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64" r:id="rId20"/>
    <p:sldId id="282" r:id="rId21"/>
    <p:sldId id="283" r:id="rId22"/>
    <p:sldId id="284" r:id="rId23"/>
    <p:sldId id="285" r:id="rId24"/>
    <p:sldId id="286" r:id="rId25"/>
    <p:sldId id="287" r:id="rId26"/>
    <p:sldId id="281"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445" autoAdjust="0"/>
  </p:normalViewPr>
  <p:slideViewPr>
    <p:cSldViewPr snapToGrid="0">
      <p:cViewPr varScale="1">
        <p:scale>
          <a:sx n="81" d="100"/>
          <a:sy n="81" d="100"/>
        </p:scale>
        <p:origin x="16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(Narrator will read slide and notes)</a:t>
            </a:r>
          </a:p>
          <a:p>
            <a:pPr eaLnBrk="1" hangingPunct="1">
              <a:spcBef>
                <a:spcPct val="0"/>
              </a:spcBef>
            </a:pPr>
            <a:endParaRPr lang="en-US" dirty="0"/>
          </a:p>
          <a:p>
            <a:pPr eaLnBrk="1" hangingPunct="1">
              <a:spcBef>
                <a:spcPct val="0"/>
              </a:spcBef>
            </a:pPr>
            <a:r>
              <a:rPr lang="en-US" dirty="0"/>
              <a:t>Welcome to the first presentation in a series that will discuss and explain the group eligibility and petition filing process under the Trade Adjustment Assistance (TAA) Program and the Trade Adjustment Extension Act.  TAA is a federal program that provides </a:t>
            </a:r>
            <a:r>
              <a:rPr lang="en-US" dirty="0">
                <a:solidFill>
                  <a:srgbClr val="FF0000"/>
                </a:solidFill>
              </a:rPr>
              <a:t>retraining and reemployment opportunities </a:t>
            </a:r>
            <a:r>
              <a:rPr lang="en-US" dirty="0"/>
              <a:t>to trade-affected workers who have lost their jobs as a result of foreign competition.  The objectives of TAA are to provide trade-affected workers with an array of services and benefits to assist them in returning to the workforce.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291990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50"/>
            <a:r>
              <a:rPr lang="en-US" dirty="0"/>
              <a:t>(Narrator will read notes, then read slide)</a:t>
            </a:r>
          </a:p>
          <a:p>
            <a:pPr defTabSz="933450"/>
            <a:endParaRPr lang="en-US" dirty="0"/>
          </a:p>
          <a:p>
            <a:pPr defTabSz="933450"/>
            <a:r>
              <a:rPr lang="en-US" dirty="0"/>
              <a:t>On October 21, 2011, President Obama signed the Trade Adjustment Assistance (TAA) Extension Act of 2011, which changes the group eligibility requirements, and individual benefits and services available under the TAA program, for some workers.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00516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will read slide and notes)</a:t>
            </a:r>
          </a:p>
          <a:p>
            <a:endParaRPr lang="en-US" b="1" i="1" dirty="0"/>
          </a:p>
          <a:p>
            <a:r>
              <a:rPr lang="en-US" b="1" i="1" dirty="0"/>
              <a:t>Certified Petitions</a:t>
            </a:r>
            <a:br>
              <a:rPr lang="en-US" dirty="0"/>
            </a:br>
            <a:r>
              <a:rPr lang="en-US" dirty="0"/>
              <a:t>Additionally, workers covered under certified petitions numbered TA-W-80,000 and above who are receiving TAA benefits and services under the program in effect before the TAA Extension Act of 2011 will have the option between December 20, 2011 and March 19, 2012, to choose to receive those benefits and services available under the new program established by the TAA Extension Act of 2011.  Therefore requiring the State Workforce Agency to send an official notification to those individuals alerting them of their option.</a:t>
            </a:r>
          </a:p>
          <a:p>
            <a:pPr defTabSz="933450"/>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87500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(Narrator will read slide and notes)</a:t>
            </a:r>
          </a:p>
          <a:p>
            <a:pPr eaLnBrk="1" hangingPunct="1">
              <a:spcBef>
                <a:spcPct val="0"/>
              </a:spcBef>
            </a:pPr>
            <a:endParaRPr lang="en-US" dirty="0">
              <a:latin typeface="Arial" charset="0"/>
            </a:endParaRPr>
          </a:p>
          <a:p>
            <a:pPr eaLnBrk="1" hangingPunct="1">
              <a:spcBef>
                <a:spcPct val="0"/>
              </a:spcBef>
            </a:pPr>
            <a:r>
              <a:rPr lang="en-US" dirty="0">
                <a:latin typeface="Arial" charset="0"/>
              </a:rPr>
              <a:t>When a petition is being reviewed based on increased imports</a:t>
            </a:r>
            <a:r>
              <a:rPr lang="en-US" i="1" dirty="0">
                <a:latin typeface="Arial" charset="0"/>
              </a:rPr>
              <a:t>,</a:t>
            </a:r>
            <a:r>
              <a:rPr lang="en-US" dirty="0">
                <a:latin typeface="Arial" charset="0"/>
              </a:rPr>
              <a:t> the USDOL considers the following:  1) Have a significant  </a:t>
            </a:r>
            <a:r>
              <a:rPr lang="en-US" dirty="0">
                <a:cs typeface="Times New Roman" pitchFamily="18" charset="0"/>
              </a:rPr>
              <a:t>number/proportion of workers been totally or partially separated or threatened with separation?  2) Has there been a decrease in sales and/or production?  3) Has there been an increase in imports directly competitive with goods produced by the workers’ firm? 4) Have increased imports contributed significantly to actual/threatened separation, and to the decline in sales and production?</a:t>
            </a:r>
          </a:p>
          <a:p>
            <a:pPr eaLnBrk="1" hangingPunct="1">
              <a:spcBef>
                <a:spcPct val="0"/>
              </a:spcBef>
            </a:pPr>
            <a:endParaRPr lang="en-US" dirty="0">
              <a:cs typeface="Times New Roman" pitchFamily="18" charset="0"/>
            </a:endParaRPr>
          </a:p>
          <a:p>
            <a:pPr eaLnBrk="1" hangingPunct="1">
              <a:spcBef>
                <a:spcPct val="0"/>
              </a:spcBef>
            </a:pPr>
            <a:r>
              <a:rPr lang="en-US" dirty="0">
                <a:cs typeface="Times New Roman" pitchFamily="18" charset="0"/>
              </a:rPr>
              <a:t>If the petition is being reviewed based upon a shift in production</a:t>
            </a:r>
            <a:r>
              <a:rPr lang="en-US" i="1" dirty="0">
                <a:cs typeface="Times New Roman" pitchFamily="18" charset="0"/>
              </a:rPr>
              <a:t>, </a:t>
            </a:r>
            <a:r>
              <a:rPr lang="en-US" dirty="0">
                <a:cs typeface="Times New Roman" pitchFamily="18" charset="0"/>
              </a:rPr>
              <a:t>the</a:t>
            </a:r>
            <a:r>
              <a:rPr lang="en-US" i="1" dirty="0">
                <a:cs typeface="Times New Roman" pitchFamily="18" charset="0"/>
              </a:rPr>
              <a:t> </a:t>
            </a:r>
            <a:r>
              <a:rPr lang="en-US" dirty="0">
                <a:cs typeface="Times New Roman" pitchFamily="18" charset="0"/>
              </a:rPr>
              <a:t>USDOL will consider the following:  1) Have a significant number/proportion of workers been totally or partially separated or threatened with separation?  2) Has there been a shift of production by the worker’s firm of like or directly competitive articles?  3) Has the work shifted to one of the countries in a party of free trade agreement with the US or one of the beneficiary countries?</a:t>
            </a:r>
            <a:r>
              <a:rPr lang="en-US" i="1" dirty="0">
                <a:cs typeface="Times New Roman" pitchFamily="18" charset="0"/>
              </a:rPr>
              <a:t>   </a:t>
            </a:r>
            <a:r>
              <a:rPr lang="en-US" dirty="0">
                <a:cs typeface="Times New Roman" pitchFamily="18"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45709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chemeClr val="tx1"/>
              </a:buClr>
            </a:pPr>
            <a:r>
              <a:rPr lang="en-US" dirty="0">
                <a:latin typeface="Arial" charset="0"/>
              </a:rPr>
              <a:t>(Narrator will read slide and notes)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Each certification has the date the petition was certified by the USDOL (certification date), the date in the certification that identifies when the layoffs or reduced work schedules began because of foreign competition (impact date) and the date the certification expires.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Workers who are laid off between the impact and expiration dates of a petition are covered under the certification (provided that their reason for separation coincides with the information noted in the certification.)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56059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chemeClr val="tx1"/>
              </a:buClr>
            </a:pPr>
            <a:r>
              <a:rPr lang="en-US" dirty="0">
                <a:latin typeface="Arial" charset="0"/>
              </a:rPr>
              <a:t>(Narrator will read slide and notes)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Although there is no expiration date associated with the eligibility for training, the worker’s employment separation must fall between the impact and expiration dates and the reason for separation from the firm must be trade-related in order to be covered under a certified petition.</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In order to obtain a list of trade affected workers, the SWA will contact the employer upon receiving notification from USDOL that the petition has been approved.</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Workers whose separation is due to voluntary resignation or who were discharged would not be covered under a certified petition.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417908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(Narrator will read slide and notes)</a:t>
            </a:r>
          </a:p>
          <a:p>
            <a:pPr eaLnBrk="1" hangingPunct="1">
              <a:spcBef>
                <a:spcPct val="0"/>
              </a:spcBef>
            </a:pPr>
            <a:endParaRPr lang="en-US" dirty="0">
              <a:latin typeface="Arial" charset="0"/>
            </a:endParaRPr>
          </a:p>
          <a:p>
            <a:pPr eaLnBrk="1" hangingPunct="1">
              <a:spcBef>
                <a:spcPct val="0"/>
              </a:spcBef>
            </a:pPr>
            <a:r>
              <a:rPr lang="en-US" dirty="0">
                <a:latin typeface="Arial" charset="0"/>
              </a:rPr>
              <a:t>Once the USDOL issues a determination, also referred to as a certification, the Trade</a:t>
            </a:r>
            <a:r>
              <a:rPr lang="en-US" baseline="0" dirty="0">
                <a:latin typeface="Arial" charset="0"/>
              </a:rPr>
              <a:t> Program Unit</a:t>
            </a:r>
            <a:r>
              <a:rPr lang="en-US" dirty="0">
                <a:latin typeface="Arial" charset="0"/>
              </a:rPr>
              <a:t> will place a notice in area newspapers where the trade-affected firm is located.</a:t>
            </a:r>
          </a:p>
          <a:p>
            <a:pPr eaLnBrk="1" hangingPunct="1">
              <a:spcBef>
                <a:spcPct val="0"/>
              </a:spcBef>
            </a:pPr>
            <a:endParaRPr lang="en-US" dirty="0">
              <a:latin typeface="Arial" charset="0"/>
            </a:endParaRPr>
          </a:p>
          <a:p>
            <a:pPr eaLnBrk="1" hangingPunct="1">
              <a:spcBef>
                <a:spcPct val="0"/>
              </a:spcBef>
            </a:pPr>
            <a:r>
              <a:rPr lang="en-US" dirty="0">
                <a:latin typeface="Arial" charset="0"/>
              </a:rPr>
              <a:t>The 2009 Amendment provides for notification by the USDOL to the Department of Commerce, as well as a continuation of the State’s efforts to notify affected workers and the local communities.</a:t>
            </a:r>
          </a:p>
          <a:p>
            <a:pPr eaLnBrk="1" hangingPunct="1">
              <a:spcBef>
                <a:spcPct val="0"/>
              </a:spcBef>
            </a:pPr>
            <a:endParaRPr lang="en-US" dirty="0">
              <a:latin typeface="Arial" charset="0"/>
            </a:endParaRPr>
          </a:p>
          <a:p>
            <a:pPr eaLnBrk="1" hangingPunct="1">
              <a:spcBef>
                <a:spcPct val="0"/>
              </a:spcBef>
            </a:pPr>
            <a:r>
              <a:rPr lang="en-US" dirty="0">
                <a:latin typeface="Arial" charset="0"/>
              </a:rPr>
              <a:t>The Department of Commerce notifies representatives of the affected industry, as well as any firms publicly identified by name during the course of the proceeding who are related to the determination.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73545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(Narrator will read slide and notes)</a:t>
            </a:r>
          </a:p>
          <a:p>
            <a:pPr eaLnBrk="1" hangingPunct="1">
              <a:spcBef>
                <a:spcPct val="0"/>
              </a:spcBef>
            </a:pPr>
            <a:endParaRPr lang="en-US" dirty="0">
              <a:latin typeface="Arial" charset="0"/>
            </a:endParaRPr>
          </a:p>
          <a:p>
            <a:pPr eaLnBrk="1" hangingPunct="1">
              <a:spcBef>
                <a:spcPct val="0"/>
              </a:spcBef>
            </a:pPr>
            <a:r>
              <a:rPr lang="en-US" dirty="0">
                <a:latin typeface="Arial" charset="0"/>
              </a:rPr>
              <a:t> It is the responsibility of the local TAA Coordinator to plan and schedule TAA informational meetings for affected-workers.  Information regarding these meetings must be included in the notification packets that are forwarded to affected-workers by the Trade</a:t>
            </a:r>
            <a:r>
              <a:rPr lang="en-US" baseline="0" dirty="0">
                <a:latin typeface="Arial" charset="0"/>
              </a:rPr>
              <a:t> Program Unit</a:t>
            </a:r>
            <a:r>
              <a:rPr lang="en-US" dirty="0">
                <a:latin typeface="Arial" charset="0"/>
              </a:rPr>
              <a:t>.  Depending on the number of affected workers, it may be necessary to schedule several sessions.  The local TAA Coordinator shall include the logistics for these meetings and their contact information.</a:t>
            </a:r>
          </a:p>
          <a:p>
            <a:pPr eaLnBrk="1" hangingPunct="1">
              <a:spcBef>
                <a:spcPct val="0"/>
              </a:spcBef>
            </a:pPr>
            <a:endParaRPr lang="en-US" dirty="0">
              <a:latin typeface="Arial" charset="0"/>
            </a:endParaRPr>
          </a:p>
          <a:p>
            <a:pPr eaLnBrk="1" hangingPunct="1">
              <a:spcBef>
                <a:spcPct val="0"/>
              </a:spcBef>
            </a:pPr>
            <a:r>
              <a:rPr lang="en-US" dirty="0">
                <a:latin typeface="Arial" charset="0"/>
              </a:rPr>
              <a:t>This is a time sensitive program; therefore, local TAA Coordinators should allow the employer 2 weeks to provide the list of trade-affected individuals.  If this information is not received within this time frame, the local TAA Coordinator should make contact with the State TAA and State TRA Coordinators to identify an alternate plan of action.  The alternate plan often requires obtaining information from the Florida Department of Revenue.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708899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(Narrator will read slide and notes)</a:t>
            </a:r>
          </a:p>
          <a:p>
            <a:pPr eaLnBrk="1" hangingPunct="1">
              <a:spcBef>
                <a:spcPct val="0"/>
              </a:spcBef>
            </a:pPr>
            <a:endParaRPr lang="en-US" dirty="0">
              <a:latin typeface="Arial" charset="0"/>
            </a:endParaRPr>
          </a:p>
          <a:p>
            <a:pPr eaLnBrk="1" hangingPunct="1">
              <a:spcBef>
                <a:spcPct val="0"/>
              </a:spcBef>
            </a:pPr>
            <a:r>
              <a:rPr lang="en-US" dirty="0">
                <a:latin typeface="Arial" charset="0"/>
              </a:rPr>
              <a:t>It is the responsibility of the trade-affected worker to complete and return all documents included in their packet.  It is critically important for the Trade</a:t>
            </a:r>
            <a:r>
              <a:rPr lang="en-US" baseline="0" dirty="0">
                <a:latin typeface="Arial" charset="0"/>
              </a:rPr>
              <a:t> Program</a:t>
            </a:r>
            <a:r>
              <a:rPr lang="en-US" dirty="0">
                <a:latin typeface="Arial" charset="0"/>
              </a:rPr>
              <a:t> Unit to make an immediate determination of all TRA benefits,  both immediate and long term. </a:t>
            </a:r>
          </a:p>
          <a:p>
            <a:pPr eaLnBrk="1" hangingPunct="1">
              <a:spcBef>
                <a:spcPct val="0"/>
              </a:spcBef>
            </a:pPr>
            <a:endParaRPr lang="en-US" dirty="0">
              <a:latin typeface="Arial" charset="0"/>
            </a:endParaRPr>
          </a:p>
          <a:p>
            <a:pPr eaLnBrk="1" hangingPunct="1">
              <a:spcBef>
                <a:spcPct val="0"/>
              </a:spcBef>
            </a:pPr>
            <a:r>
              <a:rPr lang="en-US" dirty="0">
                <a:latin typeface="Arial" charset="0"/>
              </a:rPr>
              <a:t>Note:  If the local TAA Coordinator sends the required forms on behalf of the trade-affected worker, the information should be sent to the Trade</a:t>
            </a:r>
            <a:r>
              <a:rPr lang="en-US" baseline="0" dirty="0">
                <a:latin typeface="Arial" charset="0"/>
              </a:rPr>
              <a:t> Program</a:t>
            </a:r>
            <a:r>
              <a:rPr lang="en-US" dirty="0">
                <a:latin typeface="Arial" charset="0"/>
              </a:rPr>
              <a:t> Unit at: </a:t>
            </a:r>
            <a:r>
              <a:rPr lang="en-US" dirty="0">
                <a:solidFill>
                  <a:srgbClr val="0070C0"/>
                </a:solidFill>
                <a:latin typeface="Arial" charset="0"/>
              </a:rPr>
              <a:t>TRA@commerce.fl.gov</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12246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rPr>
              <a:t>(Narrator will read slide and notes)</a:t>
            </a:r>
          </a:p>
          <a:p>
            <a:pPr eaLnBrk="1" hangingPunct="1">
              <a:spcBef>
                <a:spcPct val="0"/>
              </a:spcBef>
            </a:pPr>
            <a:endParaRPr lang="en-US" dirty="0">
              <a:latin typeface="Arial" charset="0"/>
            </a:endParaRPr>
          </a:p>
          <a:p>
            <a:pPr eaLnBrk="1" hangingPunct="1">
              <a:spcBef>
                <a:spcPct val="0"/>
              </a:spcBef>
            </a:pPr>
            <a:r>
              <a:rPr lang="en-US" dirty="0">
                <a:latin typeface="Arial" charset="0"/>
              </a:rPr>
              <a:t>These programs are administered under different sets of guidelines. Staff should refer to the appropriate guidelines as determined by the petition number assigned by the USDOL.  Guidelines will be covered in greater detail in later presentations.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23980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g)</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2673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chemeClr val="tx1"/>
              </a:buClr>
            </a:pPr>
            <a:r>
              <a:rPr lang="en-US" dirty="0">
                <a:latin typeface="Arial" charset="0"/>
              </a:rPr>
              <a:t>(Narrator will read slide and notes)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The Trade Act of 1974 was created to assist individuals who became unemployed as a result of increased foreign imports.  The ultimate goal of the program is to return workers to suitable employment. </a:t>
            </a:r>
            <a:r>
              <a:rPr lang="en-US" dirty="0"/>
              <a:t>The Code of Federal Regulations (20 CFR 617) was issued to implement the Act </a:t>
            </a:r>
            <a:r>
              <a:rPr lang="en-US" dirty="0">
                <a:latin typeface="Arial" charset="0"/>
              </a:rPr>
              <a:t>for dislocated workers affected by the North America Free Trade Agreement (NAFTA) with Mexico and Canada.  There have been numerous amendments since the original enactment.</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On November 4, 2002, the Trade Act of 2002 repealed NAFTA/TAA, expanded eligibility to workers affected by trade from additional countries, and provided for additional benefits to trade-affected workers.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The Trade and Globalization Adjustment Assistance Act (TGAAA) of 2009, effective May 18, 2009, expanded coverage to workers in the service sector and public agencies which may have been affected by foreign competition from </a:t>
            </a:r>
            <a:r>
              <a:rPr lang="en-US" i="1" dirty="0">
                <a:latin typeface="Arial" charset="0"/>
              </a:rPr>
              <a:t>any</a:t>
            </a:r>
            <a:r>
              <a:rPr lang="en-US" dirty="0">
                <a:latin typeface="Arial" charset="0"/>
              </a:rPr>
              <a:t> country.  And, it also provided for even greater benefits for trade-affected workers.  This amendment expired February 14, 2011.</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cs typeface="Arial" charset="0"/>
              </a:rPr>
              <a:t>On October 21, 2011, President Obama signed the Trade Adjustment Assistance (TAA) Extension Act of 2011 (TAAEA), which changes the group eligibility requirements, and individual benefits and services available under the TAA program, for some workers.  This extension covers many of the benefits and services from the 2009 Amendments.</a:t>
            </a:r>
            <a:endParaRPr lang="en-US" dirty="0">
              <a:latin typeface="Arial" charset="0"/>
            </a:endParaRPr>
          </a:p>
          <a:p>
            <a:pPr eaLnBrk="1" hangingPunct="1">
              <a:spcBef>
                <a:spcPct val="0"/>
              </a:spcBef>
              <a:buClr>
                <a:schemeClr val="tx1"/>
              </a:buClr>
            </a:pPr>
            <a:endParaRPr 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22031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b)</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80099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33452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71322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51733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385224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(Narrator will read notes)</a:t>
            </a:r>
          </a:p>
          <a:p>
            <a:pPr eaLnBrk="1" hangingPunct="1">
              <a:spcBef>
                <a:spcPct val="0"/>
              </a:spcBef>
            </a:pPr>
            <a:endParaRPr lang="en-US" dirty="0"/>
          </a:p>
          <a:p>
            <a:pPr eaLnBrk="1" hangingPunct="1">
              <a:spcBef>
                <a:spcPct val="0"/>
              </a:spcBef>
            </a:pPr>
            <a:r>
              <a:rPr lang="en-US"/>
              <a:t>We hope you have enjoyed this presentation and have become more familiar with the Trade Adjustment Assistance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chemeClr val="tx1"/>
              </a:buClr>
            </a:pPr>
            <a:r>
              <a:rPr lang="en-US" dirty="0">
                <a:latin typeface="Arial" charset="0"/>
              </a:rPr>
              <a:t>(Narrator will read slide and notes)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The TAA Reform Act of 2002 made the secondary worker coverage statutory.  Workers who are found to be secondarily impacted as defined in the Act are eligible to apply for the same benefits and services as workers certified as primarily impacted.  The benefits and services for both primarily and secondarily affected workers are paid from TAA funds.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26858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chemeClr val="tx1"/>
              </a:buClr>
            </a:pPr>
            <a:r>
              <a:rPr lang="en-US" dirty="0">
                <a:latin typeface="Arial" charset="0"/>
              </a:rPr>
              <a:t>(Narrator will read slide and notes)</a:t>
            </a:r>
          </a:p>
          <a:p>
            <a:pPr eaLnBrk="1" hangingPunct="1">
              <a:spcBef>
                <a:spcPct val="0"/>
              </a:spcBef>
              <a:buClr>
                <a:schemeClr val="tx1"/>
              </a:buClr>
            </a:pPr>
            <a:endParaRPr lang="en-US" dirty="0">
              <a:latin typeface="Arial" charset="0"/>
            </a:endParaRPr>
          </a:p>
          <a:p>
            <a:pPr eaLnBrk="1" hangingPunct="1">
              <a:spcBef>
                <a:spcPct val="0"/>
              </a:spcBef>
              <a:buClr>
                <a:schemeClr val="tx1"/>
              </a:buClr>
            </a:pPr>
            <a:r>
              <a:rPr lang="en-US" dirty="0">
                <a:latin typeface="Arial" charset="0"/>
              </a:rPr>
              <a:t>Countries that are a Party to a free trade agreement with the United States are Australia, Bahrain, Canada, Chile, Dominican Republic, El Salvador, Guatemala, Honduras, Israel, Jordan, Mexico, Morocco, Nicaragua and Singapore.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05747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76628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will read slide and notes)</a:t>
            </a:r>
          </a:p>
          <a:p>
            <a:endParaRPr lang="en-US" dirty="0"/>
          </a:p>
          <a:p>
            <a:r>
              <a:rPr lang="en-US" dirty="0"/>
              <a:t>As a result of the TAA Extension Act of 2011, those workers who began receiving benefits or services on or before December 20, 2011 which represents 60 days after the enactment who are covered under the group eligibility for the 2002 Amendment can elect to receive services and benefits outlined under the 2011 Law.</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00994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(Narrator will read notes, then read slide)</a:t>
            </a:r>
          </a:p>
          <a:p>
            <a:pPr eaLnBrk="1" hangingPunct="1">
              <a:spcBef>
                <a:spcPct val="0"/>
              </a:spcBef>
            </a:pPr>
            <a:endParaRPr lang="en-US" dirty="0"/>
          </a:p>
          <a:p>
            <a:pPr eaLnBrk="1" hangingPunct="1">
              <a:spcBef>
                <a:spcPct val="0"/>
              </a:spcBef>
            </a:pPr>
            <a:r>
              <a:rPr lang="en-US" dirty="0"/>
              <a:t>As shown on the screen, petitions may be filed by a number of individuals or agencies having a legitimate interest in the process.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83177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(Narrator will read notes, then read slide)</a:t>
            </a:r>
          </a:p>
          <a:p>
            <a:pPr eaLnBrk="1" hangingPunct="1">
              <a:spcBef>
                <a:spcPct val="0"/>
              </a:spcBef>
            </a:pPr>
            <a:endParaRPr lang="en-US" dirty="0"/>
          </a:p>
          <a:p>
            <a:pPr eaLnBrk="1" hangingPunct="1">
              <a:spcBef>
                <a:spcPct val="0"/>
              </a:spcBef>
            </a:pPr>
            <a:r>
              <a:rPr lang="en-US" dirty="0"/>
              <a:t>The Petition for Trade Adjustment Assistance and Alternative Trade Adjustment Assistance form must be completed, signed and dated. There are instructions included on the petition form to assist individuals in properly completing the document. Completed forms may be faxed or mailed to the USDOL office.  To further simply the process, the system has recently been updated to provide for online filing of petitions.  </a:t>
            </a:r>
          </a:p>
          <a:p>
            <a:pPr eaLnBrk="1" hangingPunct="1">
              <a:spcBef>
                <a:spcPct val="0"/>
              </a:spcBef>
            </a:pPr>
            <a:endParaRPr lang="en-US" dirty="0"/>
          </a:p>
          <a:p>
            <a:pPr eaLnBrk="1" hangingPunct="1">
              <a:spcBef>
                <a:spcPct val="0"/>
              </a:spcBef>
            </a:pPr>
            <a:r>
              <a:rPr lang="en-US" dirty="0"/>
              <a:t>Copies of petitions filed with the USDOL must also be faxed to the Florida Department of Commerce, to the attention of State TAA Coordinator, at 1(850)921-3826.</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69621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Arial" charset="0"/>
              </a:rPr>
              <a:t>(Narrator will read slide and notes)</a:t>
            </a:r>
          </a:p>
          <a:p>
            <a:pPr eaLnBrk="1" fontAlgn="auto" hangingPunct="1">
              <a:spcBef>
                <a:spcPts val="0"/>
              </a:spcBef>
              <a:spcAft>
                <a:spcPts val="0"/>
              </a:spcAft>
              <a:defRPr/>
            </a:pPr>
            <a:endParaRPr lang="en-US" dirty="0">
              <a:latin typeface="Arial" charset="0"/>
            </a:endParaRPr>
          </a:p>
          <a:p>
            <a:pPr eaLnBrk="1" fontAlgn="auto" hangingPunct="1">
              <a:spcBef>
                <a:spcPts val="0"/>
              </a:spcBef>
              <a:spcAft>
                <a:spcPts val="0"/>
              </a:spcAft>
              <a:defRPr/>
            </a:pPr>
            <a:r>
              <a:rPr lang="en-US" dirty="0">
                <a:latin typeface="Arial" charset="0"/>
              </a:rPr>
              <a:t>Once a petition has been received by the United States Department of Labor, the department will post information on their website and notify the State TAA Coordinator of the filing. The Department of Commerce will notify the appropriate regional workforce board and other partners when a petition has been filed within their administrative area.</a:t>
            </a:r>
          </a:p>
          <a:p>
            <a:pPr eaLnBrk="1" fontAlgn="auto" hangingPunct="1">
              <a:spcBef>
                <a:spcPts val="0"/>
              </a:spcBef>
              <a:spcAft>
                <a:spcPts val="0"/>
              </a:spcAft>
              <a:defRPr/>
            </a:pPr>
            <a:endParaRPr lang="en-US" dirty="0">
              <a:latin typeface="Arial" charset="0"/>
            </a:endParaRPr>
          </a:p>
          <a:p>
            <a:pPr eaLnBrk="1" fontAlgn="auto" hangingPunct="1">
              <a:spcBef>
                <a:spcPts val="0"/>
              </a:spcBef>
              <a:spcAft>
                <a:spcPts val="0"/>
              </a:spcAft>
              <a:defRPr/>
            </a:pPr>
            <a:r>
              <a:rPr lang="en-US" dirty="0">
                <a:latin typeface="Arial" charset="0"/>
              </a:rPr>
              <a:t>Upon receipt of the petition filing, the Office of Trade Adjustment Assistance (OTAA) will make a final determination within 40 days on whether or not the eligibility requirements have been met.  The investigation process will begin upon receipt of the filed petition with OTAA and a determination has been made that the petition has been properly completed and the first layoff has occurred, or will occur, within 60 days of filing.</a:t>
            </a:r>
          </a:p>
          <a:p>
            <a:pPr eaLnBrk="1" fontAlgn="auto" hangingPunct="1">
              <a:spcBef>
                <a:spcPts val="0"/>
              </a:spcBef>
              <a:spcAft>
                <a:spcPts val="0"/>
              </a:spcAft>
              <a:defRPr/>
            </a:pPr>
            <a:endParaRPr lang="en-US" dirty="0">
              <a:latin typeface="Arial" charset="0"/>
            </a:endParaRPr>
          </a:p>
          <a:p>
            <a:pPr eaLnBrk="1" fontAlgn="auto" hangingPunct="1">
              <a:spcBef>
                <a:spcPts val="0"/>
              </a:spcBef>
              <a:spcAft>
                <a:spcPts val="0"/>
              </a:spcAft>
              <a:defRPr/>
            </a:pPr>
            <a:r>
              <a:rPr lang="en-US" dirty="0">
                <a:latin typeface="Arial" charset="0"/>
              </a:rPr>
              <a:t>Upon the conclusion of USDOL’s investigation and a final decision is made, the State for which the primary facility is located will receive notification of the final determination.  If the petition is approved, workers should be notified in a timely manner. It is the responsibility of the filing state to make contact with any other State TAA Coordinators  where affected workers may reside.  This will ensure that a coordinated process is in place to identify </a:t>
            </a:r>
            <a:r>
              <a:rPr lang="en-US" i="1" dirty="0">
                <a:latin typeface="Arial" charset="0"/>
              </a:rPr>
              <a:t>all</a:t>
            </a:r>
            <a:r>
              <a:rPr lang="en-US" dirty="0">
                <a:latin typeface="Arial" charset="0"/>
              </a:rPr>
              <a:t> affected workers.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74290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oleta.gov/tradeact/2002act_freetradeagreements.cf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oleta.gov/tradea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D8FB67D-9EE0-FED6-6F9F-50849AE281FF}"/>
              </a:ext>
            </a:extLst>
          </p:cNvPr>
          <p:cNvPicPr>
            <a:picLocks noChangeAspect="1"/>
          </p:cNvPicPr>
          <p:nvPr/>
        </p:nvPicPr>
        <p:blipFill>
          <a:blip r:embed="rId3"/>
          <a:stretch>
            <a:fillRect/>
          </a:stretch>
        </p:blipFill>
        <p:spPr>
          <a:xfrm>
            <a:off x="1318250"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14115"/>
            <a:ext cx="612503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 (TAA)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707311"/>
            <a:ext cx="6027828" cy="538933"/>
          </a:xfrm>
        </p:spPr>
        <p:txBody>
          <a:bodyPr>
            <a:normAutofit fontScale="92500"/>
          </a:bodyPr>
          <a:lstStyle/>
          <a:p>
            <a:pPr algn="l"/>
            <a:r>
              <a:rPr lang="en-US" dirty="0">
                <a:solidFill>
                  <a:schemeClr val="bg1"/>
                </a:solidFill>
                <a:latin typeface="Arial" panose="020B0604020202020204" pitchFamily="34" charset="0"/>
                <a:cs typeface="Arial" panose="020B0604020202020204" pitchFamily="34" charset="0"/>
              </a:rPr>
              <a:t>Group Eligibility and the Petition Filing Process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740957F1-089D-5DC8-679F-9209F3D8E910}"/>
              </a:ext>
            </a:extLst>
          </p:cNvPr>
          <p:cNvSpPr>
            <a:spLocks noGrp="1"/>
          </p:cNvSpPr>
          <p:nvPr>
            <p:ph idx="1"/>
          </p:nvPr>
        </p:nvSpPr>
        <p:spPr>
          <a:xfrm>
            <a:off x="838200" y="1690688"/>
            <a:ext cx="10515600" cy="4625975"/>
          </a:xfrm>
        </p:spPr>
        <p:txBody>
          <a:bodyPr/>
          <a:lstStyle/>
          <a:p>
            <a:pPr algn="ctr">
              <a:buFont typeface="Wingdings 2" pitchFamily="18" charset="2"/>
              <a:buNone/>
            </a:pPr>
            <a:r>
              <a:rPr lang="en-US" sz="2800" b="1" dirty="0">
                <a:solidFill>
                  <a:srgbClr val="202452"/>
                </a:solidFill>
              </a:rPr>
              <a:t>2011</a:t>
            </a:r>
            <a:r>
              <a:rPr lang="en-US" sz="2400" b="1" dirty="0">
                <a:solidFill>
                  <a:srgbClr val="202452"/>
                </a:solidFill>
              </a:rPr>
              <a:t> Trade Act Amendments</a:t>
            </a:r>
          </a:p>
          <a:p>
            <a:pPr>
              <a:buFont typeface="Wingdings 2" pitchFamily="18" charset="2"/>
              <a:buNone/>
            </a:pPr>
            <a:r>
              <a:rPr lang="en-US" sz="2400" b="1" dirty="0">
                <a:solidFill>
                  <a:srgbClr val="202452"/>
                </a:solidFill>
              </a:rPr>
              <a:t>Petitions Filed on or after October 21, 2011, and on or before January 19, 2012:</a:t>
            </a:r>
          </a:p>
          <a:p>
            <a:pPr>
              <a:buFont typeface="Wingdings 2" pitchFamily="18" charset="2"/>
              <a:buNone/>
            </a:pPr>
            <a:br>
              <a:rPr lang="en-US" sz="2000" dirty="0">
                <a:solidFill>
                  <a:srgbClr val="202452"/>
                </a:solidFill>
              </a:rPr>
            </a:br>
            <a:r>
              <a:rPr lang="en-US" sz="2400" dirty="0">
                <a:solidFill>
                  <a:srgbClr val="202452"/>
                </a:solidFill>
              </a:rPr>
              <a:t>A</a:t>
            </a:r>
            <a:r>
              <a:rPr lang="en-US" sz="2000" dirty="0">
                <a:solidFill>
                  <a:srgbClr val="202452"/>
                </a:solidFill>
              </a:rPr>
              <a:t> certification covers all members of a worker group during the period beginning one year before the petition was filed, known as the impact date, and ending two years after the date of the certification. However, the TAA Extension Act of 2011 expands the time frame for certification coverage by making the impact date earlier for certain certifications. All petitions filed with the Department on or after October 21, 2011 and on or before January 19, 2012 that are certified will have an impact date of February 13, 2010. </a:t>
            </a:r>
          </a:p>
          <a:p>
            <a:pPr>
              <a:buFont typeface="Wingdings 2" pitchFamily="18" charset="2"/>
              <a:buNone/>
            </a:pPr>
            <a:br>
              <a:rPr lang="en-US" sz="1800" dirty="0">
                <a:solidFill>
                  <a:srgbClr val="202452"/>
                </a:solidFill>
              </a:rPr>
            </a:br>
            <a:endParaRPr lang="en-US" sz="1800" dirty="0">
              <a:solidFill>
                <a:srgbClr val="202452"/>
              </a:solidFill>
            </a:endParaRPr>
          </a:p>
        </p:txBody>
      </p:sp>
    </p:spTree>
    <p:extLst>
      <p:ext uri="{BB962C8B-B14F-4D97-AF65-F5344CB8AC3E}">
        <p14:creationId xmlns:p14="http://schemas.microsoft.com/office/powerpoint/2010/main" val="417768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B00CF994-A59E-B17F-33D7-90F5636CA91A}"/>
              </a:ext>
            </a:extLst>
          </p:cNvPr>
          <p:cNvSpPr>
            <a:spLocks noGrp="1"/>
          </p:cNvSpPr>
          <p:nvPr>
            <p:ph idx="1"/>
          </p:nvPr>
        </p:nvSpPr>
        <p:spPr>
          <a:xfrm>
            <a:off x="838200" y="1690688"/>
            <a:ext cx="10515600" cy="4625975"/>
          </a:xfrm>
        </p:spPr>
        <p:txBody>
          <a:bodyPr/>
          <a:lstStyle/>
          <a:p>
            <a:pPr>
              <a:buFont typeface="Wingdings 2" pitchFamily="18" charset="2"/>
              <a:buNone/>
            </a:pPr>
            <a:r>
              <a:rPr lang="en-US" sz="2400" b="1" dirty="0">
                <a:solidFill>
                  <a:srgbClr val="202452"/>
                </a:solidFill>
              </a:rPr>
              <a:t>Trade Adjustment Assistance  (TAA) Extension Act of 2011 – Petitions filed after 2/12/2011 and before 10/21/2011 </a:t>
            </a:r>
          </a:p>
          <a:p>
            <a:pPr>
              <a:buFont typeface="Wingdings 2" pitchFamily="18" charset="2"/>
              <a:buNone/>
            </a:pPr>
            <a:endParaRPr lang="en-US" sz="2400" dirty="0">
              <a:solidFill>
                <a:srgbClr val="202452"/>
              </a:solidFill>
            </a:endParaRPr>
          </a:p>
          <a:p>
            <a:pPr>
              <a:buFont typeface="Wingdings 2" pitchFamily="18" charset="2"/>
              <a:buNone/>
            </a:pPr>
            <a:r>
              <a:rPr lang="en-US" sz="2000" dirty="0">
                <a:solidFill>
                  <a:srgbClr val="202452"/>
                </a:solidFill>
              </a:rPr>
              <a:t>The changes to group eligibility requirements contained in the TAA Extension Act of 2011 are retroactive to February 12, 2011, and apply to all petitions filed since that time – petitions designated with numbers from 80,000 - 80,999</a:t>
            </a:r>
          </a:p>
          <a:p>
            <a:pPr>
              <a:buFont typeface="Wingdings 2" pitchFamily="18" charset="2"/>
              <a:buNone/>
            </a:pPr>
            <a:endParaRPr lang="en-US" sz="2000" b="1" i="1" dirty="0">
              <a:solidFill>
                <a:srgbClr val="202452"/>
              </a:solidFill>
            </a:endParaRPr>
          </a:p>
          <a:p>
            <a:pPr>
              <a:buFont typeface="Wingdings 2" pitchFamily="18" charset="2"/>
              <a:buNone/>
            </a:pPr>
            <a:r>
              <a:rPr lang="en-US" sz="2000" b="1" i="1" dirty="0">
                <a:solidFill>
                  <a:srgbClr val="202452"/>
                </a:solidFill>
              </a:rPr>
              <a:t>Denied Petitions </a:t>
            </a:r>
            <a:br>
              <a:rPr lang="en-US" sz="2000" dirty="0">
                <a:solidFill>
                  <a:srgbClr val="202452"/>
                </a:solidFill>
              </a:rPr>
            </a:br>
            <a:r>
              <a:rPr lang="en-US" sz="2000" dirty="0">
                <a:solidFill>
                  <a:srgbClr val="202452"/>
                </a:solidFill>
              </a:rPr>
              <a:t>Any petition filed after February 12, 2011 and before October 21, 2011, that was denied is currently being reconsidered under the group eligibility provisions of the TAA Extension Act of 2011</a:t>
            </a:r>
          </a:p>
          <a:p>
            <a:pPr>
              <a:buFont typeface="Wingdings 2" pitchFamily="18" charset="2"/>
              <a:buNone/>
            </a:pPr>
            <a:endParaRPr lang="en-US" sz="2000" dirty="0">
              <a:solidFill>
                <a:srgbClr val="202452"/>
              </a:solidFill>
            </a:endParaRPr>
          </a:p>
          <a:p>
            <a:pPr>
              <a:buFont typeface="Wingdings 2" pitchFamily="18" charset="2"/>
              <a:buNone/>
            </a:pPr>
            <a:endParaRPr lang="en-US" sz="2000" dirty="0">
              <a:solidFill>
                <a:srgbClr val="202452"/>
              </a:solidFill>
            </a:endParaRPr>
          </a:p>
        </p:txBody>
      </p:sp>
    </p:spTree>
    <p:extLst>
      <p:ext uri="{BB962C8B-B14F-4D97-AF65-F5344CB8AC3E}">
        <p14:creationId xmlns:p14="http://schemas.microsoft.com/office/powerpoint/2010/main" val="64049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 Criteria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472672C3-93C5-9C2E-5513-8F4CD9A8DEA9}"/>
              </a:ext>
            </a:extLst>
          </p:cNvPr>
          <p:cNvSpPr>
            <a:spLocks noGrp="1" noChangeArrowheads="1"/>
          </p:cNvSpPr>
          <p:nvPr>
            <p:ph idx="1"/>
          </p:nvPr>
        </p:nvSpPr>
        <p:spPr>
          <a:xfrm>
            <a:off x="838200" y="1690688"/>
            <a:ext cx="10515600" cy="4495800"/>
          </a:xfrm>
        </p:spPr>
        <p:txBody>
          <a:bodyPr/>
          <a:lstStyle/>
          <a:p>
            <a:pPr marL="231775" indent="-231775" eaLnBrk="1" hangingPunct="1">
              <a:buClr>
                <a:schemeClr val="tx1"/>
              </a:buClr>
              <a:buFont typeface="Wingdings" pitchFamily="2" charset="2"/>
              <a:buNone/>
            </a:pPr>
            <a:r>
              <a:rPr lang="en-US" dirty="0">
                <a:solidFill>
                  <a:srgbClr val="A50021"/>
                </a:solidFill>
                <a:cs typeface="Times New Roman" pitchFamily="18" charset="0"/>
              </a:rPr>
              <a:t>	</a:t>
            </a:r>
            <a:r>
              <a:rPr lang="en-US" sz="2400" dirty="0">
                <a:solidFill>
                  <a:srgbClr val="FF0000"/>
                </a:solidFill>
                <a:cs typeface="Times New Roman" pitchFamily="18" charset="0"/>
              </a:rPr>
              <a:t>Upon receipt of a filed petition, USDOL will begin the investigation process to determine the following:</a:t>
            </a:r>
          </a:p>
          <a:p>
            <a:pPr marL="231775" indent="-231775" eaLnBrk="1" hangingPunct="1">
              <a:buClr>
                <a:schemeClr val="tx1"/>
              </a:buClr>
              <a:buFont typeface="Wingdings" pitchFamily="2" charset="2"/>
              <a:buNone/>
            </a:pPr>
            <a:endParaRPr lang="en-US" sz="2000" dirty="0">
              <a:cs typeface="Times New Roman" pitchFamily="18" charset="0"/>
            </a:endParaRP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Employment Levels</a:t>
            </a: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Company sales and production</a:t>
            </a: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Company Increased imports</a:t>
            </a: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Shifts in production</a:t>
            </a: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Secondary upstream workers, and</a:t>
            </a:r>
          </a:p>
          <a:p>
            <a:pPr marL="231775" indent="-231775" eaLnBrk="1" hangingPunct="1">
              <a:buClr>
                <a:schemeClr val="tx1"/>
              </a:buClr>
              <a:buFont typeface="Wingdings" pitchFamily="2" charset="2"/>
              <a:buChar char="ü"/>
            </a:pPr>
            <a:r>
              <a:rPr lang="en-US" sz="2000" dirty="0">
                <a:solidFill>
                  <a:srgbClr val="202452"/>
                </a:solidFill>
                <a:cs typeface="Times New Roman" pitchFamily="18" charset="0"/>
              </a:rPr>
              <a:t>Secondary downstream workers.</a:t>
            </a:r>
          </a:p>
        </p:txBody>
      </p:sp>
      <p:pic>
        <p:nvPicPr>
          <p:cNvPr id="8" name="Picture 2" descr="C:\Documents and Settings\boothca\My Documents\My Pictures\MH900422458.JPG">
            <a:extLst>
              <a:ext uri="{FF2B5EF4-FFF2-40B4-BE49-F238E27FC236}">
                <a16:creationId xmlns:a16="http://schemas.microsoft.com/office/drawing/2014/main" id="{29CEAE2F-94D9-E9A1-81C3-27DF06522E4C}"/>
              </a:ext>
            </a:extLst>
          </p:cNvPr>
          <p:cNvPicPr>
            <a:picLocks noChangeAspect="1" noChangeArrowheads="1"/>
          </p:cNvPicPr>
          <p:nvPr/>
        </p:nvPicPr>
        <p:blipFill>
          <a:blip r:embed="rId4" cstate="print"/>
          <a:srcRect/>
          <a:stretch>
            <a:fillRect/>
          </a:stretch>
        </p:blipFill>
        <p:spPr bwMode="auto">
          <a:xfrm>
            <a:off x="5581404" y="2370901"/>
            <a:ext cx="3930856" cy="3930856"/>
          </a:xfrm>
          <a:prstGeom prst="rect">
            <a:avLst/>
          </a:prstGeom>
          <a:noFill/>
          <a:ln w="9525">
            <a:noFill/>
            <a:miter lim="800000"/>
            <a:headEnd/>
            <a:tailEnd/>
          </a:ln>
        </p:spPr>
      </p:pic>
    </p:spTree>
    <p:extLst>
      <p:ext uri="{BB962C8B-B14F-4D97-AF65-F5344CB8AC3E}">
        <p14:creationId xmlns:p14="http://schemas.microsoft.com/office/powerpoint/2010/main" val="18685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05ED358D-8A79-6741-F374-CD924297F40A}"/>
              </a:ext>
            </a:extLst>
          </p:cNvPr>
          <p:cNvSpPr>
            <a:spLocks noGrp="1" noChangeArrowheads="1"/>
          </p:cNvSpPr>
          <p:nvPr>
            <p:ph idx="1"/>
          </p:nvPr>
        </p:nvSpPr>
        <p:spPr>
          <a:xfrm>
            <a:off x="838199" y="1690688"/>
            <a:ext cx="10515599" cy="4343400"/>
          </a:xfrm>
        </p:spPr>
        <p:txBody>
          <a:bodyPr>
            <a:normAutofit/>
          </a:bodyPr>
          <a:lstStyle/>
          <a:p>
            <a:pPr marL="0" indent="0" algn="just" eaLnBrk="1" hangingPunct="1">
              <a:buClr>
                <a:schemeClr val="tx1"/>
              </a:buClr>
              <a:buFont typeface="Wingdings" pitchFamily="2" charset="2"/>
              <a:buNone/>
            </a:pPr>
            <a:r>
              <a:rPr lang="en-US" dirty="0">
                <a:solidFill>
                  <a:srgbClr val="202452"/>
                </a:solidFill>
                <a:cs typeface="Times New Roman" pitchFamily="18" charset="0"/>
              </a:rPr>
              <a:t>If the criteria are met, the USDOL issues a determination of eligibility (certification) within 40 days from the date the petition is submitted.</a:t>
            </a:r>
          </a:p>
          <a:p>
            <a:pPr marL="0" indent="0" eaLnBrk="1" hangingPunct="1">
              <a:buClr>
                <a:schemeClr val="tx1"/>
              </a:buClr>
              <a:buFont typeface="Wingdings" pitchFamily="2" charset="2"/>
              <a:buNone/>
            </a:pPr>
            <a:endParaRPr lang="en-US" dirty="0">
              <a:solidFill>
                <a:srgbClr val="202452"/>
              </a:solidFill>
              <a:latin typeface="Times New Roman" pitchFamily="18" charset="0"/>
              <a:cs typeface="Times New Roman" pitchFamily="18" charset="0"/>
            </a:endParaRPr>
          </a:p>
        </p:txBody>
      </p:sp>
      <p:pic>
        <p:nvPicPr>
          <p:cNvPr id="9" name="Picture 3">
            <a:extLst>
              <a:ext uri="{FF2B5EF4-FFF2-40B4-BE49-F238E27FC236}">
                <a16:creationId xmlns:a16="http://schemas.microsoft.com/office/drawing/2014/main" id="{6E1B20A7-4E95-2B29-5506-F63DF33D3A3D}"/>
              </a:ext>
            </a:extLst>
          </p:cNvPr>
          <p:cNvPicPr>
            <a:picLocks noChangeAspect="1" noChangeArrowheads="1"/>
          </p:cNvPicPr>
          <p:nvPr/>
        </p:nvPicPr>
        <p:blipFill>
          <a:blip r:embed="rId4" cstate="print"/>
          <a:srcRect/>
          <a:stretch>
            <a:fillRect/>
          </a:stretch>
        </p:blipFill>
        <p:spPr bwMode="auto">
          <a:xfrm>
            <a:off x="4227616" y="2697722"/>
            <a:ext cx="3736767" cy="3795153"/>
          </a:xfrm>
          <a:prstGeom prst="rect">
            <a:avLst/>
          </a:prstGeom>
          <a:noFill/>
          <a:ln w="9525">
            <a:noFill/>
            <a:miter lim="800000"/>
            <a:headEnd/>
            <a:tailEnd/>
          </a:ln>
        </p:spPr>
      </p:pic>
    </p:spTree>
    <p:extLst>
      <p:ext uri="{BB962C8B-B14F-4D97-AF65-F5344CB8AC3E}">
        <p14:creationId xmlns:p14="http://schemas.microsoft.com/office/powerpoint/2010/main" val="14805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Certification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ED104FF0-A460-7A3F-2C8B-5596BA3C0F87}"/>
              </a:ext>
            </a:extLst>
          </p:cNvPr>
          <p:cNvSpPr>
            <a:spLocks noGrp="1" noChangeArrowheads="1"/>
          </p:cNvSpPr>
          <p:nvPr>
            <p:ph idx="1"/>
          </p:nvPr>
        </p:nvSpPr>
        <p:spPr>
          <a:xfrm>
            <a:off x="838200" y="1690688"/>
            <a:ext cx="10515600" cy="4572000"/>
          </a:xfrm>
        </p:spPr>
        <p:txBody>
          <a:bodyPr/>
          <a:lstStyle/>
          <a:p>
            <a:pPr marL="0" indent="0" eaLnBrk="1" hangingPunct="1">
              <a:buClr>
                <a:schemeClr val="tx1"/>
              </a:buClr>
              <a:buFont typeface="Wingdings" pitchFamily="2" charset="2"/>
              <a:buNone/>
            </a:pPr>
            <a:r>
              <a:rPr lang="en-US" sz="2400" dirty="0">
                <a:solidFill>
                  <a:srgbClr val="FF0000"/>
                </a:solidFill>
                <a:cs typeface="Times New Roman" pitchFamily="18" charset="0"/>
              </a:rPr>
              <a:t>Each certification includes three important dates:</a:t>
            </a:r>
          </a:p>
          <a:p>
            <a:pPr marL="0" indent="0" eaLnBrk="1" hangingPunct="1">
              <a:buClr>
                <a:schemeClr val="tx1"/>
              </a:buClr>
              <a:buFont typeface="Wingdings" pitchFamily="2" charset="2"/>
              <a:buNone/>
            </a:pPr>
            <a:endParaRPr lang="en-US" sz="2000" dirty="0">
              <a:cs typeface="Times New Roman" pitchFamily="18" charset="0"/>
            </a:endParaRPr>
          </a:p>
          <a:p>
            <a:pPr marL="0" indent="0" eaLnBrk="1" hangingPunct="1">
              <a:buClr>
                <a:schemeClr val="tx1"/>
              </a:buClr>
              <a:buFont typeface="Wingdings" pitchFamily="2" charset="2"/>
              <a:buChar char="Ø"/>
            </a:pPr>
            <a:r>
              <a:rPr lang="en-US" sz="2000" dirty="0">
                <a:solidFill>
                  <a:srgbClr val="202452"/>
                </a:solidFill>
                <a:cs typeface="Times New Roman" pitchFamily="18" charset="0"/>
              </a:rPr>
              <a:t>The date the petition was certified by the USDOL</a:t>
            </a:r>
          </a:p>
          <a:p>
            <a:pPr marL="0" indent="0" eaLnBrk="1" hangingPunct="1">
              <a:buClr>
                <a:schemeClr val="tx1"/>
              </a:buClr>
              <a:buFont typeface="Wingdings" pitchFamily="2" charset="2"/>
              <a:buChar char="Ø"/>
            </a:pPr>
            <a:r>
              <a:rPr lang="en-US" sz="2000" dirty="0">
                <a:solidFill>
                  <a:srgbClr val="202452"/>
                </a:solidFill>
                <a:cs typeface="Times New Roman" pitchFamily="18" charset="0"/>
              </a:rPr>
              <a:t>The impact date which identifies the day workers become totally or  partially separated from the trade-affected company</a:t>
            </a:r>
          </a:p>
          <a:p>
            <a:pPr marL="0" indent="0" eaLnBrk="1" hangingPunct="1">
              <a:buClr>
                <a:schemeClr val="tx1"/>
              </a:buClr>
              <a:buFont typeface="Wingdings" pitchFamily="2" charset="2"/>
              <a:buChar char="Ø"/>
            </a:pPr>
            <a:r>
              <a:rPr lang="en-US" sz="2000" dirty="0">
                <a:solidFill>
                  <a:srgbClr val="202452"/>
                </a:solidFill>
                <a:cs typeface="Times New Roman" pitchFamily="18" charset="0"/>
              </a:rPr>
              <a:t>The date the certificate expires.</a:t>
            </a:r>
          </a:p>
          <a:p>
            <a:pPr marL="0" indent="0" eaLnBrk="1" hangingPunct="1">
              <a:buClr>
                <a:schemeClr val="tx1"/>
              </a:buClr>
              <a:buFont typeface="Wingdings" pitchFamily="2" charset="2"/>
              <a:buChar char="Ø"/>
            </a:pPr>
            <a:endParaRPr lang="en-US" sz="2000" dirty="0">
              <a:cs typeface="Times New Roman" pitchFamily="18" charset="0"/>
            </a:endParaRPr>
          </a:p>
          <a:p>
            <a:pPr marL="0" indent="0" eaLnBrk="1" hangingPunct="1">
              <a:buClr>
                <a:schemeClr val="tx1"/>
              </a:buClr>
              <a:buFont typeface="Wingdings" pitchFamily="2" charset="2"/>
              <a:buNone/>
            </a:pPr>
            <a:r>
              <a:rPr lang="en-US" sz="2000" b="1" dirty="0">
                <a:solidFill>
                  <a:srgbClr val="FF0000"/>
                </a:solidFill>
                <a:cs typeface="Times New Roman" pitchFamily="18" charset="0"/>
              </a:rPr>
              <a:t>				Note</a:t>
            </a:r>
            <a:r>
              <a:rPr lang="en-US" sz="2000" dirty="0">
                <a:solidFill>
                  <a:srgbClr val="FF0000"/>
                </a:solidFill>
                <a:cs typeface="Times New Roman" pitchFamily="18" charset="0"/>
              </a:rPr>
              <a:t>:  To be covered under a certified petition, the company 					must verify that the worker’s dislocation is the result of foreign 				competition.</a:t>
            </a:r>
          </a:p>
          <a:p>
            <a:pPr marL="0" indent="0" eaLnBrk="1" hangingPunct="1">
              <a:buClr>
                <a:schemeClr val="tx1"/>
              </a:buClr>
              <a:buFont typeface="Wingdings" pitchFamily="2" charset="2"/>
              <a:buNone/>
            </a:pPr>
            <a:endParaRPr lang="en-US" sz="2400" dirty="0">
              <a:latin typeface="Times New Roman" pitchFamily="18" charset="0"/>
              <a:cs typeface="Times New Roman" pitchFamily="18" charset="0"/>
            </a:endParaRPr>
          </a:p>
        </p:txBody>
      </p:sp>
      <p:pic>
        <p:nvPicPr>
          <p:cNvPr id="8" name="Picture 2" descr="C:\Documents and Settings\boothca\My Documents\My Pictures\MH900157109.JPG">
            <a:extLst>
              <a:ext uri="{FF2B5EF4-FFF2-40B4-BE49-F238E27FC236}">
                <a16:creationId xmlns:a16="http://schemas.microsoft.com/office/drawing/2014/main" id="{A1D83970-0CEC-FAE3-0403-8C7CC1635DCB}"/>
              </a:ext>
            </a:extLst>
          </p:cNvPr>
          <p:cNvPicPr>
            <a:picLocks noChangeAspect="1" noChangeArrowheads="1"/>
          </p:cNvPicPr>
          <p:nvPr/>
        </p:nvPicPr>
        <p:blipFill>
          <a:blip r:embed="rId4" cstate="print"/>
          <a:srcRect/>
          <a:stretch>
            <a:fillRect/>
          </a:stretch>
        </p:blipFill>
        <p:spPr bwMode="auto">
          <a:xfrm>
            <a:off x="1217138" y="4007643"/>
            <a:ext cx="2851150" cy="2319338"/>
          </a:xfrm>
          <a:prstGeom prst="rect">
            <a:avLst/>
          </a:prstGeom>
          <a:noFill/>
          <a:ln w="9525">
            <a:noFill/>
            <a:miter lim="800000"/>
            <a:headEnd/>
            <a:tailEnd/>
          </a:ln>
        </p:spPr>
      </p:pic>
    </p:spTree>
    <p:extLst>
      <p:ext uri="{BB962C8B-B14F-4D97-AF65-F5344CB8AC3E}">
        <p14:creationId xmlns:p14="http://schemas.microsoft.com/office/powerpoint/2010/main" val="35592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Notifying Regional Workforce Boards (RWBs) and Partners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F01DFD6E-EFBC-1942-1C68-E775DCE15584}"/>
              </a:ext>
            </a:extLst>
          </p:cNvPr>
          <p:cNvSpPr>
            <a:spLocks noGrp="1" noChangeArrowheads="1"/>
          </p:cNvSpPr>
          <p:nvPr>
            <p:ph idx="1"/>
          </p:nvPr>
        </p:nvSpPr>
        <p:spPr>
          <a:xfrm>
            <a:off x="838200" y="1889990"/>
            <a:ext cx="10515600" cy="4419600"/>
          </a:xfrm>
        </p:spPr>
        <p:txBody>
          <a:bodyPr>
            <a:normAutofit/>
          </a:bodyPr>
          <a:lstStyle/>
          <a:p>
            <a:pPr marL="114300" indent="0" eaLnBrk="1" hangingPunct="1">
              <a:lnSpc>
                <a:spcPct val="90000"/>
              </a:lnSpc>
              <a:buClr>
                <a:schemeClr val="tx1"/>
              </a:buClr>
              <a:buFont typeface="Wingdings" pitchFamily="2" charset="2"/>
              <a:buNone/>
            </a:pPr>
            <a:r>
              <a:rPr lang="en-US" sz="2400" dirty="0">
                <a:solidFill>
                  <a:srgbClr val="FF0000"/>
                </a:solidFill>
                <a:cs typeface="Times New Roman" pitchFamily="18" charset="0"/>
              </a:rPr>
              <a:t>Upon receiving a Certified Petition issued by the USDOL, the Trade Program Unit sends information to the following partners: </a:t>
            </a:r>
          </a:p>
          <a:p>
            <a:pPr marL="114300" indent="0" eaLnBrk="1" hangingPunct="1">
              <a:lnSpc>
                <a:spcPct val="90000"/>
              </a:lnSpc>
              <a:buClr>
                <a:schemeClr val="tx1"/>
              </a:buClr>
              <a:buFont typeface="Wingdings" pitchFamily="2" charset="2"/>
              <a:buNone/>
            </a:pPr>
            <a:endParaRPr lang="en-US" sz="2000" dirty="0">
              <a:solidFill>
                <a:srgbClr val="FF0000"/>
              </a:solidFill>
              <a:cs typeface="Times New Roman" pitchFamily="18" charset="0"/>
            </a:endParaRP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Executive Director  </a:t>
            </a:r>
            <a:r>
              <a:rPr lang="en-US" sz="2000" dirty="0">
                <a:solidFill>
                  <a:srgbClr val="202452"/>
                </a:solidFill>
                <a:cs typeface="Times New Roman" pitchFamily="18" charset="0"/>
              </a:rPr>
              <a:t>(in the administrative area where the primary   	layoff occurred)</a:t>
            </a: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Local TAA Coordinator(s)</a:t>
            </a: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Rapid Response Coordinator</a:t>
            </a: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Department of Education - Workforce Education</a:t>
            </a: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Department of Commerce (FloridaCommerce) Reemployment</a:t>
            </a:r>
          </a:p>
          <a:p>
            <a:pPr marL="114300" indent="0" eaLnBrk="1" hangingPunct="1">
              <a:lnSpc>
                <a:spcPct val="90000"/>
              </a:lnSpc>
              <a:buClr>
                <a:schemeClr val="tx1"/>
              </a:buClr>
              <a:buFont typeface="Wingdings 2" pitchFamily="18" charset="2"/>
              <a:buNone/>
            </a:pPr>
            <a:r>
              <a:rPr lang="en-US" sz="2000" dirty="0">
                <a:solidFill>
                  <a:srgbClr val="202452"/>
                </a:solidFill>
                <a:cs typeface="Times New Roman" pitchFamily="18" charset="0"/>
              </a:rPr>
              <a:t>      </a:t>
            </a:r>
            <a:r>
              <a:rPr lang="en-US" sz="2000" u="sng" dirty="0">
                <a:solidFill>
                  <a:srgbClr val="202452"/>
                </a:solidFill>
                <a:cs typeface="Times New Roman" pitchFamily="18" charset="0"/>
              </a:rPr>
              <a:t>Emergency Assistance Coordination Team (REACT) Unit</a:t>
            </a:r>
          </a:p>
          <a:p>
            <a:pPr marL="114300" indent="0" eaLnBrk="1" hangingPunct="1">
              <a:lnSpc>
                <a:spcPct val="90000"/>
              </a:lnSpc>
              <a:buClr>
                <a:schemeClr val="tx1"/>
              </a:buClr>
              <a:buFont typeface="Wingdings" pitchFamily="2" charset="2"/>
              <a:buChar char="ü"/>
            </a:pPr>
            <a:r>
              <a:rPr lang="en-US" sz="2000" u="sng" dirty="0">
                <a:solidFill>
                  <a:srgbClr val="202452"/>
                </a:solidFill>
                <a:cs typeface="Times New Roman" pitchFamily="18" charset="0"/>
              </a:rPr>
              <a:t>Others as necessary</a:t>
            </a:r>
          </a:p>
        </p:txBody>
      </p:sp>
    </p:spTree>
    <p:extLst>
      <p:ext uri="{BB962C8B-B14F-4D97-AF65-F5344CB8AC3E}">
        <p14:creationId xmlns:p14="http://schemas.microsoft.com/office/powerpoint/2010/main" val="274358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Identifying Workers Covered Under the Certified Petition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84AFE468-9A16-DEE4-8079-1F2C50AF878B}"/>
              </a:ext>
            </a:extLst>
          </p:cNvPr>
          <p:cNvSpPr>
            <a:spLocks noGrp="1" noChangeArrowheads="1"/>
          </p:cNvSpPr>
          <p:nvPr>
            <p:ph idx="1"/>
          </p:nvPr>
        </p:nvSpPr>
        <p:spPr>
          <a:xfrm>
            <a:off x="838200" y="1844675"/>
            <a:ext cx="10515600" cy="4648200"/>
          </a:xfrm>
        </p:spPr>
        <p:txBody>
          <a:bodyPr/>
          <a:lstStyle/>
          <a:p>
            <a:pPr marL="344488" indent="-292100" eaLnBrk="1" hangingPunct="1">
              <a:spcBef>
                <a:spcPct val="50000"/>
              </a:spcBef>
              <a:buClr>
                <a:schemeClr val="tx1"/>
              </a:buClr>
              <a:buFont typeface="Wingdings 2" pitchFamily="18" charset="2"/>
              <a:buNone/>
            </a:pPr>
            <a:r>
              <a:rPr lang="en-US" sz="2000" dirty="0">
                <a:cs typeface="Times New Roman" pitchFamily="18" charset="0"/>
              </a:rPr>
              <a:t>	</a:t>
            </a:r>
            <a:r>
              <a:rPr lang="en-US" sz="2400" dirty="0">
                <a:solidFill>
                  <a:srgbClr val="FF0000"/>
                </a:solidFill>
                <a:cs typeface="Times New Roman" pitchFamily="18" charset="0"/>
              </a:rPr>
              <a:t>Upon receiving notification from the USDOL that the petition has been certified/approved, the SWA and RWB staff will make contact with the employer to obtain the following:</a:t>
            </a:r>
          </a:p>
          <a:p>
            <a:pPr marL="344488" indent="-292100" eaLnBrk="1" hangingPunct="1">
              <a:spcBef>
                <a:spcPct val="50000"/>
              </a:spcBef>
              <a:buClr>
                <a:schemeClr val="tx1"/>
              </a:buClr>
              <a:buFont typeface="Wingdings 2" pitchFamily="18" charset="2"/>
              <a:buNone/>
            </a:pPr>
            <a:endParaRPr lang="en-US" sz="2400" dirty="0">
              <a:solidFill>
                <a:srgbClr val="FF0000"/>
              </a:solidFill>
              <a:cs typeface="Times New Roman" pitchFamily="18" charset="0"/>
            </a:endParaRPr>
          </a:p>
          <a:p>
            <a:pPr marL="344488" indent="-292100" eaLnBrk="1" hangingPunct="1">
              <a:spcBef>
                <a:spcPct val="50000"/>
              </a:spcBef>
              <a:buClr>
                <a:schemeClr val="tx1"/>
              </a:buClr>
              <a:buFont typeface="Wingdings" pitchFamily="2" charset="2"/>
              <a:buChar char="Ø"/>
            </a:pPr>
            <a:r>
              <a:rPr lang="en-US" sz="2000" dirty="0">
                <a:solidFill>
                  <a:srgbClr val="202452"/>
                </a:solidFill>
                <a:cs typeface="Times New Roman" pitchFamily="18" charset="0"/>
              </a:rPr>
              <a:t>List of all workers who were laid off or whose job was threatened as a result of foreign competition</a:t>
            </a:r>
          </a:p>
          <a:p>
            <a:pPr marL="344488" indent="-292100" eaLnBrk="1" hangingPunct="1">
              <a:spcBef>
                <a:spcPct val="50000"/>
              </a:spcBef>
              <a:buClr>
                <a:schemeClr val="tx1"/>
              </a:buClr>
              <a:buFont typeface="Wingdings" pitchFamily="2" charset="2"/>
              <a:buNone/>
            </a:pPr>
            <a:endParaRPr lang="en-US" sz="2000" dirty="0">
              <a:solidFill>
                <a:srgbClr val="202452"/>
              </a:solidFill>
              <a:cs typeface="Times New Roman" pitchFamily="18" charset="0"/>
            </a:endParaRPr>
          </a:p>
          <a:p>
            <a:pPr marL="344488" indent="-292100" eaLnBrk="1" hangingPunct="1">
              <a:spcBef>
                <a:spcPct val="50000"/>
              </a:spcBef>
              <a:buClr>
                <a:schemeClr val="tx1"/>
              </a:buClr>
              <a:buFont typeface="Wingdings" pitchFamily="2" charset="2"/>
              <a:buNone/>
            </a:pPr>
            <a:r>
              <a:rPr lang="en-US" sz="2000" b="1" dirty="0">
                <a:solidFill>
                  <a:srgbClr val="202452"/>
                </a:solidFill>
                <a:cs typeface="Times New Roman" pitchFamily="18" charset="0"/>
              </a:rPr>
              <a:t>Note</a:t>
            </a:r>
            <a:r>
              <a:rPr lang="en-US" sz="2000" dirty="0">
                <a:solidFill>
                  <a:srgbClr val="202452"/>
                </a:solidFill>
                <a:cs typeface="Times New Roman" pitchFamily="18" charset="0"/>
              </a:rPr>
              <a:t>:  The list should include workers name, current address and separation date.  This will generate a TAA/TRA Notification packet mailed by the Trade Program Unit to each worker identified.</a:t>
            </a:r>
          </a:p>
        </p:txBody>
      </p:sp>
    </p:spTree>
    <p:extLst>
      <p:ext uri="{BB962C8B-B14F-4D97-AF65-F5344CB8AC3E}">
        <p14:creationId xmlns:p14="http://schemas.microsoft.com/office/powerpoint/2010/main" val="100682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Trade-Affected Worker Notification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D1C3F872-0C42-67F8-D9E2-37B32D43BA01}"/>
              </a:ext>
            </a:extLst>
          </p:cNvPr>
          <p:cNvSpPr>
            <a:spLocks noGrp="1" noChangeArrowheads="1"/>
          </p:cNvSpPr>
          <p:nvPr>
            <p:ph idx="1"/>
          </p:nvPr>
        </p:nvSpPr>
        <p:spPr>
          <a:xfrm>
            <a:off x="838200" y="1690688"/>
            <a:ext cx="10515600" cy="5105400"/>
          </a:xfrm>
        </p:spPr>
        <p:txBody>
          <a:bodyPr/>
          <a:lstStyle/>
          <a:p>
            <a:pPr marL="344488" indent="-292100" algn="just" eaLnBrk="1" hangingPunct="1">
              <a:spcBef>
                <a:spcPct val="50000"/>
              </a:spcBef>
              <a:buClr>
                <a:schemeClr val="tx1"/>
              </a:buClr>
              <a:buFont typeface="Wingdings" pitchFamily="2" charset="2"/>
              <a:buNone/>
            </a:pPr>
            <a:r>
              <a:rPr lang="en-US" sz="2400" dirty="0">
                <a:solidFill>
                  <a:srgbClr val="FF0000"/>
                </a:solidFill>
                <a:cs typeface="Times New Roman" pitchFamily="18" charset="0"/>
              </a:rPr>
              <a:t>The TAA/TRA Notification packet will outline the services and benefits for which the worker may qualify.  Documents included in the packet are as follows:</a:t>
            </a:r>
          </a:p>
          <a:p>
            <a:pPr marL="344488" indent="-292100" algn="just" eaLnBrk="1" hangingPunct="1">
              <a:spcBef>
                <a:spcPct val="50000"/>
              </a:spcBef>
              <a:buClr>
                <a:schemeClr val="tx1"/>
              </a:buClr>
              <a:buFont typeface="Wingdings" pitchFamily="2" charset="2"/>
              <a:buChar char="Ø"/>
            </a:pPr>
            <a:r>
              <a:rPr lang="en-US" sz="2000" dirty="0">
                <a:solidFill>
                  <a:srgbClr val="202452"/>
                </a:solidFill>
                <a:cs typeface="Times New Roman" pitchFamily="18" charset="0"/>
              </a:rPr>
              <a:t>Form ETA 855 (Request for Determination of Entitlement to TAA/TRA)</a:t>
            </a:r>
          </a:p>
          <a:p>
            <a:pPr marL="344488" indent="-292100" algn="just" eaLnBrk="1" hangingPunct="1">
              <a:spcBef>
                <a:spcPct val="50000"/>
              </a:spcBef>
              <a:buClr>
                <a:schemeClr val="tx1"/>
              </a:buClr>
              <a:buFont typeface="Wingdings" pitchFamily="2" charset="2"/>
              <a:buChar char="Ø"/>
            </a:pPr>
            <a:r>
              <a:rPr lang="en-US" sz="2000" dirty="0">
                <a:solidFill>
                  <a:srgbClr val="202452"/>
                </a:solidFill>
                <a:cs typeface="Times New Roman" pitchFamily="18" charset="0"/>
              </a:rPr>
              <a:t>Form UCB/TRA 344 (UCB/TRA Eligibility Questionnaire)</a:t>
            </a:r>
          </a:p>
          <a:p>
            <a:pPr marL="344488" indent="-292100" algn="just" eaLnBrk="1" hangingPunct="1">
              <a:spcBef>
                <a:spcPct val="50000"/>
              </a:spcBef>
              <a:buClr>
                <a:schemeClr val="tx1"/>
              </a:buClr>
              <a:buFont typeface="Wingdings" pitchFamily="2" charset="2"/>
              <a:buChar char="Ø"/>
            </a:pPr>
            <a:r>
              <a:rPr lang="en-US" sz="2000" dirty="0">
                <a:solidFill>
                  <a:srgbClr val="202452"/>
                </a:solidFill>
                <a:cs typeface="Times New Roman" pitchFamily="18" charset="0"/>
              </a:rPr>
              <a:t>Form UCB/TRA 345 (Notice to TRA Claimant)</a:t>
            </a:r>
          </a:p>
          <a:p>
            <a:pPr marL="344488" indent="-292100" algn="just" eaLnBrk="1" hangingPunct="1">
              <a:spcBef>
                <a:spcPct val="50000"/>
              </a:spcBef>
              <a:buClr>
                <a:schemeClr val="tx1"/>
              </a:buClr>
              <a:buFont typeface="Wingdings" pitchFamily="2" charset="2"/>
              <a:buNone/>
            </a:pPr>
            <a:r>
              <a:rPr lang="en-US" sz="2000" b="1" dirty="0">
                <a:solidFill>
                  <a:srgbClr val="202452"/>
                </a:solidFill>
                <a:cs typeface="Times New Roman" pitchFamily="18" charset="0"/>
              </a:rPr>
              <a:t>Note:</a:t>
            </a:r>
            <a:r>
              <a:rPr lang="en-US" sz="2000" dirty="0">
                <a:solidFill>
                  <a:srgbClr val="202452"/>
                </a:solidFill>
                <a:cs typeface="Times New Roman" pitchFamily="18" charset="0"/>
              </a:rPr>
              <a:t>  These forms </a:t>
            </a:r>
            <a:r>
              <a:rPr lang="en-US" sz="2000" i="1" dirty="0">
                <a:solidFill>
                  <a:srgbClr val="202452"/>
                </a:solidFill>
                <a:cs typeface="Times New Roman" pitchFamily="18" charset="0"/>
              </a:rPr>
              <a:t>must</a:t>
            </a:r>
            <a:r>
              <a:rPr lang="en-US" sz="2000" dirty="0">
                <a:solidFill>
                  <a:srgbClr val="202452"/>
                </a:solidFill>
                <a:cs typeface="Times New Roman" pitchFamily="18" charset="0"/>
              </a:rPr>
              <a:t> be signed, dated and returned to the Trade Program Unit. </a:t>
            </a:r>
          </a:p>
        </p:txBody>
      </p:sp>
      <p:pic>
        <p:nvPicPr>
          <p:cNvPr id="8" name="Picture 2" descr="C:\Documents and Settings\boothca\My Documents\My Pictures\MH900422236.JPG">
            <a:extLst>
              <a:ext uri="{FF2B5EF4-FFF2-40B4-BE49-F238E27FC236}">
                <a16:creationId xmlns:a16="http://schemas.microsoft.com/office/drawing/2014/main" id="{32DAE440-7855-81F7-43E0-34E10654C8B4}"/>
              </a:ext>
            </a:extLst>
          </p:cNvPr>
          <p:cNvPicPr>
            <a:picLocks noChangeAspect="1" noChangeArrowheads="1"/>
          </p:cNvPicPr>
          <p:nvPr/>
        </p:nvPicPr>
        <p:blipFill rotWithShape="1">
          <a:blip r:embed="rId4" cstate="print"/>
          <a:srcRect t="16621" b="16054"/>
          <a:stretch/>
        </p:blipFill>
        <p:spPr bwMode="auto">
          <a:xfrm>
            <a:off x="3460667" y="4476706"/>
            <a:ext cx="5270665" cy="2016169"/>
          </a:xfrm>
          <a:prstGeom prst="rect">
            <a:avLst/>
          </a:prstGeom>
          <a:noFill/>
          <a:ln w="9525">
            <a:noFill/>
            <a:miter lim="800000"/>
            <a:headEnd/>
            <a:tailEnd/>
          </a:ln>
        </p:spPr>
      </p:pic>
    </p:spTree>
    <p:extLst>
      <p:ext uri="{BB962C8B-B14F-4D97-AF65-F5344CB8AC3E}">
        <p14:creationId xmlns:p14="http://schemas.microsoft.com/office/powerpoint/2010/main" val="1114207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Comparable Differences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0069E0F1-4F05-2160-ED6E-C646D701403B}"/>
              </a:ext>
            </a:extLst>
          </p:cNvPr>
          <p:cNvSpPr>
            <a:spLocks noGrp="1" noChangeArrowheads="1"/>
          </p:cNvSpPr>
          <p:nvPr>
            <p:ph idx="1"/>
          </p:nvPr>
        </p:nvSpPr>
        <p:spPr>
          <a:xfrm>
            <a:off x="838200" y="1690688"/>
            <a:ext cx="10515600" cy="4800600"/>
          </a:xfrm>
        </p:spPr>
        <p:txBody>
          <a:bodyPr/>
          <a:lstStyle/>
          <a:p>
            <a:pPr eaLnBrk="1" hangingPunct="1">
              <a:spcAft>
                <a:spcPct val="50000"/>
              </a:spcAft>
              <a:buClr>
                <a:srgbClr val="4A3A2A"/>
              </a:buClr>
              <a:buFont typeface="Wingdings" pitchFamily="2" charset="2"/>
              <a:buNone/>
            </a:pPr>
            <a:r>
              <a:rPr lang="en-US" sz="2400" dirty="0">
                <a:solidFill>
                  <a:srgbClr val="FF0000"/>
                </a:solidFill>
                <a:cs typeface="Times New Roman" pitchFamily="18" charset="0"/>
              </a:rPr>
              <a:t>A petition number identifies the trade program guidelines under which a trade-affected worker is covered.</a:t>
            </a:r>
          </a:p>
          <a:p>
            <a:pPr lvl="1" eaLnBrk="1" hangingPunct="1">
              <a:buClr>
                <a:srgbClr val="4A3A2A"/>
              </a:buClr>
              <a:buFont typeface="Wingdings" pitchFamily="2" charset="2"/>
              <a:buChar char="Ø"/>
            </a:pPr>
            <a:r>
              <a:rPr lang="en-US" sz="2000" dirty="0">
                <a:solidFill>
                  <a:srgbClr val="202452"/>
                </a:solidFill>
                <a:cs typeface="Times New Roman" pitchFamily="18" charset="0"/>
              </a:rPr>
              <a:t>North American Free Trade Agreement (NAFTA) *</a:t>
            </a:r>
          </a:p>
          <a:p>
            <a:pPr lvl="1" eaLnBrk="1" hangingPunct="1">
              <a:buClr>
                <a:srgbClr val="4A3A2A"/>
              </a:buClr>
              <a:buFont typeface="Wingdings" pitchFamily="2" charset="2"/>
              <a:buChar char="Ø"/>
            </a:pPr>
            <a:r>
              <a:rPr lang="en-US" sz="2000" dirty="0">
                <a:solidFill>
                  <a:srgbClr val="202452"/>
                </a:solidFill>
                <a:cs typeface="Times New Roman" pitchFamily="18" charset="0"/>
              </a:rPr>
              <a:t>Numbers up to 49,999 = NAFTA/TAA</a:t>
            </a:r>
          </a:p>
          <a:p>
            <a:pPr lvl="1" eaLnBrk="1" hangingPunct="1">
              <a:buClr>
                <a:srgbClr val="4A3A2A"/>
              </a:buClr>
              <a:buFont typeface="Wingdings" pitchFamily="2" charset="2"/>
              <a:buChar char="Ø"/>
            </a:pPr>
            <a:r>
              <a:rPr lang="en-US" sz="2000" dirty="0">
                <a:solidFill>
                  <a:srgbClr val="202452"/>
                </a:solidFill>
                <a:cs typeface="Times New Roman" pitchFamily="18" charset="0"/>
              </a:rPr>
              <a:t>Numbers 50,000 to 69,999  and 80,000 to 80,999 = Trade Act of 2002 </a:t>
            </a:r>
          </a:p>
          <a:p>
            <a:pPr lvl="1" eaLnBrk="1" hangingPunct="1">
              <a:buClr>
                <a:srgbClr val="4A3A2A"/>
              </a:buClr>
              <a:buFont typeface="Wingdings" pitchFamily="2" charset="2"/>
              <a:buChar char="Ø"/>
            </a:pPr>
            <a:r>
              <a:rPr lang="en-US" sz="2000" dirty="0">
                <a:solidFill>
                  <a:srgbClr val="202452"/>
                </a:solidFill>
                <a:cs typeface="Times New Roman" pitchFamily="18" charset="0"/>
              </a:rPr>
              <a:t>Numbers 70,000 to 79,999 =  Trade Act of 2009 </a:t>
            </a:r>
          </a:p>
          <a:p>
            <a:pPr lvl="1" eaLnBrk="1" hangingPunct="1">
              <a:buClr>
                <a:srgbClr val="4A3A2A"/>
              </a:buClr>
              <a:buFont typeface="Wingdings" pitchFamily="2" charset="2"/>
              <a:buChar char="Ø"/>
            </a:pPr>
            <a:r>
              <a:rPr lang="en-US" sz="2000" dirty="0">
                <a:solidFill>
                  <a:srgbClr val="202452"/>
                </a:solidFill>
                <a:cs typeface="Times New Roman" pitchFamily="18" charset="0"/>
              </a:rPr>
              <a:t>Numbers 81,000 and above = Trade Act of 2011</a:t>
            </a:r>
          </a:p>
          <a:p>
            <a:pPr lvl="1" eaLnBrk="1" hangingPunct="1">
              <a:buClr>
                <a:srgbClr val="4A3A2A"/>
              </a:buClr>
              <a:buFont typeface="Wingdings" pitchFamily="2" charset="2"/>
              <a:buNone/>
            </a:pPr>
            <a:endParaRPr lang="en-US" sz="2000" dirty="0">
              <a:cs typeface="Times New Roman" pitchFamily="18" charset="0"/>
            </a:endParaRPr>
          </a:p>
          <a:p>
            <a:pPr algn="just" eaLnBrk="1" hangingPunct="1">
              <a:spcBef>
                <a:spcPct val="50000"/>
              </a:spcBef>
              <a:buClr>
                <a:srgbClr val="4A3A2A"/>
              </a:buClr>
              <a:buFont typeface="Wingdings" pitchFamily="2" charset="2"/>
              <a:buNone/>
            </a:pPr>
            <a:r>
              <a:rPr lang="en-US" sz="2000" dirty="0">
                <a:cs typeface="Times New Roman" pitchFamily="18" charset="0"/>
              </a:rPr>
              <a:t>	</a:t>
            </a:r>
            <a:r>
              <a:rPr lang="en-US" sz="2000" dirty="0">
                <a:solidFill>
                  <a:srgbClr val="FF0000"/>
                </a:solidFill>
                <a:cs typeface="Times New Roman" pitchFamily="18" charset="0"/>
              </a:rPr>
              <a:t>* For those petitions that were certified under the NAFTA, the petition number begins with a letter followed by a four digit number - i.e., N6245</a:t>
            </a:r>
          </a:p>
        </p:txBody>
      </p:sp>
    </p:spTree>
    <p:extLst>
      <p:ext uri="{BB962C8B-B14F-4D97-AF65-F5344CB8AC3E}">
        <p14:creationId xmlns:p14="http://schemas.microsoft.com/office/powerpoint/2010/main" val="117309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Time to test your TAA knowledge!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Group Eligibility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2">
            <a:extLst>
              <a:ext uri="{FF2B5EF4-FFF2-40B4-BE49-F238E27FC236}">
                <a16:creationId xmlns:a16="http://schemas.microsoft.com/office/drawing/2014/main" id="{09AA0954-462E-2207-8E18-9447740F27EC}"/>
              </a:ext>
            </a:extLst>
          </p:cNvPr>
          <p:cNvSpPr>
            <a:spLocks noGrp="1"/>
          </p:cNvSpPr>
          <p:nvPr>
            <p:ph idx="1"/>
          </p:nvPr>
        </p:nvSpPr>
        <p:spPr>
          <a:xfrm>
            <a:off x="838199" y="1763567"/>
            <a:ext cx="10609613" cy="4625975"/>
          </a:xfrm>
        </p:spPr>
        <p:txBody>
          <a:bodyPr>
            <a:normAutofit/>
          </a:bodyPr>
          <a:lstStyle/>
          <a:p>
            <a:pPr algn="ctr" eaLnBrk="1" hangingPunct="1">
              <a:buFont typeface="Wingdings 2" pitchFamily="18" charset="2"/>
              <a:buNone/>
            </a:pPr>
            <a:r>
              <a:rPr lang="en-US" sz="3600" dirty="0">
                <a:solidFill>
                  <a:srgbClr val="202452"/>
                </a:solidFill>
                <a:cs typeface="Times New Roman" pitchFamily="18" charset="0"/>
              </a:rPr>
              <a:t>….is defined as a worker group that is eligible to apply for, and potentially receive, benefits through the Trade Adjustment Assistance (TAA) Program.</a:t>
            </a:r>
            <a:endParaRPr lang="en-US" sz="3600" dirty="0">
              <a:solidFill>
                <a:srgbClr val="202452"/>
              </a:solidFill>
            </a:endParaRPr>
          </a:p>
        </p:txBody>
      </p:sp>
      <p:pic>
        <p:nvPicPr>
          <p:cNvPr id="7" name="Picture 2" descr="C:\Documents and Settings\boothca\My Documents\My Pictures\MH900382652.JPG">
            <a:extLst>
              <a:ext uri="{FF2B5EF4-FFF2-40B4-BE49-F238E27FC236}">
                <a16:creationId xmlns:a16="http://schemas.microsoft.com/office/drawing/2014/main" id="{1D4DB72A-CF5C-9E70-B7CF-ACE70168CF1F}"/>
              </a:ext>
            </a:extLst>
          </p:cNvPr>
          <p:cNvPicPr>
            <a:picLocks noChangeAspect="1" noChangeArrowheads="1"/>
          </p:cNvPicPr>
          <p:nvPr/>
        </p:nvPicPr>
        <p:blipFill rotWithShape="1">
          <a:blip r:embed="rId4" cstate="print"/>
          <a:srcRect t="14379" b="13898"/>
          <a:stretch/>
        </p:blipFill>
        <p:spPr bwMode="auto">
          <a:xfrm>
            <a:off x="3901786" y="3563215"/>
            <a:ext cx="4388427" cy="2826327"/>
          </a:xfrm>
          <a:prstGeom prst="rect">
            <a:avLst/>
          </a:prstGeom>
          <a:noFill/>
          <a:ln w="9525">
            <a:noFill/>
            <a:miter lim="800000"/>
            <a:headEnd/>
            <a:tailEnd/>
          </a:ln>
        </p:spPr>
      </p:pic>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5F2F539D-3789-330C-9584-C4CCE072ECE8}"/>
              </a:ext>
            </a:extLst>
          </p:cNvPr>
          <p:cNvSpPr>
            <a:spLocks noGrp="1"/>
          </p:cNvSpPr>
          <p:nvPr>
            <p:ph idx="1"/>
          </p:nvPr>
        </p:nvSpPr>
        <p:spPr>
          <a:xfrm>
            <a:off x="838200" y="1774825"/>
            <a:ext cx="8229600" cy="4625975"/>
          </a:xfrm>
        </p:spPr>
        <p:txBody>
          <a:bodyPr>
            <a:normAutofit/>
          </a:bodyPr>
          <a:lstStyle/>
          <a:p>
            <a:pPr marL="457200" indent="-457200" eaLnBrk="1" hangingPunct="1">
              <a:buClrTx/>
              <a:buFont typeface="Corbel" pitchFamily="34" charset="0"/>
              <a:buAutoNum type="arabicParenR"/>
              <a:defRPr/>
            </a:pPr>
            <a:r>
              <a:rPr lang="en-US" sz="2400" dirty="0">
                <a:solidFill>
                  <a:srgbClr val="202452"/>
                </a:solidFill>
              </a:rPr>
              <a:t>A petition can be filed by:</a:t>
            </a:r>
          </a:p>
          <a:p>
            <a:pPr marL="457200" indent="-457200" eaLnBrk="1" hangingPunct="1">
              <a:buFont typeface="Corbel" pitchFamily="34" charset="0"/>
              <a:buAutoNum type="arabicParenR"/>
              <a:defRPr/>
            </a:pPr>
            <a:endParaRPr lang="en-US" sz="2400" dirty="0">
              <a:solidFill>
                <a:srgbClr val="202452"/>
              </a:solidFill>
            </a:endParaRPr>
          </a:p>
          <a:p>
            <a:pPr marL="457200" indent="-457200" eaLnBrk="1" hangingPunct="1">
              <a:buNone/>
              <a:defRPr/>
            </a:pPr>
            <a:r>
              <a:rPr lang="en-US" sz="2400" dirty="0">
                <a:solidFill>
                  <a:srgbClr val="202452"/>
                </a:solidFill>
              </a:rPr>
              <a:t>	a)	A group of workers (minimum of three)</a:t>
            </a:r>
          </a:p>
          <a:p>
            <a:pPr marL="457200" indent="-457200" eaLnBrk="1" hangingPunct="1">
              <a:buNone/>
              <a:defRPr/>
            </a:pPr>
            <a:r>
              <a:rPr lang="en-US" sz="2400" dirty="0">
                <a:solidFill>
                  <a:srgbClr val="202452"/>
                </a:solidFill>
              </a:rPr>
              <a:t>	b)	Company Official</a:t>
            </a:r>
          </a:p>
          <a:p>
            <a:pPr marL="457200" indent="-457200" eaLnBrk="1" hangingPunct="1">
              <a:buNone/>
              <a:defRPr/>
            </a:pPr>
            <a:r>
              <a:rPr lang="en-US" sz="2400" dirty="0">
                <a:solidFill>
                  <a:srgbClr val="202452"/>
                </a:solidFill>
              </a:rPr>
              <a:t>	c)	Union Official</a:t>
            </a:r>
          </a:p>
          <a:p>
            <a:pPr marL="457200" indent="-457200" eaLnBrk="1" hangingPunct="1">
              <a:buNone/>
              <a:defRPr/>
            </a:pPr>
            <a:r>
              <a:rPr lang="en-US" sz="2400" dirty="0">
                <a:solidFill>
                  <a:srgbClr val="202452"/>
                </a:solidFill>
              </a:rPr>
              <a:t>	d)	State Workforce Office</a:t>
            </a:r>
          </a:p>
          <a:p>
            <a:pPr marL="457200" indent="-457200" eaLnBrk="1" hangingPunct="1">
              <a:buNone/>
              <a:defRPr/>
            </a:pPr>
            <a:r>
              <a:rPr lang="en-US" sz="2400" dirty="0">
                <a:solidFill>
                  <a:srgbClr val="202452"/>
                </a:solidFill>
              </a:rPr>
              <a:t>	e)	One-Stop Operator/Partner</a:t>
            </a:r>
          </a:p>
          <a:p>
            <a:pPr marL="457200" indent="-457200" eaLnBrk="1" hangingPunct="1">
              <a:buNone/>
              <a:defRPr/>
            </a:pPr>
            <a:r>
              <a:rPr lang="en-US" sz="2400" dirty="0">
                <a:solidFill>
                  <a:srgbClr val="202452"/>
                </a:solidFill>
              </a:rPr>
              <a:t>	f)	Other Authorized Representative</a:t>
            </a:r>
          </a:p>
          <a:p>
            <a:pPr marL="457200" indent="-457200" eaLnBrk="1" hangingPunct="1">
              <a:buNone/>
              <a:defRPr/>
            </a:pPr>
            <a:r>
              <a:rPr lang="en-US" sz="2400" dirty="0">
                <a:solidFill>
                  <a:srgbClr val="202452"/>
                </a:solidFill>
              </a:rPr>
              <a:t>	g)	All of the above  </a:t>
            </a:r>
          </a:p>
          <a:p>
            <a:pPr algn="r">
              <a:buFont typeface="Wingdings 2" pitchFamily="18" charset="2"/>
              <a:buNone/>
              <a:defRPr/>
            </a:pPr>
            <a:endParaRPr lang="en-US" sz="2400" dirty="0">
              <a:solidFill>
                <a:srgbClr val="202452"/>
              </a:solidFill>
            </a:endParaRPr>
          </a:p>
        </p:txBody>
      </p:sp>
      <p:pic>
        <p:nvPicPr>
          <p:cNvPr id="8" name="Picture 2" descr="C:\Documents and Settings\boothca\My Documents\My Pictures\MH900442559.JPG">
            <a:extLst>
              <a:ext uri="{FF2B5EF4-FFF2-40B4-BE49-F238E27FC236}">
                <a16:creationId xmlns:a16="http://schemas.microsoft.com/office/drawing/2014/main" id="{3DC043F5-2C9D-33E3-D4AC-7A90ADE6F837}"/>
              </a:ext>
            </a:extLst>
          </p:cNvPr>
          <p:cNvPicPr>
            <a:picLocks noChangeAspect="1" noChangeArrowheads="1"/>
          </p:cNvPicPr>
          <p:nvPr/>
        </p:nvPicPr>
        <p:blipFill>
          <a:blip r:embed="rId4" cstate="print"/>
          <a:srcRect/>
          <a:stretch>
            <a:fillRect/>
          </a:stretch>
        </p:blipFill>
        <p:spPr bwMode="auto">
          <a:xfrm>
            <a:off x="6944220" y="2153640"/>
            <a:ext cx="4247160" cy="4247160"/>
          </a:xfrm>
          <a:prstGeom prst="rect">
            <a:avLst/>
          </a:prstGeom>
          <a:noFill/>
          <a:ln w="9525">
            <a:noFill/>
            <a:miter lim="800000"/>
            <a:headEnd/>
            <a:tailEnd/>
          </a:ln>
        </p:spPr>
      </p:pic>
    </p:spTree>
    <p:extLst>
      <p:ext uri="{BB962C8B-B14F-4D97-AF65-F5344CB8AC3E}">
        <p14:creationId xmlns:p14="http://schemas.microsoft.com/office/powerpoint/2010/main" val="141398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E7F853A-A9ED-60A8-46E5-F49308AB9CB5}"/>
              </a:ext>
            </a:extLst>
          </p:cNvPr>
          <p:cNvSpPr>
            <a:spLocks noGrp="1"/>
          </p:cNvSpPr>
          <p:nvPr>
            <p:ph idx="1"/>
          </p:nvPr>
        </p:nvSpPr>
        <p:spPr>
          <a:xfrm>
            <a:off x="838200" y="1788165"/>
            <a:ext cx="10515600" cy="4625975"/>
          </a:xfrm>
        </p:spPr>
        <p:txBody>
          <a:bodyPr>
            <a:normAutofit/>
          </a:bodyPr>
          <a:lstStyle/>
          <a:p>
            <a:pPr marL="457200" indent="-457200" eaLnBrk="1" fontAlgn="auto" hangingPunct="1">
              <a:spcBef>
                <a:spcPts val="0"/>
              </a:spcBef>
              <a:spcAft>
                <a:spcPts val="0"/>
              </a:spcAft>
              <a:buClrTx/>
              <a:buFont typeface="Wingdings 2"/>
              <a:buAutoNum type="arabicParenR" startAt="2"/>
              <a:defRPr/>
            </a:pPr>
            <a:r>
              <a:rPr lang="en-US" sz="2400" dirty="0">
                <a:solidFill>
                  <a:srgbClr val="202452"/>
                </a:solidFill>
              </a:rPr>
              <a:t>Petitions should be filed simultaneously with:</a:t>
            </a:r>
          </a:p>
          <a:p>
            <a:pPr marL="457200" indent="-457200" eaLnBrk="1" fontAlgn="auto" hangingPunct="1">
              <a:spcBef>
                <a:spcPts val="0"/>
              </a:spcBef>
              <a:spcAft>
                <a:spcPts val="0"/>
              </a:spcAft>
              <a:buFont typeface="Wingdings 2"/>
              <a:buAutoNum type="arabicParenR" startAt="2"/>
              <a:defRPr/>
            </a:pPr>
            <a:endParaRPr lang="en-US" sz="2400" dirty="0">
              <a:solidFill>
                <a:srgbClr val="202452"/>
              </a:solidFill>
            </a:endParaRPr>
          </a:p>
          <a:p>
            <a:pPr marL="457200" indent="-457200" eaLnBrk="1" fontAlgn="auto" hangingPunct="1">
              <a:spcBef>
                <a:spcPts val="0"/>
              </a:spcBef>
              <a:spcAft>
                <a:spcPts val="0"/>
              </a:spcAft>
              <a:buFont typeface="Wingdings 2"/>
              <a:buNone/>
              <a:defRPr/>
            </a:pPr>
            <a:r>
              <a:rPr lang="en-US" sz="2400" dirty="0">
                <a:solidFill>
                  <a:srgbClr val="202452"/>
                </a:solidFill>
              </a:rPr>
              <a:t>	a)	The White House and the State Capitol</a:t>
            </a:r>
          </a:p>
          <a:p>
            <a:pPr marL="457200" indent="-457200" eaLnBrk="1" fontAlgn="auto" hangingPunct="1">
              <a:spcBef>
                <a:spcPts val="0"/>
              </a:spcBef>
              <a:spcAft>
                <a:spcPts val="0"/>
              </a:spcAft>
              <a:buFont typeface="Wingdings 2"/>
              <a:buNone/>
              <a:defRPr/>
            </a:pPr>
            <a:r>
              <a:rPr lang="en-US" sz="2400" dirty="0">
                <a:solidFill>
                  <a:srgbClr val="202452"/>
                </a:solidFill>
              </a:rPr>
              <a:t>	b)	The United States Department of Labor (USDOL) and the </a:t>
            </a:r>
          </a:p>
          <a:p>
            <a:pPr marL="457200" indent="-457200" eaLnBrk="1" fontAlgn="auto" hangingPunct="1">
              <a:spcBef>
                <a:spcPts val="0"/>
              </a:spcBef>
              <a:spcAft>
                <a:spcPts val="0"/>
              </a:spcAft>
              <a:buFont typeface="Wingdings 2"/>
              <a:buNone/>
              <a:defRPr/>
            </a:pPr>
            <a:r>
              <a:rPr lang="en-US" sz="2400" dirty="0">
                <a:solidFill>
                  <a:srgbClr val="202452"/>
                </a:solidFill>
              </a:rPr>
              <a:t>		Florida Department of Commerce (FloridaCommerce)</a:t>
            </a:r>
          </a:p>
          <a:p>
            <a:pPr marL="457200" indent="-457200" eaLnBrk="1" fontAlgn="auto" hangingPunct="1">
              <a:spcBef>
                <a:spcPts val="0"/>
              </a:spcBef>
              <a:spcAft>
                <a:spcPts val="0"/>
              </a:spcAft>
              <a:buFont typeface="Wingdings 2"/>
              <a:buNone/>
              <a:defRPr/>
            </a:pPr>
            <a:r>
              <a:rPr lang="en-US" sz="2400" dirty="0">
                <a:solidFill>
                  <a:srgbClr val="202452"/>
                </a:solidFill>
              </a:rPr>
              <a:t>	c)	The Regional Workforce Board and the Mayor</a:t>
            </a:r>
          </a:p>
          <a:p>
            <a:pPr marL="457200" indent="-457200" eaLnBrk="1" fontAlgn="auto" hangingPunct="1">
              <a:spcBef>
                <a:spcPts val="0"/>
              </a:spcBef>
              <a:spcAft>
                <a:spcPts val="0"/>
              </a:spcAft>
              <a:buFont typeface="Wingdings 2"/>
              <a:buNone/>
              <a:defRPr/>
            </a:pPr>
            <a:r>
              <a:rPr lang="en-US" sz="2400" dirty="0">
                <a:solidFill>
                  <a:srgbClr val="202452"/>
                </a:solidFill>
              </a:rPr>
              <a:t>	d)	None of the above  </a:t>
            </a:r>
          </a:p>
          <a:p>
            <a:pPr algn="r">
              <a:buFont typeface="Wingdings 2" pitchFamily="18" charset="2"/>
              <a:buNone/>
              <a:defRPr/>
            </a:pPr>
            <a:endParaRPr lang="en-US" sz="2400" dirty="0">
              <a:solidFill>
                <a:srgbClr val="202452"/>
              </a:solidFill>
            </a:endParaRPr>
          </a:p>
        </p:txBody>
      </p:sp>
      <p:pic>
        <p:nvPicPr>
          <p:cNvPr id="9" name="Picture 2" descr="C:\Documents and Settings\boothca\My Documents\My Pictures\MH900401087.JPG">
            <a:extLst>
              <a:ext uri="{FF2B5EF4-FFF2-40B4-BE49-F238E27FC236}">
                <a16:creationId xmlns:a16="http://schemas.microsoft.com/office/drawing/2014/main" id="{F43991CE-0314-B242-681F-01B89820880F}"/>
              </a:ext>
            </a:extLst>
          </p:cNvPr>
          <p:cNvPicPr>
            <a:picLocks noChangeAspect="1" noChangeArrowheads="1"/>
          </p:cNvPicPr>
          <p:nvPr/>
        </p:nvPicPr>
        <p:blipFill rotWithShape="1">
          <a:blip r:embed="rId4" cstate="print"/>
          <a:srcRect t="17451" b="17335"/>
          <a:stretch/>
        </p:blipFill>
        <p:spPr bwMode="auto">
          <a:xfrm>
            <a:off x="5628905" y="4084451"/>
            <a:ext cx="4012004" cy="2329689"/>
          </a:xfrm>
          <a:prstGeom prst="rect">
            <a:avLst/>
          </a:prstGeom>
          <a:noFill/>
          <a:ln w="9525">
            <a:noFill/>
            <a:miter lim="800000"/>
            <a:headEnd/>
            <a:tailEnd/>
          </a:ln>
        </p:spPr>
      </p:pic>
    </p:spTree>
    <p:extLst>
      <p:ext uri="{BB962C8B-B14F-4D97-AF65-F5344CB8AC3E}">
        <p14:creationId xmlns:p14="http://schemas.microsoft.com/office/powerpoint/2010/main" val="12337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A018CB32-0441-648B-F668-9EC18BE98576}"/>
              </a:ext>
            </a:extLst>
          </p:cNvPr>
          <p:cNvSpPr>
            <a:spLocks noGrp="1"/>
          </p:cNvSpPr>
          <p:nvPr>
            <p:ph idx="1"/>
          </p:nvPr>
        </p:nvSpPr>
        <p:spPr>
          <a:xfrm>
            <a:off x="838200" y="1690688"/>
            <a:ext cx="10515600" cy="4625975"/>
          </a:xfrm>
        </p:spPr>
        <p:txBody>
          <a:bodyPr>
            <a:normAutofit/>
          </a:bodyPr>
          <a:lstStyle/>
          <a:p>
            <a:pPr marL="514350" indent="-514350" eaLnBrk="1" hangingPunct="1">
              <a:buClrTx/>
              <a:buFont typeface="Wingdings 2" pitchFamily="18" charset="2"/>
              <a:buAutoNum type="arabicParenR" startAt="3"/>
              <a:defRPr/>
            </a:pPr>
            <a:r>
              <a:rPr lang="en-US" sz="2400" dirty="0">
                <a:solidFill>
                  <a:srgbClr val="202452"/>
                </a:solidFill>
              </a:rPr>
              <a:t>Each certification (petition) includes three important dates:</a:t>
            </a:r>
          </a:p>
          <a:p>
            <a:pPr marL="514350" indent="-514350" eaLnBrk="1" hangingPunct="1">
              <a:buFont typeface="Wingdings 2" pitchFamily="18" charset="2"/>
              <a:buAutoNum type="arabicParenR" startAt="3"/>
              <a:defRPr/>
            </a:pPr>
            <a:endParaRPr lang="en-US" sz="2400" dirty="0">
              <a:solidFill>
                <a:srgbClr val="202452"/>
              </a:solidFill>
            </a:endParaRPr>
          </a:p>
          <a:p>
            <a:pPr marL="514350" indent="-514350" eaLnBrk="1" hangingPunct="1">
              <a:buNone/>
              <a:defRPr/>
            </a:pPr>
            <a:r>
              <a:rPr lang="en-US" sz="2400" dirty="0">
                <a:solidFill>
                  <a:srgbClr val="202452"/>
                </a:solidFill>
              </a:rPr>
              <a:t>	a)	certification date, impact date and expiration date</a:t>
            </a:r>
          </a:p>
          <a:p>
            <a:pPr marL="514350" indent="-514350" eaLnBrk="1" hangingPunct="1">
              <a:buNone/>
              <a:defRPr/>
            </a:pPr>
            <a:r>
              <a:rPr lang="en-US" sz="2400" dirty="0">
                <a:solidFill>
                  <a:srgbClr val="202452"/>
                </a:solidFill>
              </a:rPr>
              <a:t>	b)	expiration date, training date, client date, client eligibility date  </a:t>
            </a:r>
          </a:p>
          <a:p>
            <a:pPr marL="514350" indent="-514350" eaLnBrk="1" hangingPunct="1">
              <a:buNone/>
              <a:defRPr/>
            </a:pPr>
            <a:r>
              <a:rPr lang="en-US" sz="2400" dirty="0">
                <a:solidFill>
                  <a:srgbClr val="202452"/>
                </a:solidFill>
              </a:rPr>
              <a:t>	c)	Impact date, client enrollment date and today’s date</a:t>
            </a:r>
          </a:p>
          <a:p>
            <a:pPr marL="514350" indent="-514350" eaLnBrk="1" hangingPunct="1">
              <a:buNone/>
              <a:defRPr/>
            </a:pPr>
            <a:r>
              <a:rPr lang="en-US" sz="2400" dirty="0">
                <a:solidFill>
                  <a:srgbClr val="202452"/>
                </a:solidFill>
              </a:rPr>
              <a:t>	d)	None of the above </a:t>
            </a:r>
          </a:p>
          <a:p>
            <a:pPr algn="ctr">
              <a:buFont typeface="Wingdings 2" pitchFamily="18" charset="2"/>
              <a:buNone/>
              <a:defRPr/>
            </a:pPr>
            <a:endParaRPr lang="en-US" sz="2400" dirty="0">
              <a:solidFill>
                <a:srgbClr val="202452"/>
              </a:solidFill>
            </a:endParaRPr>
          </a:p>
        </p:txBody>
      </p:sp>
      <p:pic>
        <p:nvPicPr>
          <p:cNvPr id="8" name="Picture 2" descr="C:\Documents and Settings\boothca\My Documents\My Pictures\MH900444188.JPG">
            <a:extLst>
              <a:ext uri="{FF2B5EF4-FFF2-40B4-BE49-F238E27FC236}">
                <a16:creationId xmlns:a16="http://schemas.microsoft.com/office/drawing/2014/main" id="{55F1FA30-C8C1-CF13-5650-3AC598A97740}"/>
              </a:ext>
            </a:extLst>
          </p:cNvPr>
          <p:cNvPicPr>
            <a:picLocks noChangeAspect="1" noChangeArrowheads="1"/>
          </p:cNvPicPr>
          <p:nvPr/>
        </p:nvPicPr>
        <p:blipFill rotWithShape="1">
          <a:blip r:embed="rId4" cstate="print"/>
          <a:srcRect l="16539" r="17145"/>
          <a:stretch/>
        </p:blipFill>
        <p:spPr bwMode="auto">
          <a:xfrm>
            <a:off x="6293922" y="4099572"/>
            <a:ext cx="3348842" cy="2438400"/>
          </a:xfrm>
          <a:prstGeom prst="rect">
            <a:avLst/>
          </a:prstGeom>
          <a:noFill/>
          <a:ln w="9525">
            <a:noFill/>
            <a:miter lim="800000"/>
            <a:headEnd/>
            <a:tailEnd/>
          </a:ln>
        </p:spPr>
      </p:pic>
    </p:spTree>
    <p:extLst>
      <p:ext uri="{BB962C8B-B14F-4D97-AF65-F5344CB8AC3E}">
        <p14:creationId xmlns:p14="http://schemas.microsoft.com/office/powerpoint/2010/main" val="28126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3370FB5F-406B-E3F2-B0EC-82408E40EA9B}"/>
              </a:ext>
            </a:extLst>
          </p:cNvPr>
          <p:cNvSpPr>
            <a:spLocks noGrp="1"/>
          </p:cNvSpPr>
          <p:nvPr>
            <p:ph idx="1"/>
          </p:nvPr>
        </p:nvSpPr>
        <p:spPr>
          <a:xfrm>
            <a:off x="838199" y="1690688"/>
            <a:ext cx="10515599" cy="4625975"/>
          </a:xfrm>
        </p:spPr>
        <p:txBody>
          <a:bodyPr>
            <a:normAutofit/>
          </a:bodyPr>
          <a:lstStyle/>
          <a:p>
            <a:pPr marL="514350" indent="-514350" eaLnBrk="1" fontAlgn="auto" hangingPunct="1">
              <a:spcBef>
                <a:spcPts val="0"/>
              </a:spcBef>
              <a:spcAft>
                <a:spcPts val="0"/>
              </a:spcAft>
              <a:buClrTx/>
              <a:buFont typeface="Wingdings 2"/>
              <a:buAutoNum type="arabicParenR" startAt="4"/>
              <a:defRPr/>
            </a:pPr>
            <a:r>
              <a:rPr lang="en-US" sz="2400" dirty="0">
                <a:solidFill>
                  <a:srgbClr val="202452"/>
                </a:solidFill>
              </a:rPr>
              <a:t>Workers whose layoff date falls between the impact and expiration dates of a certified petition may be covered under a petition if their job loss was due to foreign trade activity.</a:t>
            </a:r>
          </a:p>
          <a:p>
            <a:pPr marL="514350" indent="-514350" eaLnBrk="1" fontAlgn="auto" hangingPunct="1">
              <a:spcBef>
                <a:spcPts val="0"/>
              </a:spcBef>
              <a:spcAft>
                <a:spcPts val="0"/>
              </a:spcAft>
              <a:buFont typeface="Wingdings 2"/>
              <a:buAutoNum type="arabicParenR" startAt="4"/>
              <a:defRPr/>
            </a:pPr>
            <a:endParaRPr lang="en-US" sz="2400" dirty="0">
              <a:solidFill>
                <a:srgbClr val="202452"/>
              </a:solidFill>
            </a:endParaRPr>
          </a:p>
          <a:p>
            <a:pPr marL="514350" indent="-514350" eaLnBrk="1" fontAlgn="auto" hangingPunct="1">
              <a:spcBef>
                <a:spcPts val="0"/>
              </a:spcBef>
              <a:spcAft>
                <a:spcPts val="0"/>
              </a:spcAft>
              <a:buFont typeface="Wingdings 2"/>
              <a:buNone/>
              <a:defRPr/>
            </a:pPr>
            <a:r>
              <a:rPr lang="en-US" sz="2400" dirty="0">
                <a:solidFill>
                  <a:srgbClr val="202452"/>
                </a:solidFill>
              </a:rPr>
              <a:t>	a)	True</a:t>
            </a:r>
          </a:p>
          <a:p>
            <a:pPr marL="514350" indent="-514350" eaLnBrk="1" fontAlgn="auto" hangingPunct="1">
              <a:spcBef>
                <a:spcPts val="0"/>
              </a:spcBef>
              <a:spcAft>
                <a:spcPts val="0"/>
              </a:spcAft>
              <a:buFont typeface="Wingdings 2"/>
              <a:buNone/>
              <a:defRPr/>
            </a:pPr>
            <a:r>
              <a:rPr lang="en-US" sz="2400" dirty="0">
                <a:solidFill>
                  <a:srgbClr val="202452"/>
                </a:solidFill>
              </a:rPr>
              <a:t>	b)	False</a:t>
            </a:r>
          </a:p>
          <a:p>
            <a:pPr algn="r">
              <a:buFont typeface="Wingdings 2" pitchFamily="18" charset="2"/>
              <a:buNone/>
              <a:defRPr/>
            </a:pPr>
            <a:endParaRPr lang="en-US" sz="2400" dirty="0">
              <a:solidFill>
                <a:srgbClr val="202452"/>
              </a:solidFill>
            </a:endParaRPr>
          </a:p>
        </p:txBody>
      </p:sp>
      <p:pic>
        <p:nvPicPr>
          <p:cNvPr id="9" name="Picture 2" descr="C:\Documents and Settings\boothca\My Documents\My Pictures\MH900156753.JPG">
            <a:extLst>
              <a:ext uri="{FF2B5EF4-FFF2-40B4-BE49-F238E27FC236}">
                <a16:creationId xmlns:a16="http://schemas.microsoft.com/office/drawing/2014/main" id="{33B61277-643E-27D5-6415-004A715ED337}"/>
              </a:ext>
            </a:extLst>
          </p:cNvPr>
          <p:cNvPicPr>
            <a:picLocks noChangeAspect="1" noChangeArrowheads="1"/>
          </p:cNvPicPr>
          <p:nvPr/>
        </p:nvPicPr>
        <p:blipFill>
          <a:blip r:embed="rId4" cstate="print"/>
          <a:srcRect/>
          <a:stretch>
            <a:fillRect/>
          </a:stretch>
        </p:blipFill>
        <p:spPr bwMode="auto">
          <a:xfrm>
            <a:off x="4833258" y="2359148"/>
            <a:ext cx="4230706" cy="4133727"/>
          </a:xfrm>
          <a:prstGeom prst="rect">
            <a:avLst/>
          </a:prstGeom>
          <a:noFill/>
          <a:ln w="9525">
            <a:noFill/>
            <a:miter lim="800000"/>
            <a:headEnd/>
            <a:tailEnd/>
          </a:ln>
        </p:spPr>
      </p:pic>
    </p:spTree>
    <p:extLst>
      <p:ext uri="{BB962C8B-B14F-4D97-AF65-F5344CB8AC3E}">
        <p14:creationId xmlns:p14="http://schemas.microsoft.com/office/powerpoint/2010/main" val="279410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B79B597F-B716-B1E5-B88D-C1A714AAD33B}"/>
              </a:ext>
            </a:extLst>
          </p:cNvPr>
          <p:cNvSpPr>
            <a:spLocks noGrp="1"/>
          </p:cNvSpPr>
          <p:nvPr>
            <p:ph idx="1"/>
          </p:nvPr>
        </p:nvSpPr>
        <p:spPr>
          <a:xfrm>
            <a:off x="838200" y="1800040"/>
            <a:ext cx="10515600" cy="4625975"/>
          </a:xfrm>
        </p:spPr>
        <p:txBody>
          <a:bodyPr>
            <a:normAutofit/>
          </a:bodyPr>
          <a:lstStyle/>
          <a:p>
            <a:pPr marL="512064" indent="-512064" eaLnBrk="1" hangingPunct="1">
              <a:buClrTx/>
              <a:buFont typeface="+mj-lt"/>
              <a:buAutoNum type="arabicParenR" startAt="5"/>
            </a:pPr>
            <a:r>
              <a:rPr lang="en-US" sz="2400" dirty="0">
                <a:solidFill>
                  <a:srgbClr val="202452"/>
                </a:solidFill>
              </a:rPr>
              <a:t>TAA Informational Meetings can be customized to meet the needs of  the affected workers.</a:t>
            </a:r>
          </a:p>
          <a:p>
            <a:pPr eaLnBrk="1" hangingPunct="1">
              <a:buNone/>
            </a:pPr>
            <a:endParaRPr lang="en-US" sz="2400" dirty="0">
              <a:solidFill>
                <a:srgbClr val="202452"/>
              </a:solidFill>
            </a:endParaRPr>
          </a:p>
          <a:p>
            <a:pPr eaLnBrk="1" hangingPunct="1">
              <a:buNone/>
            </a:pPr>
            <a:r>
              <a:rPr lang="en-US" sz="2400" dirty="0">
                <a:solidFill>
                  <a:srgbClr val="202452"/>
                </a:solidFill>
              </a:rPr>
              <a:t>	a)  True</a:t>
            </a:r>
          </a:p>
          <a:p>
            <a:pPr eaLnBrk="1" hangingPunct="1">
              <a:buNone/>
            </a:pPr>
            <a:r>
              <a:rPr lang="en-US" sz="2400" dirty="0">
                <a:solidFill>
                  <a:srgbClr val="202452"/>
                </a:solidFill>
              </a:rPr>
              <a:t>    b)  False</a:t>
            </a:r>
          </a:p>
          <a:p>
            <a:pPr eaLnBrk="1" hangingPunct="1">
              <a:buFont typeface="Wingdings 2" pitchFamily="18" charset="2"/>
              <a:buNone/>
            </a:pPr>
            <a:endParaRPr lang="en-US" sz="2400" dirty="0">
              <a:solidFill>
                <a:srgbClr val="202452"/>
              </a:solidFill>
            </a:endParaRPr>
          </a:p>
        </p:txBody>
      </p:sp>
      <p:pic>
        <p:nvPicPr>
          <p:cNvPr id="8" name="Picture 3" descr="C:\Documents and Settings\boothca\My Documents\My Pictures\MH900406510.JPG">
            <a:extLst>
              <a:ext uri="{FF2B5EF4-FFF2-40B4-BE49-F238E27FC236}">
                <a16:creationId xmlns:a16="http://schemas.microsoft.com/office/drawing/2014/main" id="{4E17D201-84F6-6BF8-EBA2-9AECEB8F9949}"/>
              </a:ext>
            </a:extLst>
          </p:cNvPr>
          <p:cNvPicPr>
            <a:picLocks noChangeAspect="1" noChangeArrowheads="1"/>
          </p:cNvPicPr>
          <p:nvPr/>
        </p:nvPicPr>
        <p:blipFill rotWithShape="1">
          <a:blip r:embed="rId4" cstate="print"/>
          <a:srcRect t="17733" b="16284"/>
          <a:stretch/>
        </p:blipFill>
        <p:spPr bwMode="auto">
          <a:xfrm>
            <a:off x="4690754" y="2802577"/>
            <a:ext cx="4489986" cy="2962582"/>
          </a:xfrm>
          <a:prstGeom prst="rect">
            <a:avLst/>
          </a:prstGeom>
          <a:noFill/>
          <a:ln w="9525">
            <a:noFill/>
            <a:miter lim="800000"/>
            <a:headEnd/>
            <a:tailEnd/>
          </a:ln>
        </p:spPr>
      </p:pic>
    </p:spTree>
    <p:extLst>
      <p:ext uri="{BB962C8B-B14F-4D97-AF65-F5344CB8AC3E}">
        <p14:creationId xmlns:p14="http://schemas.microsoft.com/office/powerpoint/2010/main" val="128969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Test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ED826203-834C-01F7-2F93-D404BEC7BCC8}"/>
              </a:ext>
            </a:extLst>
          </p:cNvPr>
          <p:cNvSpPr>
            <a:spLocks noGrp="1"/>
          </p:cNvSpPr>
          <p:nvPr>
            <p:ph idx="1"/>
          </p:nvPr>
        </p:nvSpPr>
        <p:spPr>
          <a:xfrm>
            <a:off x="842158" y="1788165"/>
            <a:ext cx="10511642" cy="4625975"/>
          </a:xfrm>
        </p:spPr>
        <p:txBody>
          <a:bodyPr>
            <a:normAutofit/>
          </a:bodyPr>
          <a:lstStyle/>
          <a:p>
            <a:pPr marL="512064" indent="-512064" eaLnBrk="1" fontAlgn="auto" hangingPunct="1">
              <a:spcBef>
                <a:spcPts val="0"/>
              </a:spcBef>
              <a:spcAft>
                <a:spcPts val="0"/>
              </a:spcAft>
              <a:buClrTx/>
              <a:buFont typeface="Wingdings 2"/>
              <a:buAutoNum type="arabicParenR" startAt="6"/>
              <a:defRPr/>
            </a:pPr>
            <a:r>
              <a:rPr lang="en-US" sz="2400" dirty="0">
                <a:solidFill>
                  <a:srgbClr val="202452"/>
                </a:solidFill>
              </a:rPr>
              <a:t>Regional Workforce Boards and partners should schedule a TAA Informational Meeting with the affected workers to provide information on the following:</a:t>
            </a:r>
          </a:p>
          <a:p>
            <a:pPr marL="512064" indent="-512064" eaLnBrk="1" fontAlgn="auto" hangingPunct="1">
              <a:spcBef>
                <a:spcPts val="0"/>
              </a:spcBef>
              <a:spcAft>
                <a:spcPts val="0"/>
              </a:spcAft>
              <a:buFont typeface="Wingdings 2"/>
              <a:buAutoNum type="arabicParenR" startAt="6"/>
              <a:defRPr/>
            </a:pPr>
            <a:endParaRPr lang="en-US" sz="2400" dirty="0">
              <a:solidFill>
                <a:srgbClr val="202452"/>
              </a:solidFill>
            </a:endParaRPr>
          </a:p>
          <a:p>
            <a:pPr marL="512064" indent="-512064" eaLnBrk="1" fontAlgn="auto" hangingPunct="1">
              <a:spcBef>
                <a:spcPts val="0"/>
              </a:spcBef>
              <a:spcAft>
                <a:spcPts val="0"/>
              </a:spcAft>
              <a:buFont typeface="Wingdings 2"/>
              <a:buNone/>
              <a:defRPr/>
            </a:pPr>
            <a:r>
              <a:rPr lang="en-US" sz="2400" dirty="0">
                <a:solidFill>
                  <a:srgbClr val="202452"/>
                </a:solidFill>
              </a:rPr>
              <a:t>	a)  Services and benefits</a:t>
            </a:r>
          </a:p>
          <a:p>
            <a:pPr marL="512064" indent="-512064" eaLnBrk="1" fontAlgn="auto" hangingPunct="1">
              <a:spcBef>
                <a:spcPts val="0"/>
              </a:spcBef>
              <a:spcAft>
                <a:spcPts val="0"/>
              </a:spcAft>
              <a:buFont typeface="Wingdings 2"/>
              <a:buNone/>
              <a:defRPr/>
            </a:pPr>
            <a:r>
              <a:rPr lang="en-US" sz="2400" dirty="0">
                <a:solidFill>
                  <a:srgbClr val="202452"/>
                </a:solidFill>
              </a:rPr>
              <a:t>	b)  Local assessment procedures</a:t>
            </a:r>
          </a:p>
          <a:p>
            <a:pPr marL="512064" indent="-512064" eaLnBrk="1" fontAlgn="auto" hangingPunct="1">
              <a:spcBef>
                <a:spcPts val="0"/>
              </a:spcBef>
              <a:spcAft>
                <a:spcPts val="0"/>
              </a:spcAft>
              <a:buFont typeface="Wingdings 2"/>
              <a:buNone/>
              <a:defRPr/>
            </a:pPr>
            <a:r>
              <a:rPr lang="en-US" sz="2400" dirty="0">
                <a:solidFill>
                  <a:srgbClr val="202452"/>
                </a:solidFill>
              </a:rPr>
              <a:t>	c)  Information on training opportunities</a:t>
            </a:r>
          </a:p>
          <a:p>
            <a:pPr marL="512064" indent="-512064" eaLnBrk="1" fontAlgn="auto" hangingPunct="1">
              <a:spcBef>
                <a:spcPts val="0"/>
              </a:spcBef>
              <a:spcAft>
                <a:spcPts val="0"/>
              </a:spcAft>
              <a:buFont typeface="Wingdings 2"/>
              <a:buNone/>
              <a:defRPr/>
            </a:pPr>
            <a:r>
              <a:rPr lang="en-US" sz="2400" dirty="0">
                <a:solidFill>
                  <a:srgbClr val="202452"/>
                </a:solidFill>
              </a:rPr>
              <a:t>	d)  All of the above</a:t>
            </a:r>
          </a:p>
          <a:p>
            <a:pPr algn="r">
              <a:buFont typeface="Wingdings 2" pitchFamily="18" charset="2"/>
              <a:buNone/>
              <a:defRPr/>
            </a:pPr>
            <a:endParaRPr lang="en-US" sz="2400" dirty="0">
              <a:solidFill>
                <a:srgbClr val="202452"/>
              </a:solidFill>
            </a:endParaRPr>
          </a:p>
        </p:txBody>
      </p:sp>
      <p:pic>
        <p:nvPicPr>
          <p:cNvPr id="9" name="Picture 2" descr="C:\Documents and Settings\boothca\My Documents\My Pictures\MH900423037.JPG">
            <a:extLst>
              <a:ext uri="{FF2B5EF4-FFF2-40B4-BE49-F238E27FC236}">
                <a16:creationId xmlns:a16="http://schemas.microsoft.com/office/drawing/2014/main" id="{306EAEAC-2A3E-96D7-EC6E-3E7EDB8ED6AB}"/>
              </a:ext>
            </a:extLst>
          </p:cNvPr>
          <p:cNvPicPr>
            <a:picLocks noChangeAspect="1" noChangeArrowheads="1"/>
          </p:cNvPicPr>
          <p:nvPr/>
        </p:nvPicPr>
        <p:blipFill>
          <a:blip r:embed="rId4" cstate="print"/>
          <a:srcRect/>
          <a:stretch>
            <a:fillRect/>
          </a:stretch>
        </p:blipFill>
        <p:spPr bwMode="auto">
          <a:xfrm>
            <a:off x="7483434" y="3209980"/>
            <a:ext cx="2940050" cy="2576513"/>
          </a:xfrm>
          <a:prstGeom prst="rect">
            <a:avLst/>
          </a:prstGeom>
          <a:noFill/>
          <a:ln w="9525">
            <a:noFill/>
            <a:miter lim="800000"/>
            <a:headEnd/>
            <a:tailEnd/>
          </a:ln>
        </p:spPr>
      </p:pic>
    </p:spTree>
    <p:extLst>
      <p:ext uri="{BB962C8B-B14F-4D97-AF65-F5344CB8AC3E}">
        <p14:creationId xmlns:p14="http://schemas.microsoft.com/office/powerpoint/2010/main" val="146501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3850033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1-800-342-3450.</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Group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3BCC1EE6-6059-FDD1-4BD1-0E58F0B7AF90}"/>
              </a:ext>
            </a:extLst>
          </p:cNvPr>
          <p:cNvSpPr>
            <a:spLocks noGrp="1" noChangeArrowheads="1"/>
          </p:cNvSpPr>
          <p:nvPr>
            <p:ph idx="1"/>
          </p:nvPr>
        </p:nvSpPr>
        <p:spPr>
          <a:xfrm>
            <a:off x="838200" y="1692275"/>
            <a:ext cx="10515600" cy="4800600"/>
          </a:xfrm>
        </p:spPr>
        <p:txBody>
          <a:bodyPr rtlCol="0">
            <a:noAutofit/>
          </a:bodyPr>
          <a:lstStyle/>
          <a:p>
            <a:pPr marL="231775" indent="-231775" eaLnBrk="1" fontAlgn="auto" hangingPunct="1">
              <a:lnSpc>
                <a:spcPct val="80000"/>
              </a:lnSpc>
              <a:spcBef>
                <a:spcPts val="0"/>
              </a:spcBef>
              <a:spcAft>
                <a:spcPct val="50000"/>
              </a:spcAft>
              <a:buClr>
                <a:schemeClr val="tx1"/>
              </a:buClr>
              <a:buFont typeface="Wingdings" pitchFamily="2" charset="2"/>
              <a:buNone/>
              <a:defRPr/>
            </a:pPr>
            <a:r>
              <a:rPr lang="en-US" dirty="0">
                <a:solidFill>
                  <a:srgbClr val="FF0000"/>
                </a:solidFill>
                <a:cs typeface="Times New Roman" pitchFamily="18" charset="0"/>
              </a:rPr>
              <a:t>Under the Trade Act  of 2002, eligible trade-affected workers may include those related to:</a:t>
            </a:r>
          </a:p>
          <a:p>
            <a:pPr marL="438912" indent="-320040" eaLnBrk="1" fontAlgn="auto" hangingPunct="1">
              <a:lnSpc>
                <a:spcPct val="120000"/>
              </a:lnSpc>
              <a:spcBef>
                <a:spcPts val="0"/>
              </a:spcBef>
              <a:spcAft>
                <a:spcPts val="600"/>
              </a:spcAft>
              <a:buClrTx/>
              <a:buFont typeface="Wingdings" pitchFamily="2" charset="2"/>
              <a:buChar char="Ø"/>
              <a:defRPr/>
            </a:pPr>
            <a:r>
              <a:rPr lang="en-US" sz="2400" dirty="0">
                <a:solidFill>
                  <a:srgbClr val="202452"/>
                </a:solidFill>
                <a:cs typeface="Times New Roman" pitchFamily="18" charset="0"/>
              </a:rPr>
              <a:t>increased imports of like or directly competitive articles </a:t>
            </a:r>
          </a:p>
          <a:p>
            <a:pPr marL="438912" indent="-320040" eaLnBrk="1" fontAlgn="auto" hangingPunct="1">
              <a:lnSpc>
                <a:spcPct val="120000"/>
              </a:lnSpc>
              <a:spcBef>
                <a:spcPts val="0"/>
              </a:spcBef>
              <a:spcAft>
                <a:spcPts val="600"/>
              </a:spcAft>
              <a:buClrTx/>
              <a:buFont typeface="Wingdings" pitchFamily="2" charset="2"/>
              <a:buChar char="Ø"/>
              <a:defRPr/>
            </a:pPr>
            <a:r>
              <a:rPr lang="en-US" sz="2400" dirty="0">
                <a:solidFill>
                  <a:srgbClr val="202452"/>
                </a:solidFill>
                <a:cs typeface="Times New Roman" pitchFamily="18" charset="0"/>
              </a:rPr>
              <a:t>a shift in production to a foreign country with which the US has a free trade agreement or to another country where there also is a likelihood of increased imports of those articles to the U.S. </a:t>
            </a:r>
          </a:p>
          <a:p>
            <a:pPr marL="438912" indent="-320040" eaLnBrk="1" fontAlgn="auto" hangingPunct="1">
              <a:lnSpc>
                <a:spcPct val="120000"/>
              </a:lnSpc>
              <a:spcBef>
                <a:spcPts val="0"/>
              </a:spcBef>
              <a:spcAft>
                <a:spcPts val="600"/>
              </a:spcAft>
              <a:buClrTx/>
              <a:buFont typeface="Wingdings" pitchFamily="2" charset="2"/>
              <a:buChar char="Ø"/>
              <a:defRPr/>
            </a:pPr>
            <a:r>
              <a:rPr lang="en-US" sz="2400" dirty="0">
                <a:solidFill>
                  <a:srgbClr val="202452"/>
                </a:solidFill>
                <a:cs typeface="Times New Roman" pitchFamily="18" charset="0"/>
              </a:rPr>
              <a:t>supplying articles for firms with TAA-certified workers or  additional, value-added production processes  for firms with TAA-certified workers. </a:t>
            </a:r>
          </a:p>
          <a:p>
            <a:pPr marL="231775" indent="-231775" algn="just" eaLnBrk="1" fontAlgn="auto" hangingPunct="1">
              <a:lnSpc>
                <a:spcPct val="120000"/>
              </a:lnSpc>
              <a:spcAft>
                <a:spcPts val="600"/>
              </a:spcAft>
              <a:buClr>
                <a:srgbClr val="A50021"/>
              </a:buClr>
              <a:buFont typeface="Wingdings" pitchFamily="2" charset="2"/>
              <a:buChar char="Ø"/>
              <a:defRPr/>
            </a:pPr>
            <a:endParaRPr lang="en-US" sz="2400" dirty="0">
              <a:solidFill>
                <a:srgbClr val="A50021"/>
              </a:solidFill>
              <a:cs typeface="Times New Roman" pitchFamily="18" charset="0"/>
            </a:endParaRPr>
          </a:p>
          <a:p>
            <a:pPr marL="231775" indent="-231775" eaLnBrk="1" fontAlgn="auto" hangingPunct="1">
              <a:lnSpc>
                <a:spcPct val="80000"/>
              </a:lnSpc>
              <a:spcBef>
                <a:spcPts val="0"/>
              </a:spcBef>
              <a:spcAft>
                <a:spcPct val="50000"/>
              </a:spcAft>
              <a:buClr>
                <a:schemeClr val="tx1"/>
              </a:buClr>
              <a:buFont typeface="Wingdings" pitchFamily="2" charset="2"/>
              <a:buNone/>
              <a:defRPr/>
            </a:pPr>
            <a:endParaRPr lang="en-US" sz="2400" dirty="0">
              <a:solidFill>
                <a:srgbClr val="A50021"/>
              </a:solidFill>
              <a:cs typeface="Times New Roman" pitchFamily="18" charset="0"/>
            </a:endParaRPr>
          </a:p>
          <a:p>
            <a:pPr marL="231775" indent="-231775" eaLnBrk="1" fontAlgn="auto" hangingPunct="1">
              <a:lnSpc>
                <a:spcPct val="80000"/>
              </a:lnSpc>
              <a:spcBef>
                <a:spcPts val="0"/>
              </a:spcBef>
              <a:spcAft>
                <a:spcPct val="50000"/>
              </a:spcAft>
              <a:buClr>
                <a:schemeClr val="tx1"/>
              </a:buClr>
              <a:buFont typeface="Wingdings" pitchFamily="2" charset="2"/>
              <a:buNone/>
              <a:defRPr/>
            </a:pPr>
            <a:endParaRPr lang="en-US" sz="2400" dirty="0">
              <a:solidFill>
                <a:srgbClr val="A50021"/>
              </a:solidFill>
              <a:cs typeface="Times New Roman" pitchFamily="18" charset="0"/>
            </a:endParaRPr>
          </a:p>
          <a:p>
            <a:pPr marL="231775" lvl="4" indent="-231775" eaLnBrk="1" fontAlgn="auto" hangingPunct="1">
              <a:lnSpc>
                <a:spcPct val="80000"/>
              </a:lnSpc>
              <a:spcBef>
                <a:spcPts val="0"/>
              </a:spcBef>
              <a:spcAft>
                <a:spcPct val="50000"/>
              </a:spcAft>
              <a:buClr>
                <a:schemeClr val="tx1"/>
              </a:buClr>
              <a:buSzPct val="80000"/>
              <a:buFont typeface="Wingdings 3"/>
              <a:buNone/>
              <a:defRPr/>
            </a:pPr>
            <a:r>
              <a:rPr sz="2000" dirty="0">
                <a:solidFill>
                  <a:srgbClr val="A50021"/>
                </a:solidFill>
                <a:cs typeface="Times New Roman" pitchFamily="18" charset="0"/>
              </a:rPr>
              <a:t>	</a:t>
            </a:r>
            <a:endParaRPr sz="2000" dirty="0">
              <a:cs typeface="Times New Roman" pitchFamily="18" charset="0"/>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Group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1D0EBE89-3D93-EA2D-C5BA-DFEC59882385}"/>
              </a:ext>
            </a:extLst>
          </p:cNvPr>
          <p:cNvSpPr>
            <a:spLocks noGrp="1" noChangeArrowheads="1"/>
          </p:cNvSpPr>
          <p:nvPr>
            <p:ph idx="1"/>
          </p:nvPr>
        </p:nvSpPr>
        <p:spPr>
          <a:xfrm>
            <a:off x="838200" y="1695080"/>
            <a:ext cx="10515600" cy="4876800"/>
          </a:xfrm>
        </p:spPr>
        <p:txBody>
          <a:bodyPr rtlCol="0">
            <a:normAutofit fontScale="25000" lnSpcReduction="20000"/>
          </a:bodyPr>
          <a:lstStyle/>
          <a:p>
            <a:pPr marL="231775" indent="-231775" eaLnBrk="1" fontAlgn="auto" hangingPunct="1">
              <a:lnSpc>
                <a:spcPct val="120000"/>
              </a:lnSpc>
              <a:spcBef>
                <a:spcPts val="0"/>
              </a:spcBef>
              <a:spcAft>
                <a:spcPts val="600"/>
              </a:spcAft>
              <a:buClr>
                <a:schemeClr val="tx1"/>
              </a:buClr>
              <a:buFont typeface="Wingdings" pitchFamily="2" charset="2"/>
              <a:buNone/>
              <a:defRPr/>
            </a:pPr>
            <a:r>
              <a:rPr lang="en-US" sz="3100" dirty="0">
                <a:solidFill>
                  <a:srgbClr val="A50021"/>
                </a:solidFill>
                <a:latin typeface="Times New Roman" pitchFamily="18" charset="0"/>
                <a:cs typeface="Times New Roman" pitchFamily="18" charset="0"/>
              </a:rPr>
              <a:t>	</a:t>
            </a:r>
            <a:r>
              <a:rPr lang="en-US" sz="9600" dirty="0">
                <a:solidFill>
                  <a:srgbClr val="FF0000"/>
                </a:solidFill>
                <a:cs typeface="Times New Roman" pitchFamily="18" charset="0"/>
              </a:rPr>
              <a:t>Under the Trade Act of 2002, Free Trade Agreement and Trade Beneficiary Countries include the following:</a:t>
            </a:r>
          </a:p>
          <a:p>
            <a:pPr marL="438912" indent="-320040" eaLnBrk="1" fontAlgn="auto" hangingPunct="1">
              <a:lnSpc>
                <a:spcPct val="120000"/>
              </a:lnSpc>
              <a:spcBef>
                <a:spcPts val="0"/>
              </a:spcBef>
              <a:spcAft>
                <a:spcPts val="600"/>
              </a:spcAft>
              <a:buFont typeface="Wingdings 2"/>
              <a:buChar char=""/>
              <a:defRPr/>
            </a:pPr>
            <a:r>
              <a:rPr lang="en-US" sz="8000" dirty="0">
                <a:solidFill>
                  <a:srgbClr val="202452"/>
                </a:solidFill>
                <a:cs typeface="Times New Roman" pitchFamily="18" charset="0"/>
              </a:rPr>
              <a:t>Countries that are a Party to a free trade agreement with the United States</a:t>
            </a:r>
          </a:p>
          <a:p>
            <a:pPr marL="438912" indent="-320040" eaLnBrk="1" fontAlgn="auto" hangingPunct="1">
              <a:lnSpc>
                <a:spcPct val="120000"/>
              </a:lnSpc>
              <a:spcBef>
                <a:spcPts val="0"/>
              </a:spcBef>
              <a:spcAft>
                <a:spcPts val="600"/>
              </a:spcAft>
              <a:buFont typeface="Wingdings 2"/>
              <a:buChar char=""/>
              <a:defRPr/>
            </a:pPr>
            <a:r>
              <a:rPr lang="en-US" sz="8000" dirty="0">
                <a:solidFill>
                  <a:srgbClr val="202452"/>
                </a:solidFill>
                <a:cs typeface="Times New Roman" pitchFamily="18" charset="0"/>
              </a:rPr>
              <a:t>Countries that are a beneficiary under the Andean Trade Preference Act</a:t>
            </a:r>
          </a:p>
          <a:p>
            <a:pPr marL="438912" indent="-320040" eaLnBrk="1" fontAlgn="auto" hangingPunct="1">
              <a:lnSpc>
                <a:spcPct val="120000"/>
              </a:lnSpc>
              <a:spcBef>
                <a:spcPts val="0"/>
              </a:spcBef>
              <a:spcAft>
                <a:spcPts val="600"/>
              </a:spcAft>
              <a:buFont typeface="Wingdings 2"/>
              <a:buChar char=""/>
              <a:defRPr/>
            </a:pPr>
            <a:r>
              <a:rPr lang="en-US" sz="8000" dirty="0">
                <a:solidFill>
                  <a:srgbClr val="202452"/>
                </a:solidFill>
                <a:cs typeface="Times New Roman" pitchFamily="18" charset="0"/>
              </a:rPr>
              <a:t>Countries that are a beneficiary under the African Growth and Opportunity Act, and</a:t>
            </a:r>
          </a:p>
          <a:p>
            <a:pPr marL="438912" indent="-320040" eaLnBrk="1" fontAlgn="auto" hangingPunct="1">
              <a:lnSpc>
                <a:spcPct val="120000"/>
              </a:lnSpc>
              <a:spcBef>
                <a:spcPts val="0"/>
              </a:spcBef>
              <a:spcAft>
                <a:spcPts val="600"/>
              </a:spcAft>
              <a:buFont typeface="Wingdings 2"/>
              <a:buChar char=""/>
              <a:defRPr/>
            </a:pPr>
            <a:r>
              <a:rPr lang="en-US" sz="8000" dirty="0">
                <a:solidFill>
                  <a:srgbClr val="202452"/>
                </a:solidFill>
                <a:cs typeface="Times New Roman" pitchFamily="18" charset="0"/>
              </a:rPr>
              <a:t>Countries that are a beneficiary under Caribbean Basin Economic Recovery Act.</a:t>
            </a:r>
          </a:p>
          <a:p>
            <a:pPr marL="438912" indent="-320040" eaLnBrk="1" fontAlgn="auto" hangingPunct="1">
              <a:lnSpc>
                <a:spcPct val="120000"/>
              </a:lnSpc>
              <a:spcBef>
                <a:spcPts val="0"/>
              </a:spcBef>
              <a:spcAft>
                <a:spcPts val="600"/>
              </a:spcAft>
              <a:buFont typeface="Wingdings" pitchFamily="2" charset="2"/>
              <a:buNone/>
              <a:defRPr/>
            </a:pPr>
            <a:endParaRPr lang="en-US" sz="5600" dirty="0">
              <a:solidFill>
                <a:srgbClr val="202452"/>
              </a:solidFill>
              <a:cs typeface="Times New Roman" pitchFamily="18" charset="0"/>
            </a:endParaRPr>
          </a:p>
          <a:p>
            <a:pPr marL="438912" indent="-320040" eaLnBrk="1" fontAlgn="auto" hangingPunct="1">
              <a:lnSpc>
                <a:spcPct val="120000"/>
              </a:lnSpc>
              <a:spcBef>
                <a:spcPts val="0"/>
              </a:spcBef>
              <a:spcAft>
                <a:spcPts val="600"/>
              </a:spcAft>
              <a:buFont typeface="Wingdings" pitchFamily="2" charset="2"/>
              <a:buNone/>
              <a:defRPr/>
            </a:pPr>
            <a:r>
              <a:rPr lang="en-US" sz="8000" b="1" dirty="0">
                <a:solidFill>
                  <a:srgbClr val="202452"/>
                </a:solidFill>
                <a:cs typeface="Times New Roman" pitchFamily="18" charset="0"/>
              </a:rPr>
              <a:t>Note</a:t>
            </a:r>
            <a:r>
              <a:rPr lang="en-US" sz="8000" dirty="0">
                <a:solidFill>
                  <a:srgbClr val="202452"/>
                </a:solidFill>
                <a:cs typeface="Times New Roman" pitchFamily="18" charset="0"/>
              </a:rPr>
              <a:t>: A listing of the Free Trade Agreement and Trade Beneficiary Countries can be obtained from the following link: </a:t>
            </a:r>
            <a:r>
              <a:rPr lang="en-US" sz="8000" dirty="0">
                <a:cs typeface="Times New Roman" pitchFamily="18" charset="0"/>
                <a:hlinkClick r:id="rId4"/>
              </a:rPr>
              <a:t>http://www.doleta.gov/tradeact/2002act_freetradeagreements.cfm</a:t>
            </a:r>
            <a:endParaRPr lang="en-US" sz="8000" dirty="0">
              <a:cs typeface="Times New Roman" pitchFamily="18" charset="0"/>
            </a:endParaRPr>
          </a:p>
          <a:p>
            <a:pPr marL="438912" indent="-320040" eaLnBrk="1" fontAlgn="auto" hangingPunct="1">
              <a:lnSpc>
                <a:spcPct val="120000"/>
              </a:lnSpc>
              <a:spcBef>
                <a:spcPts val="0"/>
              </a:spcBef>
              <a:spcAft>
                <a:spcPts val="600"/>
              </a:spcAft>
              <a:buFont typeface="Wingdings" pitchFamily="2" charset="2"/>
              <a:buNone/>
              <a:defRPr/>
            </a:pPr>
            <a:endParaRPr lang="en-US" sz="8000" dirty="0">
              <a:cs typeface="Times New Roman" pitchFamily="18" charset="0"/>
            </a:endParaRPr>
          </a:p>
          <a:p>
            <a:pPr marL="231775" indent="-231775" algn="just" eaLnBrk="1" fontAlgn="auto" hangingPunct="1">
              <a:lnSpc>
                <a:spcPct val="80000"/>
              </a:lnSpc>
              <a:spcAft>
                <a:spcPts val="0"/>
              </a:spcAft>
              <a:buClr>
                <a:srgbClr val="A50021"/>
              </a:buClr>
              <a:buFont typeface="Wingdings" pitchFamily="2" charset="2"/>
              <a:buChar char="Ø"/>
              <a:defRPr/>
            </a:pPr>
            <a:endParaRPr lang="en-US" sz="8000" dirty="0">
              <a:solidFill>
                <a:srgbClr val="A50021"/>
              </a:solidFill>
              <a:cs typeface="Times New Roman" pitchFamily="18" charset="0"/>
            </a:endParaRPr>
          </a:p>
          <a:p>
            <a:pPr marL="231775" indent="-231775" eaLnBrk="1" fontAlgn="auto" hangingPunct="1">
              <a:lnSpc>
                <a:spcPct val="80000"/>
              </a:lnSpc>
              <a:spcBef>
                <a:spcPts val="0"/>
              </a:spcBef>
              <a:spcAft>
                <a:spcPct val="50000"/>
              </a:spcAft>
              <a:buClr>
                <a:schemeClr val="tx1"/>
              </a:buClr>
              <a:buFont typeface="Wingdings" pitchFamily="2" charset="2"/>
              <a:buNone/>
              <a:defRPr/>
            </a:pPr>
            <a:endParaRPr lang="en-US" sz="3100" dirty="0">
              <a:solidFill>
                <a:srgbClr val="A50021"/>
              </a:solidFill>
              <a:latin typeface="Times New Roman" pitchFamily="18" charset="0"/>
              <a:cs typeface="Times New Roman" pitchFamily="18" charset="0"/>
            </a:endParaRPr>
          </a:p>
          <a:p>
            <a:pPr marL="231775" indent="-231775" eaLnBrk="1" fontAlgn="auto" hangingPunct="1">
              <a:lnSpc>
                <a:spcPct val="80000"/>
              </a:lnSpc>
              <a:spcBef>
                <a:spcPts val="0"/>
              </a:spcBef>
              <a:spcAft>
                <a:spcPct val="50000"/>
              </a:spcAft>
              <a:buClr>
                <a:schemeClr val="tx1"/>
              </a:buClr>
              <a:buFont typeface="Wingdings" pitchFamily="2" charset="2"/>
              <a:buNone/>
              <a:defRPr/>
            </a:pPr>
            <a:endParaRPr lang="en-US" sz="3100" dirty="0">
              <a:solidFill>
                <a:srgbClr val="A50021"/>
              </a:solidFill>
              <a:latin typeface="Times New Roman" pitchFamily="18" charset="0"/>
              <a:cs typeface="Times New Roman" pitchFamily="18" charset="0"/>
            </a:endParaRPr>
          </a:p>
          <a:p>
            <a:pPr marL="231775" indent="-231775" eaLnBrk="1" fontAlgn="auto" hangingPunct="1">
              <a:lnSpc>
                <a:spcPct val="80000"/>
              </a:lnSpc>
              <a:spcBef>
                <a:spcPts val="0"/>
              </a:spcBef>
              <a:spcAft>
                <a:spcPct val="50000"/>
              </a:spcAft>
              <a:buClr>
                <a:schemeClr val="tx1"/>
              </a:buClr>
              <a:buFont typeface="Wingdings" pitchFamily="2" charset="2"/>
              <a:buNone/>
              <a:defRPr/>
            </a:pPr>
            <a:r>
              <a:rPr lang="en-US" sz="3100" dirty="0">
                <a:solidFill>
                  <a:srgbClr val="A50021"/>
                </a:solidFill>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7859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Group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9E56E04E-9E99-13BA-9CA4-780410C1B1D9}"/>
              </a:ext>
            </a:extLst>
          </p:cNvPr>
          <p:cNvSpPr>
            <a:spLocks noGrp="1"/>
          </p:cNvSpPr>
          <p:nvPr>
            <p:ph idx="1"/>
          </p:nvPr>
        </p:nvSpPr>
        <p:spPr>
          <a:xfrm>
            <a:off x="1135083" y="1690688"/>
            <a:ext cx="8458200" cy="4625975"/>
          </a:xfrm>
        </p:spPr>
        <p:txBody>
          <a:bodyPr numCol="2"/>
          <a:lstStyle/>
          <a:p>
            <a:pPr>
              <a:buFont typeface="Wingdings 2" pitchFamily="18" charset="2"/>
              <a:buNone/>
              <a:defRPr/>
            </a:pPr>
            <a:r>
              <a:rPr lang="en-US" sz="2400" dirty="0">
                <a:solidFill>
                  <a:srgbClr val="202452"/>
                </a:solidFill>
              </a:rPr>
              <a:t>Under the Trade Act of </a:t>
            </a:r>
            <a:r>
              <a:rPr lang="en-US" sz="2800" dirty="0">
                <a:solidFill>
                  <a:srgbClr val="202452"/>
                </a:solidFill>
              </a:rPr>
              <a:t>2009</a:t>
            </a:r>
            <a:r>
              <a:rPr lang="en-US" sz="2400" dirty="0">
                <a:solidFill>
                  <a:srgbClr val="202452"/>
                </a:solidFill>
              </a:rPr>
              <a:t> and </a:t>
            </a:r>
            <a:r>
              <a:rPr lang="en-US" sz="2800" dirty="0">
                <a:solidFill>
                  <a:srgbClr val="202452"/>
                </a:solidFill>
              </a:rPr>
              <a:t>2011, </a:t>
            </a:r>
            <a:r>
              <a:rPr lang="en-US" sz="2400" dirty="0">
                <a:solidFill>
                  <a:srgbClr val="202452"/>
                </a:solidFill>
              </a:rPr>
              <a:t>the law provides that workers who have lost their jobs because their company’s decline in production and/or sales was due to increased imports or outsourcing to </a:t>
            </a:r>
            <a:r>
              <a:rPr lang="en-US" sz="2800" u="sng" dirty="0">
                <a:solidFill>
                  <a:srgbClr val="202452"/>
                </a:solidFill>
              </a:rPr>
              <a:t>ANY</a:t>
            </a:r>
            <a:r>
              <a:rPr lang="en-US" sz="2800" dirty="0">
                <a:solidFill>
                  <a:srgbClr val="202452"/>
                </a:solidFill>
              </a:rPr>
              <a:t> country </a:t>
            </a:r>
            <a:r>
              <a:rPr lang="en-US" sz="2400" dirty="0">
                <a:solidFill>
                  <a:srgbClr val="202452"/>
                </a:solidFill>
              </a:rPr>
              <a:t>may apply for TAA benefits and services.</a:t>
            </a:r>
          </a:p>
        </p:txBody>
      </p:sp>
      <p:pic>
        <p:nvPicPr>
          <p:cNvPr id="8" name="Picture 2" descr="C:\Documents and Settings\boothca\My Documents\My Pictures\MP900431167.JPG">
            <a:extLst>
              <a:ext uri="{FF2B5EF4-FFF2-40B4-BE49-F238E27FC236}">
                <a16:creationId xmlns:a16="http://schemas.microsoft.com/office/drawing/2014/main" id="{AFC827DB-48C2-05A9-0E98-185EF6D9E9D5}"/>
              </a:ext>
            </a:extLst>
          </p:cNvPr>
          <p:cNvPicPr>
            <a:picLocks noChangeAspect="1" noChangeArrowheads="1"/>
          </p:cNvPicPr>
          <p:nvPr/>
        </p:nvPicPr>
        <p:blipFill>
          <a:blip r:embed="rId4" cstate="print"/>
          <a:srcRect/>
          <a:stretch>
            <a:fillRect/>
          </a:stretch>
        </p:blipFill>
        <p:spPr bwMode="auto">
          <a:xfrm>
            <a:off x="5813961" y="1690688"/>
            <a:ext cx="4386943" cy="4558980"/>
          </a:xfrm>
          <a:prstGeom prst="rect">
            <a:avLst/>
          </a:prstGeom>
          <a:noFill/>
          <a:ln w="9525">
            <a:noFill/>
            <a:miter lim="800000"/>
            <a:headEnd/>
            <a:tailEnd/>
          </a:ln>
        </p:spPr>
      </p:pic>
    </p:spTree>
    <p:extLst>
      <p:ext uri="{BB962C8B-B14F-4D97-AF65-F5344CB8AC3E}">
        <p14:creationId xmlns:p14="http://schemas.microsoft.com/office/powerpoint/2010/main" val="243980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Group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EE564D3F-BB03-1FF7-1B11-B44D24A5E0F6}"/>
              </a:ext>
            </a:extLst>
          </p:cNvPr>
          <p:cNvSpPr>
            <a:spLocks noGrp="1"/>
          </p:cNvSpPr>
          <p:nvPr>
            <p:ph idx="1"/>
          </p:nvPr>
        </p:nvSpPr>
        <p:spPr>
          <a:xfrm>
            <a:off x="838200" y="1690688"/>
            <a:ext cx="10515600" cy="4800600"/>
          </a:xfrm>
        </p:spPr>
        <p:txBody>
          <a:bodyPr/>
          <a:lstStyle/>
          <a:p>
            <a:pPr algn="ctr">
              <a:buFont typeface="Wingdings 2" pitchFamily="18" charset="2"/>
              <a:buNone/>
              <a:defRPr/>
            </a:pPr>
            <a:r>
              <a:rPr lang="en-US" sz="3200" u="sng" dirty="0">
                <a:solidFill>
                  <a:srgbClr val="202452"/>
                </a:solidFill>
              </a:rPr>
              <a:t>Worker Type Eligibility</a:t>
            </a:r>
            <a:endParaRPr lang="en-US" u="sng" dirty="0">
              <a:solidFill>
                <a:srgbClr val="202452"/>
              </a:solidFill>
            </a:endParaRPr>
          </a:p>
          <a:p>
            <a:pPr>
              <a:buFont typeface="Wingdings 2" pitchFamily="18" charset="2"/>
              <a:buNone/>
              <a:defRPr/>
            </a:pPr>
            <a:r>
              <a:rPr lang="en-US" sz="2400" b="1" u="sng" dirty="0">
                <a:solidFill>
                  <a:srgbClr val="04A651"/>
                </a:solidFill>
              </a:rPr>
              <a:t>2002 Law </a:t>
            </a:r>
          </a:p>
          <a:p>
            <a:pPr>
              <a:buFont typeface="Wingdings 2" pitchFamily="18" charset="2"/>
              <a:buNone/>
              <a:defRPr/>
            </a:pPr>
            <a:r>
              <a:rPr lang="en-US" sz="2000" dirty="0">
                <a:solidFill>
                  <a:srgbClr val="202452"/>
                </a:solidFill>
              </a:rPr>
              <a:t>Petitions</a:t>
            </a:r>
            <a:r>
              <a:rPr lang="en-US" sz="2000" dirty="0"/>
              <a:t>  </a:t>
            </a:r>
            <a:r>
              <a:rPr lang="en-US" sz="2000" dirty="0">
                <a:solidFill>
                  <a:srgbClr val="0070C0"/>
                </a:solidFill>
              </a:rPr>
              <a:t>50,000 - 69,999 and  80,000 – 80,999 </a:t>
            </a:r>
            <a:r>
              <a:rPr lang="en-US" sz="2000" dirty="0">
                <a:solidFill>
                  <a:srgbClr val="202452"/>
                </a:solidFill>
              </a:rPr>
              <a:t>= Manufacturing sector workers ONLY</a:t>
            </a:r>
          </a:p>
          <a:p>
            <a:pPr>
              <a:buFont typeface="Wingdings 2" pitchFamily="18" charset="2"/>
              <a:buNone/>
              <a:defRPr/>
            </a:pPr>
            <a:endParaRPr lang="en-US" sz="2400" u="sng" dirty="0">
              <a:solidFill>
                <a:schemeClr val="accent6">
                  <a:lumMod val="75000"/>
                </a:schemeClr>
              </a:solidFill>
            </a:endParaRPr>
          </a:p>
          <a:p>
            <a:pPr>
              <a:buFont typeface="Wingdings 2" pitchFamily="18" charset="2"/>
              <a:buNone/>
              <a:defRPr/>
            </a:pPr>
            <a:r>
              <a:rPr lang="en-US" sz="2400" b="1" u="sng" dirty="0">
                <a:solidFill>
                  <a:srgbClr val="04A651"/>
                </a:solidFill>
              </a:rPr>
              <a:t>2009 Law </a:t>
            </a:r>
          </a:p>
          <a:p>
            <a:pPr>
              <a:buFont typeface="Wingdings 2" pitchFamily="18" charset="2"/>
              <a:buNone/>
              <a:defRPr/>
            </a:pPr>
            <a:r>
              <a:rPr lang="en-US" sz="2000" dirty="0">
                <a:solidFill>
                  <a:srgbClr val="202452"/>
                </a:solidFill>
              </a:rPr>
              <a:t>Petitions</a:t>
            </a:r>
            <a:r>
              <a:rPr lang="en-US" sz="2000" dirty="0"/>
              <a:t> </a:t>
            </a:r>
            <a:r>
              <a:rPr lang="en-US" sz="2000" dirty="0">
                <a:solidFill>
                  <a:srgbClr val="0070C0"/>
                </a:solidFill>
              </a:rPr>
              <a:t>70,000 - 79,999</a:t>
            </a:r>
            <a:r>
              <a:rPr lang="en-US" sz="2000" dirty="0"/>
              <a:t> </a:t>
            </a:r>
            <a:r>
              <a:rPr lang="en-US" sz="2000" dirty="0">
                <a:solidFill>
                  <a:srgbClr val="202452"/>
                </a:solidFill>
              </a:rPr>
              <a:t>= Manufacturing, Service  and Public  sector workers</a:t>
            </a:r>
          </a:p>
          <a:p>
            <a:pPr>
              <a:buFont typeface="Wingdings 2" pitchFamily="18" charset="2"/>
              <a:buNone/>
              <a:defRPr/>
            </a:pPr>
            <a:endParaRPr lang="en-US" sz="1400" dirty="0"/>
          </a:p>
          <a:p>
            <a:pPr>
              <a:buFont typeface="Wingdings 2" pitchFamily="18" charset="2"/>
              <a:buNone/>
              <a:defRPr/>
            </a:pPr>
            <a:r>
              <a:rPr lang="en-US" sz="2400" b="1" u="sng" dirty="0">
                <a:solidFill>
                  <a:srgbClr val="04A651"/>
                </a:solidFill>
              </a:rPr>
              <a:t>2011 Law</a:t>
            </a:r>
          </a:p>
          <a:p>
            <a:pPr>
              <a:buFont typeface="Wingdings 2" pitchFamily="18" charset="2"/>
              <a:buNone/>
              <a:defRPr/>
            </a:pPr>
            <a:r>
              <a:rPr lang="en-US" sz="2000" dirty="0">
                <a:solidFill>
                  <a:srgbClr val="202452"/>
                </a:solidFill>
              </a:rPr>
              <a:t>Petitions</a:t>
            </a:r>
            <a:r>
              <a:rPr lang="en-US" sz="2000" dirty="0"/>
              <a:t> </a:t>
            </a:r>
            <a:r>
              <a:rPr lang="en-US" sz="2000" dirty="0">
                <a:solidFill>
                  <a:srgbClr val="0070C0"/>
                </a:solidFill>
              </a:rPr>
              <a:t>81,000 and above </a:t>
            </a:r>
            <a:r>
              <a:rPr lang="en-US" sz="2000" dirty="0">
                <a:solidFill>
                  <a:srgbClr val="202452"/>
                </a:solidFill>
              </a:rPr>
              <a:t>= Manufacturing and Service sector workers </a:t>
            </a:r>
          </a:p>
        </p:txBody>
      </p:sp>
    </p:spTree>
    <p:extLst>
      <p:ext uri="{BB962C8B-B14F-4D97-AF65-F5344CB8AC3E}">
        <p14:creationId xmlns:p14="http://schemas.microsoft.com/office/powerpoint/2010/main" val="54827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23FE3E45-CB96-7246-24A2-878FF978DC55}"/>
              </a:ext>
            </a:extLst>
          </p:cNvPr>
          <p:cNvSpPr>
            <a:spLocks noGrp="1" noChangeArrowheads="1"/>
          </p:cNvSpPr>
          <p:nvPr>
            <p:ph idx="1"/>
          </p:nvPr>
        </p:nvSpPr>
        <p:spPr>
          <a:xfrm>
            <a:off x="838200" y="1690688"/>
            <a:ext cx="10515600" cy="4724400"/>
          </a:xfrm>
        </p:spPr>
        <p:txBody>
          <a:bodyPr>
            <a:normAutofit/>
          </a:bodyPr>
          <a:lstStyle/>
          <a:p>
            <a:pPr marL="231775" indent="-231775" eaLnBrk="1" hangingPunct="1">
              <a:lnSpc>
                <a:spcPct val="80000"/>
              </a:lnSpc>
              <a:spcAft>
                <a:spcPct val="60000"/>
              </a:spcAft>
              <a:buClr>
                <a:schemeClr val="tx1"/>
              </a:buClr>
              <a:buFont typeface="Wingdings" pitchFamily="2" charset="2"/>
              <a:buNone/>
            </a:pPr>
            <a:r>
              <a:rPr lang="en-US" sz="2400" dirty="0">
                <a:solidFill>
                  <a:srgbClr val="A50021"/>
                </a:solidFill>
                <a:latin typeface="Times New Roman" pitchFamily="18" charset="0"/>
                <a:cs typeface="Times New Roman" pitchFamily="18" charset="0"/>
              </a:rPr>
              <a:t>	</a:t>
            </a:r>
            <a:r>
              <a:rPr lang="en-US" sz="2400" dirty="0">
                <a:solidFill>
                  <a:srgbClr val="FF0000"/>
                </a:solidFill>
                <a:cs typeface="Times New Roman" pitchFamily="18" charset="0"/>
              </a:rPr>
              <a:t>Petitions should be filed simultaneously with the United States Department of Labor (USDOL) and the Florida Department of Commerce (State Trade Act Coordinator).  </a:t>
            </a:r>
          </a:p>
          <a:p>
            <a:pPr marL="231775" indent="-231775" eaLnBrk="1" hangingPunct="1">
              <a:lnSpc>
                <a:spcPct val="80000"/>
              </a:lnSpc>
              <a:spcAft>
                <a:spcPct val="60000"/>
              </a:spcAft>
              <a:buClr>
                <a:schemeClr val="tx1"/>
              </a:buClr>
              <a:buFont typeface="Wingdings" pitchFamily="2" charset="2"/>
              <a:buNone/>
            </a:pPr>
            <a:r>
              <a:rPr lang="en-US" sz="2400" dirty="0">
                <a:solidFill>
                  <a:srgbClr val="FF0000"/>
                </a:solidFill>
                <a:cs typeface="Times New Roman" pitchFamily="18" charset="0"/>
              </a:rPr>
              <a:t>A petition can be filed by:</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A group of workers at the trade-affected company (minimum of three)</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Company Official</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Union Official</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State Workforce Office</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One-Stop Operator/Partner</a:t>
            </a:r>
          </a:p>
          <a:p>
            <a:pPr marL="231775" indent="-231775" eaLnBrk="1" hangingPunct="1">
              <a:lnSpc>
                <a:spcPct val="80000"/>
              </a:lnSpc>
              <a:buClr>
                <a:schemeClr val="tx1"/>
              </a:buClr>
              <a:buFont typeface="Wingdings" pitchFamily="2" charset="2"/>
              <a:buChar char="ü"/>
            </a:pPr>
            <a:r>
              <a:rPr lang="en-US" sz="2000" dirty="0">
                <a:solidFill>
                  <a:srgbClr val="202452"/>
                </a:solidFill>
                <a:cs typeface="Times New Roman" pitchFamily="18" charset="0"/>
              </a:rPr>
              <a:t>Other Authorized Representative</a:t>
            </a:r>
          </a:p>
          <a:p>
            <a:pPr marL="231775" indent="-231775" eaLnBrk="1" hangingPunct="1">
              <a:lnSpc>
                <a:spcPct val="80000"/>
              </a:lnSpc>
              <a:buClr>
                <a:schemeClr val="tx1"/>
              </a:buClr>
              <a:buFont typeface="Wingdings" pitchFamily="2" charset="2"/>
              <a:buChar char="ü"/>
            </a:pPr>
            <a:endParaRPr lang="en-US" sz="2000" dirty="0">
              <a:cs typeface="Times New Roman" pitchFamily="18" charset="0"/>
            </a:endParaRPr>
          </a:p>
          <a:p>
            <a:pPr marL="231775" indent="-231775" eaLnBrk="1" hangingPunct="1">
              <a:lnSpc>
                <a:spcPct val="80000"/>
              </a:lnSpc>
              <a:spcBef>
                <a:spcPct val="60000"/>
              </a:spcBef>
              <a:buClr>
                <a:schemeClr val="tx1"/>
              </a:buClr>
              <a:buFont typeface="Wingdings" pitchFamily="2" charset="2"/>
              <a:buNone/>
            </a:pPr>
            <a:endParaRPr lang="en-US" sz="2000" dirty="0">
              <a:cs typeface="Times New Roman" pitchFamily="18" charset="0"/>
            </a:endParaRPr>
          </a:p>
        </p:txBody>
      </p:sp>
    </p:spTree>
    <p:extLst>
      <p:ext uri="{BB962C8B-B14F-4D97-AF65-F5344CB8AC3E}">
        <p14:creationId xmlns:p14="http://schemas.microsoft.com/office/powerpoint/2010/main" val="258822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10E01889-F78B-28CF-BEA9-818DCA1B8940}"/>
              </a:ext>
            </a:extLst>
          </p:cNvPr>
          <p:cNvSpPr>
            <a:spLocks noGrp="1"/>
          </p:cNvSpPr>
          <p:nvPr>
            <p:ph idx="1"/>
          </p:nvPr>
        </p:nvSpPr>
        <p:spPr>
          <a:xfrm>
            <a:off x="838199" y="1690688"/>
            <a:ext cx="10515599" cy="4625975"/>
          </a:xfrm>
        </p:spPr>
        <p:txBody>
          <a:bodyPr/>
          <a:lstStyle/>
          <a:p>
            <a:pPr eaLnBrk="1" hangingPunct="1">
              <a:buClrTx/>
              <a:buFont typeface="Wingdings 2" pitchFamily="18" charset="2"/>
              <a:buNone/>
            </a:pPr>
            <a:r>
              <a:rPr lang="en-US" sz="2000" dirty="0">
                <a:solidFill>
                  <a:srgbClr val="FF0000"/>
                </a:solidFill>
              </a:rPr>
              <a:t>The most recent petition form can be located at the link below:</a:t>
            </a:r>
          </a:p>
          <a:p>
            <a:pPr eaLnBrk="1" hangingPunct="1"/>
            <a:endParaRPr lang="en-US" sz="2000" dirty="0"/>
          </a:p>
          <a:p>
            <a:pPr eaLnBrk="1" hangingPunct="1">
              <a:buClrTx/>
              <a:buFont typeface="Wingdings" pitchFamily="2" charset="2"/>
              <a:buChar char="Ø"/>
            </a:pPr>
            <a:r>
              <a:rPr lang="en-US" sz="2000" dirty="0">
                <a:solidFill>
                  <a:srgbClr val="FF0000"/>
                </a:solidFill>
              </a:rPr>
              <a:t>ETA-9042A-1 (Rev. January 2011), Online Petition for Trade Adjustment Assistance and Alternative Trade Adjustment Assistance, available online at </a:t>
            </a:r>
            <a:r>
              <a:rPr lang="en-US" sz="2000" u="sng" dirty="0">
                <a:solidFill>
                  <a:srgbClr val="FF0000"/>
                </a:solidFill>
                <a:hlinkClick r:id="rId4"/>
              </a:rPr>
              <a:t>www.doleta.gov/tradeact</a:t>
            </a:r>
            <a:endParaRPr lang="en-US" sz="2000" dirty="0"/>
          </a:p>
          <a:p>
            <a:pPr eaLnBrk="1" hangingPunct="1"/>
            <a:endParaRPr lang="en-US" sz="2000" dirty="0"/>
          </a:p>
          <a:p>
            <a:pPr eaLnBrk="1" hangingPunct="1">
              <a:buClrTx/>
              <a:buFont typeface="Wingdings" pitchFamily="2" charset="2"/>
              <a:buChar char="Ø"/>
            </a:pPr>
            <a:r>
              <a:rPr lang="en-US" sz="1800" dirty="0">
                <a:solidFill>
                  <a:srgbClr val="0070C0"/>
                </a:solidFill>
              </a:rPr>
              <a:t>ETA-9042 (Rev. January 2011), Petition for Trade Adjustment Assistance and Alternative Trade Adjustment Assistance </a:t>
            </a:r>
          </a:p>
          <a:p>
            <a:pPr eaLnBrk="1" hangingPunct="1">
              <a:buClrTx/>
              <a:buFont typeface="Wingdings" pitchFamily="2" charset="2"/>
              <a:buChar char="Ø"/>
            </a:pPr>
            <a:endParaRPr lang="en-US" sz="1800" dirty="0">
              <a:solidFill>
                <a:srgbClr val="0070C0"/>
              </a:solidFill>
            </a:endParaRPr>
          </a:p>
          <a:p>
            <a:pPr eaLnBrk="1" hangingPunct="1">
              <a:buClrTx/>
              <a:buFont typeface="Wingdings" pitchFamily="2" charset="2"/>
              <a:buChar char="Ø"/>
            </a:pPr>
            <a:r>
              <a:rPr lang="es-ES" sz="1800" dirty="0">
                <a:solidFill>
                  <a:srgbClr val="0070C0"/>
                </a:solidFill>
              </a:rPr>
              <a:t>ETA-9042A (Rev. </a:t>
            </a:r>
            <a:r>
              <a:rPr lang="es-ES" sz="1800" dirty="0" err="1">
                <a:solidFill>
                  <a:srgbClr val="0070C0"/>
                </a:solidFill>
              </a:rPr>
              <a:t>January</a:t>
            </a:r>
            <a:r>
              <a:rPr lang="es-ES" sz="1800" dirty="0">
                <a:solidFill>
                  <a:srgbClr val="0070C0"/>
                </a:solidFill>
              </a:rPr>
              <a:t> 2011), </a:t>
            </a:r>
            <a:r>
              <a:rPr lang="es-ES" sz="1800" dirty="0" err="1">
                <a:solidFill>
                  <a:srgbClr val="0070C0"/>
                </a:solidFill>
              </a:rPr>
              <a:t>Solicitude</a:t>
            </a:r>
            <a:r>
              <a:rPr lang="es-ES" sz="1800" dirty="0">
                <a:solidFill>
                  <a:srgbClr val="0070C0"/>
                </a:solidFill>
              </a:rPr>
              <a:t> de Asistencia Para Ajuste del Comercio y Asistencia Alternativa Para Ajuste del Comercio </a:t>
            </a:r>
          </a:p>
          <a:p>
            <a:pPr eaLnBrk="1" hangingPunct="1">
              <a:buClrTx/>
              <a:buFont typeface="Wingdings" pitchFamily="2" charset="2"/>
              <a:buChar char="Ø"/>
            </a:pPr>
            <a:endParaRPr lang="en-US" sz="2000" dirty="0"/>
          </a:p>
          <a:p>
            <a:pPr eaLnBrk="1" hangingPunct="1">
              <a:buClrTx/>
              <a:buFont typeface="Wingdings 2" pitchFamily="18" charset="2"/>
              <a:buNone/>
            </a:pPr>
            <a:endParaRPr lang="en-US" sz="2000" u="sng" dirty="0"/>
          </a:p>
          <a:p>
            <a:pPr eaLnBrk="1" hangingPunct="1">
              <a:buClrTx/>
              <a:buFont typeface="Wingdings" pitchFamily="2" charset="2"/>
              <a:buChar char="Ø"/>
            </a:pPr>
            <a:endParaRPr lang="en-US" sz="2000" dirty="0"/>
          </a:p>
          <a:p>
            <a:pPr eaLnBrk="1" hangingPunct="1">
              <a:buClrTx/>
              <a:buFont typeface="Wingdings 2" pitchFamily="18" charset="2"/>
              <a:buNone/>
            </a:pPr>
            <a:endParaRPr lang="en-US" sz="2000" dirty="0"/>
          </a:p>
          <a:p>
            <a:pPr eaLnBrk="1" hangingPunct="1">
              <a:buClr>
                <a:schemeClr val="tx1"/>
              </a:buClr>
            </a:pPr>
            <a:endParaRPr lang="en-US" sz="2000" dirty="0"/>
          </a:p>
          <a:p>
            <a:pPr eaLnBrk="1" hangingPunct="1">
              <a:buClr>
                <a:schemeClr val="tx1"/>
              </a:buClr>
            </a:pPr>
            <a:endParaRPr lang="en-US" sz="2000" dirty="0"/>
          </a:p>
          <a:p>
            <a:pPr eaLnBrk="1" hangingPunct="1">
              <a:buClr>
                <a:schemeClr val="tx1"/>
              </a:buClr>
            </a:pPr>
            <a:endParaRPr lang="en-US" sz="2000" dirty="0">
              <a:solidFill>
                <a:srgbClr val="A50021"/>
              </a:solidFill>
            </a:endParaRPr>
          </a:p>
          <a:p>
            <a:pPr eaLnBrk="1" hangingPunct="1"/>
            <a:endParaRPr lang="en-US" sz="2000" dirty="0"/>
          </a:p>
          <a:p>
            <a:pPr eaLnBrk="1" hangingPunct="1">
              <a:buFont typeface="Wingdings 2" pitchFamily="18" charset="2"/>
              <a:buNone/>
            </a:pPr>
            <a:endParaRPr lang="en-US" sz="2000" dirty="0"/>
          </a:p>
        </p:txBody>
      </p:sp>
    </p:spTree>
    <p:extLst>
      <p:ext uri="{BB962C8B-B14F-4D97-AF65-F5344CB8AC3E}">
        <p14:creationId xmlns:p14="http://schemas.microsoft.com/office/powerpoint/2010/main" val="254473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Petition Filing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3EC51B06-7F55-AADD-93BC-64B2C5AD1D00}"/>
              </a:ext>
            </a:extLst>
          </p:cNvPr>
          <p:cNvSpPr>
            <a:spLocks noGrp="1" noChangeArrowheads="1"/>
          </p:cNvSpPr>
          <p:nvPr>
            <p:ph idx="1"/>
          </p:nvPr>
        </p:nvSpPr>
        <p:spPr>
          <a:xfrm>
            <a:off x="838199" y="1690688"/>
            <a:ext cx="10515599" cy="5029200"/>
          </a:xfrm>
        </p:spPr>
        <p:txBody>
          <a:bodyPr>
            <a:normAutofit/>
          </a:bodyPr>
          <a:lstStyle/>
          <a:p>
            <a:pPr marL="231775" indent="-231775" eaLnBrk="1" hangingPunct="1">
              <a:buClr>
                <a:schemeClr val="tx1"/>
              </a:buClr>
              <a:buFont typeface="Wingdings" pitchFamily="2" charset="2"/>
              <a:buNone/>
            </a:pPr>
            <a:r>
              <a:rPr lang="en-US" sz="3200" dirty="0">
                <a:solidFill>
                  <a:srgbClr val="FF0000"/>
                </a:solidFill>
                <a:latin typeface="Times New Roman" pitchFamily="18" charset="0"/>
                <a:cs typeface="Times New Roman" pitchFamily="18" charset="0"/>
              </a:rPr>
              <a:t>	</a:t>
            </a:r>
            <a:r>
              <a:rPr lang="en-US" dirty="0">
                <a:solidFill>
                  <a:srgbClr val="FF0000"/>
                </a:solidFill>
                <a:cs typeface="Times New Roman" pitchFamily="18" charset="0"/>
              </a:rPr>
              <a:t>In response to the filing of a petition:</a:t>
            </a:r>
          </a:p>
          <a:p>
            <a:pPr marL="231775" indent="-231775" eaLnBrk="1" hangingPunct="1">
              <a:buClr>
                <a:schemeClr val="tx1"/>
              </a:buClr>
              <a:buFont typeface="Wingdings" pitchFamily="2" charset="2"/>
              <a:buNone/>
            </a:pPr>
            <a:endParaRPr lang="en-US" sz="2400" dirty="0">
              <a:cs typeface="Times New Roman" pitchFamily="18" charset="0"/>
            </a:endParaRPr>
          </a:p>
          <a:p>
            <a:pPr marL="231775" indent="-231775" eaLnBrk="1" hangingPunct="1">
              <a:buClr>
                <a:schemeClr val="tx1"/>
              </a:buClr>
              <a:buFont typeface="Wingdings" pitchFamily="2" charset="2"/>
              <a:buChar char="ü"/>
            </a:pPr>
            <a:r>
              <a:rPr lang="en-US" sz="2400" dirty="0">
                <a:solidFill>
                  <a:srgbClr val="202452"/>
                </a:solidFill>
                <a:cs typeface="Times New Roman" pitchFamily="18" charset="0"/>
              </a:rPr>
              <a:t>The USDOL publishes a notice in the Federal Register and on their website .</a:t>
            </a:r>
          </a:p>
          <a:p>
            <a:pPr marL="231775" indent="-231775" eaLnBrk="1" hangingPunct="1">
              <a:buClr>
                <a:schemeClr val="tx1"/>
              </a:buClr>
              <a:buFont typeface="Wingdings" pitchFamily="2" charset="2"/>
              <a:buChar char="ü"/>
            </a:pPr>
            <a:endParaRPr lang="en-US" sz="2400" dirty="0">
              <a:solidFill>
                <a:srgbClr val="202452"/>
              </a:solidFill>
              <a:cs typeface="Times New Roman" pitchFamily="18" charset="0"/>
            </a:endParaRPr>
          </a:p>
          <a:p>
            <a:pPr marL="231775" indent="-231775" eaLnBrk="1" hangingPunct="1">
              <a:buClr>
                <a:schemeClr val="tx1"/>
              </a:buClr>
              <a:buFont typeface="Wingdings" pitchFamily="2" charset="2"/>
              <a:buChar char="ü"/>
            </a:pPr>
            <a:r>
              <a:rPr lang="en-US" sz="2400" dirty="0">
                <a:solidFill>
                  <a:srgbClr val="202452"/>
                </a:solidFill>
                <a:cs typeface="Times New Roman" pitchFamily="18" charset="0"/>
              </a:rPr>
              <a:t>The USDOL begins an investigation.</a:t>
            </a:r>
          </a:p>
          <a:p>
            <a:pPr marL="231775" indent="-231775" algn="just" eaLnBrk="1" hangingPunct="1">
              <a:buClr>
                <a:schemeClr val="tx1"/>
              </a:buClr>
              <a:buFont typeface="Wingdings" pitchFamily="2" charset="2"/>
              <a:buNone/>
            </a:pPr>
            <a:endParaRPr lang="en-US" sz="2400" dirty="0">
              <a:solidFill>
                <a:srgbClr val="202452"/>
              </a:solidFill>
              <a:cs typeface="Times New Roman" pitchFamily="18" charset="0"/>
            </a:endParaRPr>
          </a:p>
          <a:p>
            <a:pPr marL="231775" indent="-231775" eaLnBrk="1" hangingPunct="1">
              <a:buClr>
                <a:schemeClr val="tx1"/>
              </a:buClr>
              <a:buFont typeface="Wingdings" pitchFamily="2" charset="2"/>
              <a:buChar char="ü"/>
            </a:pPr>
            <a:r>
              <a:rPr lang="en-US" sz="2400" dirty="0">
                <a:solidFill>
                  <a:srgbClr val="202452"/>
                </a:solidFill>
                <a:cs typeface="Times New Roman" pitchFamily="18" charset="0"/>
              </a:rPr>
              <a:t>The State initiates rapid response activities and services.</a:t>
            </a:r>
          </a:p>
        </p:txBody>
      </p:sp>
      <p:pic>
        <p:nvPicPr>
          <p:cNvPr id="8" name="Picture 2">
            <a:extLst>
              <a:ext uri="{FF2B5EF4-FFF2-40B4-BE49-F238E27FC236}">
                <a16:creationId xmlns:a16="http://schemas.microsoft.com/office/drawing/2014/main" id="{8400AF96-073E-3D28-D02D-F0E8A0B58EFB}"/>
              </a:ext>
            </a:extLst>
          </p:cNvPr>
          <p:cNvPicPr>
            <a:picLocks noChangeAspect="1" noChangeArrowheads="1"/>
          </p:cNvPicPr>
          <p:nvPr/>
        </p:nvPicPr>
        <p:blipFill>
          <a:blip r:embed="rId4" cstate="print"/>
          <a:srcRect/>
          <a:stretch>
            <a:fillRect/>
          </a:stretch>
        </p:blipFill>
        <p:spPr bwMode="auto">
          <a:xfrm>
            <a:off x="8391741" y="3378135"/>
            <a:ext cx="3461100" cy="2300300"/>
          </a:xfrm>
          <a:prstGeom prst="rect">
            <a:avLst/>
          </a:prstGeom>
          <a:noFill/>
          <a:ln w="9525">
            <a:noFill/>
            <a:miter lim="800000"/>
            <a:headEnd/>
            <a:tailEnd/>
          </a:ln>
        </p:spPr>
      </p:pic>
    </p:spTree>
    <p:extLst>
      <p:ext uri="{BB962C8B-B14F-4D97-AF65-F5344CB8AC3E}">
        <p14:creationId xmlns:p14="http://schemas.microsoft.com/office/powerpoint/2010/main" val="2903102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3537</Words>
  <Application>Microsoft Office PowerPoint</Application>
  <PresentationFormat>Widescreen</PresentationFormat>
  <Paragraphs>291</Paragraphs>
  <Slides>27</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Century Gothic</vt:lpstr>
      <vt:lpstr>Corbel</vt:lpstr>
      <vt:lpstr>Franklin Gothic Book</vt:lpstr>
      <vt:lpstr>Times New Roman</vt:lpstr>
      <vt:lpstr>Wingdings</vt:lpstr>
      <vt:lpstr>Wingdings 2</vt:lpstr>
      <vt:lpstr>Wingdings 3</vt:lpstr>
      <vt:lpstr>Office Theme</vt:lpstr>
      <vt:lpstr>Trade Adjustment Assistance (TAA) Program</vt:lpstr>
      <vt:lpstr>Group Eligibility</vt:lpstr>
      <vt:lpstr>Group Eligibility (cont’d)</vt:lpstr>
      <vt:lpstr>Group Eligibility (cont’d)</vt:lpstr>
      <vt:lpstr>Group Eligibility (cont’d)</vt:lpstr>
      <vt:lpstr>Group Eligibility (cont’d)</vt:lpstr>
      <vt:lpstr>Petition Filing</vt:lpstr>
      <vt:lpstr>Petition Filing (cont’d)</vt:lpstr>
      <vt:lpstr>Petition Filing (cont’d)</vt:lpstr>
      <vt:lpstr>Petition Filing (cont’d)</vt:lpstr>
      <vt:lpstr>Petition Filing (cont’d)</vt:lpstr>
      <vt:lpstr>Petition Filing Criteria</vt:lpstr>
      <vt:lpstr>Petition Certification</vt:lpstr>
      <vt:lpstr>Petition Certification (cont’d)</vt:lpstr>
      <vt:lpstr>Notifying Regional Workforce Boards (RWBs) and Partners</vt:lpstr>
      <vt:lpstr>Identifying Workers Covered Under the Certified Petition</vt:lpstr>
      <vt:lpstr>Trade-Affected Worker Notification Process</vt:lpstr>
      <vt:lpstr>Comparable Differences</vt:lpstr>
      <vt:lpstr>Time to test your TAA knowledge!</vt:lpstr>
      <vt:lpstr>TAA Knowledge Test</vt:lpstr>
      <vt:lpstr>TAA Knowledge Test (cont’d)</vt:lpstr>
      <vt:lpstr>TAA Knowledge Test (cont’d)</vt:lpstr>
      <vt:lpstr>TAA Knowledge Test (cont’d)</vt:lpstr>
      <vt:lpstr>TAA Knowledge Test (cont’d)</vt:lpstr>
      <vt:lpstr>TAA Knowledge Test (cont’d)</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2024-04-08T15:26:51Z</dcterms:modified>
</cp:coreProperties>
</file>