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  <p:sldMasterId id="2147483691" r:id="rId2"/>
    <p:sldMasterId id="2147483698" r:id="rId3"/>
    <p:sldMasterId id="2147483710" r:id="rId4"/>
    <p:sldMasterId id="2147483712" r:id="rId5"/>
  </p:sldMasterIdLst>
  <p:notesMasterIdLst>
    <p:notesMasterId r:id="rId39"/>
  </p:notesMasterIdLst>
  <p:handoutMasterIdLst>
    <p:handoutMasterId r:id="rId40"/>
  </p:handoutMasterIdLst>
  <p:sldIdLst>
    <p:sldId id="267" r:id="rId6"/>
    <p:sldId id="276" r:id="rId7"/>
    <p:sldId id="296" r:id="rId8"/>
    <p:sldId id="297" r:id="rId9"/>
    <p:sldId id="298" r:id="rId10"/>
    <p:sldId id="405" r:id="rId11"/>
    <p:sldId id="300" r:id="rId12"/>
    <p:sldId id="301" r:id="rId13"/>
    <p:sldId id="469" r:id="rId14"/>
    <p:sldId id="315" r:id="rId15"/>
    <p:sldId id="446" r:id="rId16"/>
    <p:sldId id="447" r:id="rId17"/>
    <p:sldId id="477" r:id="rId18"/>
    <p:sldId id="471" r:id="rId19"/>
    <p:sldId id="478" r:id="rId20"/>
    <p:sldId id="495" r:id="rId21"/>
    <p:sldId id="479" r:id="rId22"/>
    <p:sldId id="480" r:id="rId23"/>
    <p:sldId id="497" r:id="rId24"/>
    <p:sldId id="482" r:id="rId25"/>
    <p:sldId id="483" r:id="rId26"/>
    <p:sldId id="484" r:id="rId27"/>
    <p:sldId id="485" r:id="rId28"/>
    <p:sldId id="486" r:id="rId29"/>
    <p:sldId id="487" r:id="rId30"/>
    <p:sldId id="488" r:id="rId31"/>
    <p:sldId id="489" r:id="rId32"/>
    <p:sldId id="490" r:id="rId33"/>
    <p:sldId id="491" r:id="rId34"/>
    <p:sldId id="492" r:id="rId35"/>
    <p:sldId id="493" r:id="rId36"/>
    <p:sldId id="494" r:id="rId37"/>
    <p:sldId id="268" r:id="rId38"/>
  </p:sldIdLst>
  <p:sldSz cx="12192000" cy="6858000"/>
  <p:notesSz cx="7019925" cy="9305925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Marks x555" initials="JMx" lastIdx="1" clrIdx="0">
    <p:extLst>
      <p:ext uri="{19B8F6BF-5375-455C-9EA6-DF929625EA0E}">
        <p15:presenceInfo xmlns:p15="http://schemas.microsoft.com/office/powerpoint/2012/main" userId="S-1-5-21-560003915-630106175-4153192452-24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5"/>
    <a:srgbClr val="2471B8"/>
    <a:srgbClr val="1B72B9"/>
    <a:srgbClr val="057490"/>
    <a:srgbClr val="4DB85D"/>
    <a:srgbClr val="FFFFFF"/>
    <a:srgbClr val="1A9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85333" autoAdjust="0"/>
  </p:normalViewPr>
  <p:slideViewPr>
    <p:cSldViewPr snapToGrid="0">
      <p:cViewPr varScale="1">
        <p:scale>
          <a:sx n="66" d="100"/>
          <a:sy n="66" d="100"/>
        </p:scale>
        <p:origin x="77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36"/>
    </p:cViewPr>
  </p:sorterViewPr>
  <p:notesViewPr>
    <p:cSldViewPr snapToGrid="0">
      <p:cViewPr>
        <p:scale>
          <a:sx n="90" d="100"/>
          <a:sy n="90" d="100"/>
        </p:scale>
        <p:origin x="2814" y="-4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DE2FF7A8-F4B9-4F82-9C66-9D9B255AC20E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r>
              <a:rPr lang="en-US"/>
              <a:t>Copyright © 2016 Geographic Solutions,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5A557982-556D-4566-B5C7-14E9090C0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7225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10E610CC-A5D8-4590-B807-ADDB19913B71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r>
              <a:rPr lang="en-US"/>
              <a:t>Copyright © 2016 Geographic Solutions,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DC847F8B-737F-4B6F-A69F-868D64362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9393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47F8B-737F-4B6F-A69F-868D64362A00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2016 Geographic Solutions, Inc.</a:t>
            </a:r>
          </a:p>
        </p:txBody>
      </p:sp>
    </p:spTree>
    <p:extLst>
      <p:ext uri="{BB962C8B-B14F-4D97-AF65-F5344CB8AC3E}">
        <p14:creationId xmlns:p14="http://schemas.microsoft.com/office/powerpoint/2010/main" val="1717767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47F8B-737F-4B6F-A69F-868D64362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2016 Geographic Solutions, Inc.</a:t>
            </a:r>
          </a:p>
        </p:txBody>
      </p:sp>
    </p:spTree>
    <p:extLst>
      <p:ext uri="{BB962C8B-B14F-4D97-AF65-F5344CB8AC3E}">
        <p14:creationId xmlns:p14="http://schemas.microsoft.com/office/powerpoint/2010/main" val="2895376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47F8B-737F-4B6F-A69F-868D64362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2016 Geographic Solutions, Inc.</a:t>
            </a:r>
          </a:p>
        </p:txBody>
      </p:sp>
    </p:spTree>
    <p:extLst>
      <p:ext uri="{BB962C8B-B14F-4D97-AF65-F5344CB8AC3E}">
        <p14:creationId xmlns:p14="http://schemas.microsoft.com/office/powerpoint/2010/main" val="1122170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47F8B-737F-4B6F-A69F-868D64362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2016 Geographic Solutions, Inc.</a:t>
            </a:r>
          </a:p>
        </p:txBody>
      </p:sp>
    </p:spTree>
    <p:extLst>
      <p:ext uri="{BB962C8B-B14F-4D97-AF65-F5344CB8AC3E}">
        <p14:creationId xmlns:p14="http://schemas.microsoft.com/office/powerpoint/2010/main" val="2747140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47F8B-737F-4B6F-A69F-868D64362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2016 Geographic Solutions, Inc.</a:t>
            </a:r>
          </a:p>
        </p:txBody>
      </p:sp>
    </p:spTree>
    <p:extLst>
      <p:ext uri="{BB962C8B-B14F-4D97-AF65-F5344CB8AC3E}">
        <p14:creationId xmlns:p14="http://schemas.microsoft.com/office/powerpoint/2010/main" val="3621593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47F8B-737F-4B6F-A69F-868D64362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2016 Geographic Solutions, Inc.</a:t>
            </a:r>
          </a:p>
        </p:txBody>
      </p:sp>
    </p:spTree>
    <p:extLst>
      <p:ext uri="{BB962C8B-B14F-4D97-AF65-F5344CB8AC3E}">
        <p14:creationId xmlns:p14="http://schemas.microsoft.com/office/powerpoint/2010/main" val="1994687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47F8B-737F-4B6F-A69F-868D64362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2016 Geographic Solutions, Inc.</a:t>
            </a:r>
          </a:p>
        </p:txBody>
      </p:sp>
    </p:spTree>
    <p:extLst>
      <p:ext uri="{BB962C8B-B14F-4D97-AF65-F5344CB8AC3E}">
        <p14:creationId xmlns:p14="http://schemas.microsoft.com/office/powerpoint/2010/main" val="3445618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47F8B-737F-4B6F-A69F-868D64362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2016 Geographic Solutions, Inc.</a:t>
            </a:r>
          </a:p>
        </p:txBody>
      </p:sp>
    </p:spTree>
    <p:extLst>
      <p:ext uri="{BB962C8B-B14F-4D97-AF65-F5344CB8AC3E}">
        <p14:creationId xmlns:p14="http://schemas.microsoft.com/office/powerpoint/2010/main" val="3075191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47F8B-737F-4B6F-A69F-868D64362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2016 Geographic Solutions, Inc.</a:t>
            </a:r>
          </a:p>
        </p:txBody>
      </p:sp>
    </p:spTree>
    <p:extLst>
      <p:ext uri="{BB962C8B-B14F-4D97-AF65-F5344CB8AC3E}">
        <p14:creationId xmlns:p14="http://schemas.microsoft.com/office/powerpoint/2010/main" val="246743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47F8B-737F-4B6F-A69F-868D64362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2016 Geographic Solutions, Inc.</a:t>
            </a:r>
          </a:p>
        </p:txBody>
      </p:sp>
    </p:spTree>
    <p:extLst>
      <p:ext uri="{BB962C8B-B14F-4D97-AF65-F5344CB8AC3E}">
        <p14:creationId xmlns:p14="http://schemas.microsoft.com/office/powerpoint/2010/main" val="3417102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47F8B-737F-4B6F-A69F-868D64362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2016 Geographic Solutions, Inc.</a:t>
            </a:r>
          </a:p>
        </p:txBody>
      </p:sp>
    </p:spTree>
    <p:extLst>
      <p:ext uri="{BB962C8B-B14F-4D97-AF65-F5344CB8AC3E}">
        <p14:creationId xmlns:p14="http://schemas.microsoft.com/office/powerpoint/2010/main" val="2918419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47F8B-737F-4B6F-A69F-868D64362A00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2016 Geographic Solutions, Inc.</a:t>
            </a:r>
          </a:p>
        </p:txBody>
      </p:sp>
    </p:spTree>
    <p:extLst>
      <p:ext uri="{BB962C8B-B14F-4D97-AF65-F5344CB8AC3E}">
        <p14:creationId xmlns:p14="http://schemas.microsoft.com/office/powerpoint/2010/main" val="718847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47F8B-737F-4B6F-A69F-868D64362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2016 Geographic Solutions, Inc.</a:t>
            </a:r>
          </a:p>
        </p:txBody>
      </p:sp>
    </p:spTree>
    <p:extLst>
      <p:ext uri="{BB962C8B-B14F-4D97-AF65-F5344CB8AC3E}">
        <p14:creationId xmlns:p14="http://schemas.microsoft.com/office/powerpoint/2010/main" val="788091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47F8B-737F-4B6F-A69F-868D64362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2016 Geographic Solutions, Inc.</a:t>
            </a:r>
          </a:p>
        </p:txBody>
      </p:sp>
    </p:spTree>
    <p:extLst>
      <p:ext uri="{BB962C8B-B14F-4D97-AF65-F5344CB8AC3E}">
        <p14:creationId xmlns:p14="http://schemas.microsoft.com/office/powerpoint/2010/main" val="20300253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47F8B-737F-4B6F-A69F-868D64362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2016 Geographic Solutions, Inc.</a:t>
            </a:r>
          </a:p>
        </p:txBody>
      </p:sp>
    </p:spTree>
    <p:extLst>
      <p:ext uri="{BB962C8B-B14F-4D97-AF65-F5344CB8AC3E}">
        <p14:creationId xmlns:p14="http://schemas.microsoft.com/office/powerpoint/2010/main" val="570489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47F8B-737F-4B6F-A69F-868D64362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2016 Geographic Solutions, Inc.</a:t>
            </a:r>
          </a:p>
        </p:txBody>
      </p:sp>
    </p:spTree>
    <p:extLst>
      <p:ext uri="{BB962C8B-B14F-4D97-AF65-F5344CB8AC3E}">
        <p14:creationId xmlns:p14="http://schemas.microsoft.com/office/powerpoint/2010/main" val="34646154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47F8B-737F-4B6F-A69F-868D64362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2016 Geographic Solutions, Inc.</a:t>
            </a:r>
          </a:p>
        </p:txBody>
      </p:sp>
    </p:spTree>
    <p:extLst>
      <p:ext uri="{BB962C8B-B14F-4D97-AF65-F5344CB8AC3E}">
        <p14:creationId xmlns:p14="http://schemas.microsoft.com/office/powerpoint/2010/main" val="26266421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47F8B-737F-4B6F-A69F-868D64362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2016 Geographic Solutions, Inc.</a:t>
            </a:r>
          </a:p>
        </p:txBody>
      </p:sp>
    </p:spTree>
    <p:extLst>
      <p:ext uri="{BB962C8B-B14F-4D97-AF65-F5344CB8AC3E}">
        <p14:creationId xmlns:p14="http://schemas.microsoft.com/office/powerpoint/2010/main" val="40873966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47F8B-737F-4B6F-A69F-868D64362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2016 Geographic Solutions, Inc.</a:t>
            </a:r>
          </a:p>
        </p:txBody>
      </p:sp>
    </p:spTree>
    <p:extLst>
      <p:ext uri="{BB962C8B-B14F-4D97-AF65-F5344CB8AC3E}">
        <p14:creationId xmlns:p14="http://schemas.microsoft.com/office/powerpoint/2010/main" val="20635854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47F8B-737F-4B6F-A69F-868D64362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2016 Geographic Solutions, Inc.</a:t>
            </a:r>
          </a:p>
        </p:txBody>
      </p:sp>
    </p:spTree>
    <p:extLst>
      <p:ext uri="{BB962C8B-B14F-4D97-AF65-F5344CB8AC3E}">
        <p14:creationId xmlns:p14="http://schemas.microsoft.com/office/powerpoint/2010/main" val="1006712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47F8B-737F-4B6F-A69F-868D64362A00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2016 Geographic Solutions, Inc.</a:t>
            </a:r>
          </a:p>
        </p:txBody>
      </p:sp>
    </p:spTree>
    <p:extLst>
      <p:ext uri="{BB962C8B-B14F-4D97-AF65-F5344CB8AC3E}">
        <p14:creationId xmlns:p14="http://schemas.microsoft.com/office/powerpoint/2010/main" val="362100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Displays report title and the selected data filters (top center)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Displays total record counts and total percentages (summary reports)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Sortable column headings (ascending / descending) displayed top and bottom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Built-in hyperlinks (many, not all reports)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Links to reset/update search 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47F8B-737F-4B6F-A69F-868D64362A00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2016 Geographic Solutions, Inc.</a:t>
            </a:r>
          </a:p>
        </p:txBody>
      </p:sp>
    </p:spTree>
    <p:extLst>
      <p:ext uri="{BB962C8B-B14F-4D97-AF65-F5344CB8AC3E}">
        <p14:creationId xmlns:p14="http://schemas.microsoft.com/office/powerpoint/2010/main" val="1844001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47F8B-737F-4B6F-A69F-868D64362A00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2016 Geographic Solutions, Inc.</a:t>
            </a:r>
          </a:p>
        </p:txBody>
      </p:sp>
    </p:spTree>
    <p:extLst>
      <p:ext uri="{BB962C8B-B14F-4D97-AF65-F5344CB8AC3E}">
        <p14:creationId xmlns:p14="http://schemas.microsoft.com/office/powerpoint/2010/main" val="3508018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47F8B-737F-4B6F-A69F-868D64362A00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2016 Geographic Solutions, Inc.</a:t>
            </a:r>
          </a:p>
        </p:txBody>
      </p:sp>
    </p:spTree>
    <p:extLst>
      <p:ext uri="{BB962C8B-B14F-4D97-AF65-F5344CB8AC3E}">
        <p14:creationId xmlns:p14="http://schemas.microsoft.com/office/powerpoint/2010/main" val="1999900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47F8B-737F-4B6F-A69F-868D64362A00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2016 Geographic Solutions, Inc.</a:t>
            </a:r>
          </a:p>
        </p:txBody>
      </p:sp>
    </p:spTree>
    <p:extLst>
      <p:ext uri="{BB962C8B-B14F-4D97-AF65-F5344CB8AC3E}">
        <p14:creationId xmlns:p14="http://schemas.microsoft.com/office/powerpoint/2010/main" val="3917598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47F8B-737F-4B6F-A69F-868D64362A00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2016 Geographic Solutions, Inc.</a:t>
            </a:r>
          </a:p>
        </p:txBody>
      </p:sp>
    </p:spTree>
    <p:extLst>
      <p:ext uri="{BB962C8B-B14F-4D97-AF65-F5344CB8AC3E}">
        <p14:creationId xmlns:p14="http://schemas.microsoft.com/office/powerpoint/2010/main" val="1045985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47F8B-737F-4B6F-A69F-868D64362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2016 Geographic Solutions, Inc.</a:t>
            </a:r>
          </a:p>
        </p:txBody>
      </p:sp>
    </p:spTree>
    <p:extLst>
      <p:ext uri="{BB962C8B-B14F-4D97-AF65-F5344CB8AC3E}">
        <p14:creationId xmlns:p14="http://schemas.microsoft.com/office/powerpoint/2010/main" val="218667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">
    <p:bg>
      <p:bgPr>
        <a:blipFill dpi="0" rotWithShape="1">
          <a:blip r:embed="rId2">
            <a:alphaModFix amt="4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53799" y="6362044"/>
            <a:ext cx="472965" cy="35943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26C052-FEA4-4836-9FC2-3063300AE4F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66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48ED-CFF4-4E21-9D6F-3BE7E9F56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84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48ED-CFF4-4E21-9D6F-3BE7E9F56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18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48ED-CFF4-4E21-9D6F-3BE7E9F56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84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48ED-CFF4-4E21-9D6F-3BE7E9F56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27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48ED-CFF4-4E21-9D6F-3BE7E9F56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84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48ED-CFF4-4E21-9D6F-3BE7E9F56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13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48ED-CFF4-4E21-9D6F-3BE7E9F56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48ED-CFF4-4E21-9D6F-3BE7E9F56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06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48ED-CFF4-4E21-9D6F-3BE7E9F56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88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48ED-CFF4-4E21-9D6F-3BE7E9F56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9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">
    <p:bg>
      <p:bgPr>
        <a:blipFill dpi="0" rotWithShape="1">
          <a:blip r:embed="rId2">
            <a:alphaModFix amt="4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53799" y="6362044"/>
            <a:ext cx="472965" cy="35943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C626C052-FEA4-4836-9FC2-3063300AE4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04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">
    <p:bg>
      <p:bgPr>
        <a:blipFill dpi="0" rotWithShape="1">
          <a:blip r:embed="rId2">
            <a:alphaModFix amt="4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53799" y="6362044"/>
            <a:ext cx="472965" cy="35943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26C052-FEA4-4836-9FC2-3063300AE4F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049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2020 Geographic Solutions, Inc. All right reserved. The information contained in this presentation is to remain strictly confidential and should not be distributed.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53799" y="6362044"/>
            <a:ext cx="472965" cy="35943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C626C052-FEA4-4836-9FC2-3063300AE4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44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2020 Geographic Solutions, Inc. All right reserved. The information contained in this presentation is to remain strictly confidential and should not be distributed.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343431"/>
            <a:ext cx="420414" cy="3780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626C052-FEA4-4836-9FC2-3063300AE4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nip Single Corner Rectangle 8" descr="Decorative"/>
          <p:cNvSpPr/>
          <p:nvPr userDrawn="1"/>
        </p:nvSpPr>
        <p:spPr>
          <a:xfrm flipV="1">
            <a:off x="0" y="-38100"/>
            <a:ext cx="11176000" cy="757382"/>
          </a:xfrm>
          <a:prstGeom prst="snip1Rect">
            <a:avLst>
              <a:gd name="adj" fmla="val 50000"/>
            </a:avLst>
          </a:prstGeom>
          <a:solidFill>
            <a:srgbClr val="0065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5A4"/>
              </a:solidFill>
            </a:endParaRPr>
          </a:p>
        </p:txBody>
      </p:sp>
      <p:pic>
        <p:nvPicPr>
          <p:cNvPr id="10" name="Picture 9" descr="Geographic Solution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9" y="56807"/>
            <a:ext cx="538667" cy="5502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Connector 10" descr="Decorative"/>
          <p:cNvCxnSpPr/>
          <p:nvPr userDrawn="1"/>
        </p:nvCxnSpPr>
        <p:spPr>
          <a:xfrm>
            <a:off x="780758" y="56807"/>
            <a:ext cx="0" cy="55029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424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C052-FEA4-4836-9FC2-3063300AE4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9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343431"/>
            <a:ext cx="420414" cy="3780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626C052-FEA4-4836-9FC2-3063300AE4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nip Single Corner Rectangle 8" descr="Decorative"/>
          <p:cNvSpPr/>
          <p:nvPr/>
        </p:nvSpPr>
        <p:spPr>
          <a:xfrm flipV="1">
            <a:off x="0" y="-38100"/>
            <a:ext cx="11176000" cy="757382"/>
          </a:xfrm>
          <a:prstGeom prst="snip1Rect">
            <a:avLst>
              <a:gd name="adj" fmla="val 50000"/>
            </a:avLst>
          </a:prstGeom>
          <a:solidFill>
            <a:srgbClr val="0065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5A4"/>
              </a:solidFill>
            </a:endParaRPr>
          </a:p>
        </p:txBody>
      </p:sp>
      <p:pic>
        <p:nvPicPr>
          <p:cNvPr id="10" name="Picture 9" descr="Geographic Solutions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9" y="56807"/>
            <a:ext cx="538667" cy="5502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Connector 10" descr="Decorative"/>
          <p:cNvCxnSpPr/>
          <p:nvPr/>
        </p:nvCxnSpPr>
        <p:spPr>
          <a:xfrm>
            <a:off x="780758" y="56807"/>
            <a:ext cx="0" cy="55029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0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5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C052-FEA4-4836-9FC2-3063300AE4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5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70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2096-E89F-45A3-8801-E12C0DDAB14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FCC034-7A00-4624-868C-77F33E7BD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278578" cy="8596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3F7073-C6EE-481D-8FB8-6C237BC30035}"/>
              </a:ext>
            </a:extLst>
          </p:cNvPr>
          <p:cNvSpPr/>
          <p:nvPr userDrawn="1"/>
        </p:nvSpPr>
        <p:spPr>
          <a:xfrm>
            <a:off x="4478554" y="6541760"/>
            <a:ext cx="23214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@2021 Geographic Solutions, In.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5438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">
    <p:bg>
      <p:bgPr>
        <a:blipFill dpi="0" rotWithShape="1">
          <a:blip r:embed="rId2">
            <a:alphaModFix amt="4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53799" y="6362044"/>
            <a:ext cx="472965" cy="35943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C626C052-FEA4-4836-9FC2-3063300AE4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0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48ED-CFF4-4E21-9D6F-3BE7E9F56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362044"/>
            <a:ext cx="472965" cy="359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626C052-FEA4-4836-9FC2-3063300AE4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3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362044"/>
            <a:ext cx="472965" cy="359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626C052-FEA4-4836-9FC2-3063300AE4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2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8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483" y="6464502"/>
            <a:ext cx="104713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948ED-CFF4-4E21-9D6F-3BE7E9F56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7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362044"/>
            <a:ext cx="472965" cy="359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626C052-FEA4-4836-9FC2-3063300AE4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9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2020 Geographic Solutions, Inc. All right reserved. The information contained in this presentation is to remain strictly confidential and should not be distributed.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362044"/>
            <a:ext cx="472965" cy="359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626C052-FEA4-4836-9FC2-3063300AE4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0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eographic Solutions Logo" descr="Geographic Solutions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908" y="5384208"/>
            <a:ext cx="3514524" cy="1010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86500" y="2037991"/>
            <a:ext cx="5827712" cy="13910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65A4"/>
                </a:solidFill>
                <a:latin typeface="Franklin Gothic Heavy" panose="020B09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FL TAA Training:</a:t>
            </a:r>
            <a:br>
              <a:rPr lang="en-US" sz="4000" dirty="0">
                <a:solidFill>
                  <a:srgbClr val="0065A4"/>
                </a:solidFill>
                <a:latin typeface="Franklin Gothic Heavy" panose="020B09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4000" dirty="0">
                <a:solidFill>
                  <a:srgbClr val="0065A4"/>
                </a:solidFill>
                <a:latin typeface="Franklin Gothic Heavy" panose="020B09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Reports Management</a:t>
            </a:r>
            <a:br>
              <a:rPr lang="en-US" sz="4000" dirty="0">
                <a:solidFill>
                  <a:srgbClr val="0065A4"/>
                </a:solidFill>
                <a:latin typeface="Franklin Gothic Heavy" panose="020B09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br>
              <a:rPr lang="en-US" sz="4000" dirty="0">
                <a:solidFill>
                  <a:srgbClr val="0065A4"/>
                </a:solidFill>
                <a:latin typeface="Franklin Gothic Heavy" panose="020B09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br>
              <a:rPr lang="en-US" sz="4000" dirty="0">
                <a:solidFill>
                  <a:srgbClr val="0065A4"/>
                </a:solidFill>
                <a:latin typeface="Franklin Gothic Heavy" panose="020B09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br>
              <a:rPr lang="en-US" sz="4000" dirty="0">
                <a:solidFill>
                  <a:srgbClr val="0065A4"/>
                </a:solidFill>
                <a:latin typeface="Franklin Gothic Heavy" panose="020B09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br>
              <a:rPr lang="en-US" sz="4000" dirty="0">
                <a:solidFill>
                  <a:srgbClr val="0065A4"/>
                </a:solidFill>
                <a:latin typeface="Franklin Gothic Heavy" panose="020B09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br>
              <a:rPr lang="en-US" sz="4000" dirty="0">
                <a:solidFill>
                  <a:srgbClr val="0065A4"/>
                </a:solidFill>
                <a:latin typeface="Franklin Gothic Heavy" panose="020B09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br>
              <a:rPr lang="en-US" sz="4000" dirty="0">
                <a:solidFill>
                  <a:srgbClr val="0065A4"/>
                </a:solidFill>
                <a:latin typeface="Franklin Gothic Heavy" panose="020B09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br>
              <a:rPr lang="en-US" sz="4000" dirty="0">
                <a:solidFill>
                  <a:srgbClr val="0065A4"/>
                </a:solidFill>
                <a:latin typeface="Franklin Gothic Heavy" panose="020B09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endParaRPr lang="en-US" sz="4000" dirty="0">
              <a:solidFill>
                <a:srgbClr val="0065A4"/>
              </a:solidFill>
              <a:latin typeface="Franklin Gothic Heavy" panose="020B0903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Spacer" descr="Decorative"/>
          <p:cNvSpPr/>
          <p:nvPr/>
        </p:nvSpPr>
        <p:spPr>
          <a:xfrm>
            <a:off x="1190897" y="5250628"/>
            <a:ext cx="9810205" cy="69595"/>
          </a:xfrm>
          <a:prstGeom prst="rect">
            <a:avLst/>
          </a:prstGeom>
          <a:solidFill>
            <a:srgbClr val="0065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esktop Comput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468" y="645590"/>
            <a:ext cx="6053958" cy="4035971"/>
          </a:xfrm>
          <a:prstGeom prst="rect">
            <a:avLst/>
          </a:prstGeom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Tablet Compute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169" y="1856771"/>
            <a:ext cx="2143877" cy="2926796"/>
          </a:xfrm>
          <a:prstGeom prst="rect">
            <a:avLst/>
          </a:prstGeom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Smartphon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16" y="2671637"/>
            <a:ext cx="1015067" cy="2061052"/>
          </a:xfrm>
          <a:prstGeom prst="rect">
            <a:avLst/>
          </a:prstGeom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68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938521" y="107188"/>
            <a:ext cx="9964804" cy="4668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Saving Reports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26C052-FEA4-4836-9FC2-3063300AE4F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505" y="1117440"/>
            <a:ext cx="53423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5B9BD5">
                  <a:lumMod val="75000"/>
                </a:srgbClr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Before clicking Run Report, users click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Save to My Reports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from the Report Filter screen.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23" y="2619590"/>
            <a:ext cx="5400000" cy="34476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00018" y="1061014"/>
            <a:ext cx="5342337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5B9BD5">
                  <a:lumMod val="75000"/>
                </a:srgbClr>
              </a:buClr>
              <a:buSzPct val="12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In the window that displays: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5B9BD5">
                  <a:lumMod val="75000"/>
                </a:srgbClr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Enter a report description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5B9BD5">
                  <a:lumMod val="75000"/>
                </a:srgbClr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Choose share option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5B9BD5">
                  <a:lumMod val="75000"/>
                </a:srgbClr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Click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Save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5B9BD5">
                  <a:lumMod val="75000"/>
                </a:srgbClr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Access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My Reports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to retrieve saved reports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5B9BD5">
                  <a:lumMod val="75000"/>
                </a:srgbClr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Be careful about pop-up blocker!!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Medium" panose="020B06030201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0E4B-F3EE-4E1B-B953-437661752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018" y="4599590"/>
            <a:ext cx="5509047" cy="14676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7554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914400" y="91440"/>
            <a:ext cx="511953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j-ea"/>
                <a:cs typeface="Arial" panose="020B0604020202020204" pitchFamily="34" charset="0"/>
              </a:rPr>
              <a:t>Sharing Reports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4E0DA7-37EE-4442-A4FD-4005FF52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2096-E89F-45A3-8801-E12C0DDAB14D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067E3BD-E70B-4EAC-9D0D-5D7EF2D50F7D}"/>
              </a:ext>
            </a:extLst>
          </p:cNvPr>
          <p:cNvSpPr txBox="1">
            <a:spLocks/>
          </p:cNvSpPr>
          <p:nvPr/>
        </p:nvSpPr>
        <p:spPr>
          <a:xfrm>
            <a:off x="366867" y="1524000"/>
            <a:ext cx="4430601" cy="12557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Send the report to a colleague via email; choose desired file type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180D51-1EFE-49D2-8697-75E198457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905" y="1524000"/>
            <a:ext cx="5174999" cy="265333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779AD57-218F-4C0E-8137-87DCBFFA1B96}"/>
              </a:ext>
            </a:extLst>
          </p:cNvPr>
          <p:cNvSpPr txBox="1">
            <a:spLocks/>
          </p:cNvSpPr>
          <p:nvPr/>
        </p:nvSpPr>
        <p:spPr>
          <a:xfrm>
            <a:off x="366867" y="4904719"/>
            <a:ext cx="4430601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Share saved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A41E5F-1670-4A62-965B-786006D2E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905" y="4904719"/>
            <a:ext cx="5423325" cy="144478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840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621781" y="1194543"/>
            <a:ext cx="10394200" cy="21051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  <a:buNone/>
              <a:defRPr/>
            </a:pPr>
            <a:r>
              <a:rPr lang="en-US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Staff must first save a report to schedule it! 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  <a:buNone/>
              <a:defRPr/>
            </a:pPr>
            <a:r>
              <a:rPr lang="en-US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From </a:t>
            </a:r>
            <a:r>
              <a:rPr lang="en-US" i="1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My Reports</a:t>
            </a:r>
            <a:r>
              <a:rPr lang="en-US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  <a:defRPr/>
            </a:pPr>
            <a:r>
              <a:rPr lang="en-US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Locate desired report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  <a:defRPr/>
            </a:pPr>
            <a:r>
              <a:rPr lang="en-US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Click </a:t>
            </a:r>
            <a:r>
              <a:rPr lang="en-US" u="sng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Schedule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400" y="91440"/>
            <a:ext cx="802148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j-ea"/>
                <a:cs typeface="Arial" panose="020B0604020202020204" pitchFamily="34" charset="0"/>
              </a:rPr>
              <a:t>Scheduling Reports</a:t>
            </a:r>
            <a:endParaRPr kumimoji="0" lang="en-US" sz="3200" u="none" strike="noStrike" kern="1200" cap="none" spc="0" normalizeH="0" baseline="0" noProof="0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anose="020B0703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FFA6E-974E-40D8-9D5F-BFD0EC8B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2096-E89F-45A3-8801-E12C0DDAB14D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538623-7266-45E6-82EA-BB49BBF4C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01" y="3715395"/>
            <a:ext cx="10887798" cy="25212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409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914400" y="91440"/>
            <a:ext cx="802148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Arial" panose="020B0604020202020204" pitchFamily="34" charset="0"/>
              </a:rPr>
              <a:t>Scheduling Reports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FFA6E-974E-40D8-9D5F-BFD0EC8B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A2096-E89F-45A3-8801-E12C0DDAB14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B7DC07-22E3-426E-B3F0-C43C2E0FA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825" y="901874"/>
            <a:ext cx="3568504" cy="570615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263441C-8673-4536-934B-2046BD51723F}"/>
              </a:ext>
            </a:extLst>
          </p:cNvPr>
          <p:cNvSpPr txBox="1">
            <a:spLocks/>
          </p:cNvSpPr>
          <p:nvPr/>
        </p:nvSpPr>
        <p:spPr>
          <a:xfrm>
            <a:off x="490006" y="1154318"/>
            <a:ext cx="5121820" cy="480131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  <a:defRPr/>
            </a:pPr>
            <a:r>
              <a:rPr lang="en-US" sz="2400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Select the following: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  <a:defRPr/>
            </a:pPr>
            <a:r>
              <a:rPr lang="en-US" sz="2400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Email recipient(s), if desired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  <a:defRPr/>
            </a:pPr>
            <a:r>
              <a:rPr lang="en-US" sz="2400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Frequency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  <a:defRPr/>
            </a:pPr>
            <a:r>
              <a:rPr lang="en-US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One Time (today)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  <a:defRPr/>
            </a:pPr>
            <a:r>
              <a:rPr lang="en-US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Weekly [check day(s) of week]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  <a:defRPr/>
            </a:pPr>
            <a:r>
              <a:rPr lang="en-US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Monthly (click calendar date)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  <a:defRPr/>
            </a:pPr>
            <a:r>
              <a:rPr lang="en-US" sz="2400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Duration (endless or fixed)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  <a:defRPr/>
            </a:pPr>
            <a:r>
              <a:rPr lang="en-US" sz="2400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Format (PDF or Excel)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  <a:defRPr/>
            </a:pPr>
            <a:r>
              <a:rPr lang="en-US" sz="2400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Date Range (last X days)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  <a:defRPr/>
            </a:pPr>
            <a:r>
              <a:rPr lang="en-US" sz="2400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Click </a:t>
            </a:r>
            <a:r>
              <a:rPr lang="en-US" sz="2400" b="1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Save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54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6734" y="2956142"/>
            <a:ext cx="9574737" cy="13068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800" dirty="0">
                <a:solidFill>
                  <a:prstClr val="white"/>
                </a:solidFill>
                <a:latin typeface="Franklin Gothic Heavy" panose="020B09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3455989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621781" y="1194542"/>
            <a:ext cx="5127666" cy="280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In most instances, staff will select from three filter areas to generate TAA program reports:</a:t>
            </a:r>
          </a:p>
          <a:p>
            <a:pPr>
              <a:buClr>
                <a:srgbClr val="005295"/>
              </a:buClr>
            </a:pPr>
            <a:r>
              <a:rPr lang="en-US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Program = TAA</a:t>
            </a:r>
          </a:p>
          <a:p>
            <a:pPr>
              <a:buClr>
                <a:srgbClr val="005295"/>
              </a:buClr>
            </a:pPr>
            <a:r>
              <a:rPr lang="en-US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Location = your LWDB/Region</a:t>
            </a:r>
          </a:p>
          <a:p>
            <a:pPr>
              <a:buClr>
                <a:srgbClr val="005295"/>
              </a:buClr>
            </a:pPr>
            <a:r>
              <a:rPr lang="en-US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Date = your choice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400" y="91440"/>
            <a:ext cx="802148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Arial" panose="020B0604020202020204" pitchFamily="34" charset="0"/>
              </a:rPr>
              <a:t>Reports Filters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FFA6E-974E-40D8-9D5F-BFD0EC8B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A2096-E89F-45A3-8801-E12C0DDAB14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BBA49F-ED42-4058-ABDF-022EB7E72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7768" y="847865"/>
            <a:ext cx="3416232" cy="55316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737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621781" y="1194543"/>
            <a:ext cx="10394200" cy="867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anose="020B0604020202020204" pitchFamily="34" charset="0"/>
              </a:rPr>
              <a:t>Which report shows TAA participants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anose="020B0604020202020204" pitchFamily="34" charset="0"/>
              </a:rPr>
              <a:t>currently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anose="020B0604020202020204" pitchFamily="34" charset="0"/>
              </a:rPr>
              <a:t> in training in my region (training is approved, and it is an open/active activity)?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400" y="91440"/>
            <a:ext cx="802148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Arial" panose="020B0604020202020204" pitchFamily="34" charset="0"/>
              </a:rPr>
              <a:t>Reports Request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FFA6E-974E-40D8-9D5F-BFD0EC8B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A2096-E89F-45A3-8801-E12C0DDAB14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084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621781" y="1194543"/>
            <a:ext cx="10394200" cy="867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  <a:buNone/>
              <a:defRPr/>
            </a:pPr>
            <a:r>
              <a:rPr lang="en-US" b="1" dirty="0">
                <a:solidFill>
                  <a:srgbClr val="005295"/>
                </a:solidFill>
              </a:rPr>
              <a:t>[Detailed Reports &gt; Services Reports &gt; Services Provided Individuals &gt; </a:t>
            </a:r>
            <a:r>
              <a:rPr lang="en-US" b="1" u="sng" dirty="0">
                <a:solidFill>
                  <a:srgbClr val="005295"/>
                </a:solidFill>
              </a:rPr>
              <a:t>by Services</a:t>
            </a:r>
            <a:r>
              <a:rPr lang="en-US" b="1" dirty="0">
                <a:solidFill>
                  <a:srgbClr val="005295"/>
                </a:solidFill>
              </a:rPr>
              <a:t> report]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295"/>
              </a:solidFill>
              <a:effectLst/>
              <a:uLnTx/>
              <a:uFillTx/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400" y="91440"/>
            <a:ext cx="802148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Arial" panose="020B0604020202020204" pitchFamily="34" charset="0"/>
              </a:rPr>
              <a:t>Reports Request 1 Answer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FFA6E-974E-40D8-9D5F-BFD0EC8B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A2096-E89F-45A3-8801-E12C0DDAB14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C:\Users\jmarks\AppData\Local\Temp\SNAGHTMLc09f09.PNG">
            <a:extLst>
              <a:ext uri="{FF2B5EF4-FFF2-40B4-BE49-F238E27FC236}">
                <a16:creationId xmlns:a16="http://schemas.microsoft.com/office/drawing/2014/main" id="{A2066121-4E0D-45A1-A71E-06E4B0ABE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131" y="2093585"/>
            <a:ext cx="8953500" cy="44481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E0DC09-E77E-4002-ACA2-139A0D5D1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5228" y="1824099"/>
            <a:ext cx="4361905" cy="29714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83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621781" y="1194543"/>
            <a:ext cx="10394200" cy="867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anose="020B0604020202020204" pitchFamily="34" charset="0"/>
              </a:rPr>
              <a:t>Which report shows TAA participants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anose="020B0604020202020204" pitchFamily="34" charset="0"/>
              </a:rPr>
              <a:t>previously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anose="020B0604020202020204" pitchFamily="34" charset="0"/>
              </a:rPr>
              <a:t> in training in their region (completion was entered)?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400" y="91440"/>
            <a:ext cx="802148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Arial" panose="020B0604020202020204" pitchFamily="34" charset="0"/>
              </a:rPr>
              <a:t>Reports Request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FFA6E-974E-40D8-9D5F-BFD0EC8B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A2096-E89F-45A3-8801-E12C0DDAB14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397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621781" y="1194543"/>
            <a:ext cx="10394200" cy="867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[Detailed Reports &gt; Services Reports &gt; Services Provided Individuals &gt;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Services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report]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295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400" y="91440"/>
            <a:ext cx="802148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Arial" panose="020B0604020202020204" pitchFamily="34" charset="0"/>
              </a:rPr>
              <a:t>Reports Request 2 Answer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FFA6E-974E-40D8-9D5F-BFD0EC8B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A2096-E89F-45A3-8801-E12C0DDAB14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C:\Users\jmarks\AppData\Local\Temp\SNAGHTMLc09f09.PNG">
            <a:extLst>
              <a:ext uri="{FF2B5EF4-FFF2-40B4-BE49-F238E27FC236}">
                <a16:creationId xmlns:a16="http://schemas.microsoft.com/office/drawing/2014/main" id="{A2066121-4E0D-45A1-A71E-06E4B0ABE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131" y="2093585"/>
            <a:ext cx="8953500" cy="44481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E0DC09-E77E-4002-ACA2-139A0D5D1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5228" y="1824099"/>
            <a:ext cx="4361905" cy="29714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77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08631" y="3059906"/>
            <a:ext cx="9574737" cy="738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800" dirty="0">
                <a:solidFill>
                  <a:prstClr val="white"/>
                </a:solidFill>
                <a:latin typeface="Franklin Gothic Heavy" panose="020B09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Reports Overview</a:t>
            </a:r>
          </a:p>
        </p:txBody>
      </p:sp>
    </p:spTree>
    <p:extLst>
      <p:ext uri="{BB962C8B-B14F-4D97-AF65-F5344CB8AC3E}">
        <p14:creationId xmlns:p14="http://schemas.microsoft.com/office/powerpoint/2010/main" val="62126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621781" y="1194543"/>
            <a:ext cx="10394200" cy="4801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Which report shows TAA participants receiving RTAA in my region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400" y="91440"/>
            <a:ext cx="802148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Arial" panose="020B0604020202020204" pitchFamily="34" charset="0"/>
              </a:rPr>
              <a:t>Reports Request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FFA6E-974E-40D8-9D5F-BFD0EC8B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A2096-E89F-45A3-8801-E12C0DDAB14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99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621781" y="1194543"/>
            <a:ext cx="10394200" cy="867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</a:t>
            </a:r>
            <a:r>
              <a:rPr lang="en-US" b="1" dirty="0">
                <a:solidFill>
                  <a:srgbClr val="005295"/>
                </a:solidFill>
              </a:rPr>
              <a:t>Detailed Reports &gt; Case Management Reports &gt; Case Load Reports &gt; </a:t>
            </a:r>
            <a:r>
              <a:rPr lang="en-US" b="1" u="sng" dirty="0">
                <a:solidFill>
                  <a:srgbClr val="005295"/>
                </a:solidFill>
              </a:rPr>
              <a:t>Active Enrollment</a:t>
            </a:r>
            <a:r>
              <a:rPr lang="en-US" b="1" dirty="0">
                <a:solidFill>
                  <a:srgbClr val="005295"/>
                </a:solidFill>
              </a:rPr>
              <a:t> report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295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400" y="91440"/>
            <a:ext cx="802148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Arial" panose="020B0604020202020204" pitchFamily="34" charset="0"/>
              </a:rPr>
              <a:t>Reports Request 3 Answer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FFA6E-974E-40D8-9D5F-BFD0EC8B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A2096-E89F-45A3-8801-E12C0DDAB14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9AF027-95ED-4429-9846-AC4B2B115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790" y="2309542"/>
            <a:ext cx="9597432" cy="37296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829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621781" y="1194543"/>
            <a:ext cx="10394200" cy="867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anose="020B0604020202020204" pitchFamily="34" charset="0"/>
              </a:rPr>
              <a:t>Which </a:t>
            </a:r>
            <a:r>
              <a:rPr lang="en-US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report shows all TAA participants in my region on the same petition (search by petition number)?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400" y="91440"/>
            <a:ext cx="802148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Arial" panose="020B0604020202020204" pitchFamily="34" charset="0"/>
              </a:rPr>
              <a:t>Reports Request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FFA6E-974E-40D8-9D5F-BFD0EC8B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A2096-E89F-45A3-8801-E12C0DDAB14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91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621781" y="1194543"/>
            <a:ext cx="10394200" cy="867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[Detailed Reports &gt; Case Management Reports &gt; </a:t>
            </a:r>
            <a:r>
              <a:rPr lang="en-US" b="1" dirty="0">
                <a:solidFill>
                  <a:srgbClr val="005295"/>
                </a:solidFill>
              </a:rPr>
              <a:t>Case Load - Non - WIOA &gt; Trade section &gt; by TAA Petition Number report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295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400" y="91440"/>
            <a:ext cx="802148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Arial" panose="020B0604020202020204" pitchFamily="34" charset="0"/>
              </a:rPr>
              <a:t>Reports Request 4 Answer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FFA6E-974E-40D8-9D5F-BFD0EC8B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A2096-E89F-45A3-8801-E12C0DDAB14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B46A0B-D7C0-4556-A7B8-FFA40C942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73" y="3723065"/>
            <a:ext cx="8822857" cy="2754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B7EED0-4A29-4377-9391-3CFEB3264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9333" y="2215244"/>
            <a:ext cx="7333333" cy="136190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F007484-C17E-4019-9CA6-426D464D3D04}"/>
              </a:ext>
            </a:extLst>
          </p:cNvPr>
          <p:cNvCxnSpPr>
            <a:cxnSpLocks/>
          </p:cNvCxnSpPr>
          <p:nvPr/>
        </p:nvCxnSpPr>
        <p:spPr>
          <a:xfrm flipH="1">
            <a:off x="7903923" y="2892769"/>
            <a:ext cx="1465546" cy="122829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2700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621781" y="1194543"/>
            <a:ext cx="10394200" cy="1255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anose="020B0604020202020204" pitchFamily="34" charset="0"/>
              </a:rPr>
              <a:t>Which report shows all TAA participants in my region on the same </a:t>
            </a:r>
            <a:r>
              <a:rPr lang="en-US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petition (search by petition number) </a:t>
            </a:r>
            <a:r>
              <a:rPr lang="en-US" i="1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and the status (active or exited with an exit date)</a:t>
            </a:r>
            <a:r>
              <a:rPr lang="en-US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400" y="91440"/>
            <a:ext cx="802148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Arial" panose="020B0604020202020204" pitchFamily="34" charset="0"/>
              </a:rPr>
              <a:t>Reports Request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FFA6E-974E-40D8-9D5F-BFD0EC8B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A2096-E89F-45A3-8801-E12C0DDAB14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202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621781" y="1194543"/>
            <a:ext cx="10394200" cy="17974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  <a:buNone/>
              <a:defRPr/>
            </a:pPr>
            <a:r>
              <a:rPr lang="en-US" b="1" i="1" dirty="0">
                <a:solidFill>
                  <a:srgbClr val="005295"/>
                </a:solidFill>
              </a:rPr>
              <a:t>NOTE:</a:t>
            </a:r>
            <a:r>
              <a:rPr lang="en-US" i="1" dirty="0">
                <a:solidFill>
                  <a:srgbClr val="005295"/>
                </a:solidFill>
              </a:rPr>
              <a:t>  There is no such data currently available within the “by TAA Petition Number” report.  Option: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[Detailed Reports &gt; Case Management Reports &gt; Case Load &gt;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Active Cases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report]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295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400" y="91440"/>
            <a:ext cx="802148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Arial" panose="020B0604020202020204" pitchFamily="34" charset="0"/>
              </a:rPr>
              <a:t>Reports Request 5 Answer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FFA6E-974E-40D8-9D5F-BFD0EC8B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A2096-E89F-45A3-8801-E12C0DDAB14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297CFF-6E81-41D9-B73E-39A545D71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107" y="3332236"/>
            <a:ext cx="8238095" cy="3209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A10FFD-0C75-416F-8873-13FEA1C25A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81" y="3852318"/>
            <a:ext cx="3914286" cy="20190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916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621781" y="1194543"/>
            <a:ext cx="10394200" cy="4801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anose="020B0604020202020204" pitchFamily="34" charset="0"/>
              </a:rPr>
              <a:t>How can I pull my assigned case load?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400" y="91440"/>
            <a:ext cx="802148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Arial" panose="020B0604020202020204" pitchFamily="34" charset="0"/>
              </a:rPr>
              <a:t>Reports Request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FFA6E-974E-40D8-9D5F-BFD0EC8B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A2096-E89F-45A3-8801-E12C0DDAB14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712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621781" y="1194543"/>
            <a:ext cx="10394200" cy="14096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  <a:buNone/>
              <a:defRPr/>
            </a:pPr>
            <a:r>
              <a:rPr lang="en-US" b="1" i="1" dirty="0">
                <a:solidFill>
                  <a:srgbClr val="005295"/>
                </a:solidFill>
              </a:rPr>
              <a:t>NOTE:</a:t>
            </a:r>
            <a:r>
              <a:rPr lang="en-US" i="1" dirty="0">
                <a:solidFill>
                  <a:srgbClr val="005295"/>
                </a:solidFill>
              </a:rPr>
              <a:t>  Report output is read-only; no dynamic linking to cases.</a:t>
            </a:r>
            <a:endParaRPr lang="en-US" dirty="0">
              <a:solidFill>
                <a:srgbClr val="005295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[Detailed Reports &gt; Case Management Reports &gt; Case Load &gt;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Active Cases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report]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295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400" y="91440"/>
            <a:ext cx="802148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Arial" panose="020B0604020202020204" pitchFamily="34" charset="0"/>
              </a:rPr>
              <a:t>Reports Request 6 Answer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FFA6E-974E-40D8-9D5F-BFD0EC8B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A2096-E89F-45A3-8801-E12C0DDAB14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FB4282-5C87-47EE-BDAA-1F04AD700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38" y="3444657"/>
            <a:ext cx="10614161" cy="15031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873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621781" y="1194543"/>
            <a:ext cx="10394200" cy="21852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  <a:buNone/>
              <a:defRPr/>
            </a:pPr>
            <a:r>
              <a:rPr lang="en-US" b="1" i="1" dirty="0">
                <a:solidFill>
                  <a:srgbClr val="005295"/>
                </a:solidFill>
              </a:rPr>
              <a:t>NOTE:</a:t>
            </a:r>
            <a:r>
              <a:rPr lang="en-US" i="1" dirty="0">
                <a:solidFill>
                  <a:srgbClr val="005295"/>
                </a:solidFill>
              </a:rPr>
              <a:t>  For staff who cannot generate this report, they can search for an individual to see their assigned cases!</a:t>
            </a:r>
            <a:endParaRPr lang="en-US" dirty="0">
              <a:solidFill>
                <a:srgbClr val="005295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solidFill>
                  <a:srgbClr val="005295"/>
                </a:solidFill>
                <a:latin typeface="Calibri" panose="020F0502020204030204"/>
              </a:rPr>
              <a:t>[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 Individuals &gt; Assist an Individual &gt; Click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Search Options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&gt; Click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jump link &gt; in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Management Criteria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section, click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Me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&gt; Click Search]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295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400" y="91440"/>
            <a:ext cx="802148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Arial" panose="020B0604020202020204" pitchFamily="34" charset="0"/>
              </a:rPr>
              <a:t>Reports Request 6 Answer (Option 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FFA6E-974E-40D8-9D5F-BFD0EC8B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A2096-E89F-45A3-8801-E12C0DDAB14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318CAB-66DA-441C-8885-829A198CA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430" y="3429000"/>
            <a:ext cx="6694454" cy="30582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318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621781" y="1194543"/>
            <a:ext cx="10394200" cy="4801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anose="020B0604020202020204" pitchFamily="34" charset="0"/>
              </a:rPr>
              <a:t>How can I see when a [TAA] case will exit?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400" y="91440"/>
            <a:ext cx="802148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Arial" panose="020B0604020202020204" pitchFamily="34" charset="0"/>
              </a:rPr>
              <a:t>Reports Request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FFA6E-974E-40D8-9D5F-BFD0EC8B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A2096-E89F-45A3-8801-E12C0DDAB14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51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66701" y="1314450"/>
            <a:ext cx="7173759" cy="381027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i="1" dirty="0">
                <a:latin typeface="Franklin Gothic Medium" panose="020B0603020102020204" pitchFamily="34" charset="0"/>
                <a:cs typeface="Arial" panose="020B0604020202020204" pitchFamily="34" charset="0"/>
              </a:rPr>
              <a:t>Manage Reports</a:t>
            </a: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 includes more than 500 standard reports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Reports organized into specific categories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Dedicated reports server ensures operational performance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Some data backed up on reports servers overnight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  <a:buNone/>
            </a:pPr>
            <a:endParaRPr lang="en-US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91440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VOS Reports Overview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676779-9F05-4F24-A95C-242DD730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2096-E89F-45A3-8801-E12C0DDAB14D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D187FF-C8D4-4100-94D6-31AE9A627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205" y="1305519"/>
            <a:ext cx="3785944" cy="4054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170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621781" y="1194543"/>
            <a:ext cx="10394200" cy="867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[Detailed Reports &gt; Case Management Reports &gt; Case Load &gt;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Soon to Exit Cases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report]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295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400" y="91440"/>
            <a:ext cx="802148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Arial" panose="020B0604020202020204" pitchFamily="34" charset="0"/>
              </a:rPr>
              <a:t>Reports Request 7 Answer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FFA6E-974E-40D8-9D5F-BFD0EC8B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A2096-E89F-45A3-8801-E12C0DDAB14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15597B-4DA3-47B1-985F-2833FAC87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00" y="2479776"/>
            <a:ext cx="11400000" cy="380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720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621781" y="1194543"/>
            <a:ext cx="10394200" cy="4801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anose="020B0604020202020204" pitchFamily="34" charset="0"/>
              </a:rPr>
              <a:t>Which report will show when the last [TAA] service was provided?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400" y="91440"/>
            <a:ext cx="802148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Arial" panose="020B0604020202020204" pitchFamily="34" charset="0"/>
              </a:rPr>
              <a:t>Reports Request 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FFA6E-974E-40D8-9D5F-BFD0EC8B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A2096-E89F-45A3-8801-E12C0DDAB14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82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621781" y="1194543"/>
            <a:ext cx="10394200" cy="867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[Detailed Reports &gt; Case Management Reports &gt; Case Load &gt;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since Last Service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report]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295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400" y="91440"/>
            <a:ext cx="802148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Arial" panose="020B0604020202020204" pitchFamily="34" charset="0"/>
              </a:rPr>
              <a:t>Reports Request 8 Answer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FFA6E-974E-40D8-9D5F-BFD0EC8B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A2096-E89F-45A3-8801-E12C0DDAB14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BFA7CA-7D20-44C4-BCD8-54FD0D074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024" y="2479776"/>
            <a:ext cx="7285714" cy="365714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133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66688"/>
            <a:ext cx="268288" cy="16668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sz="100" dirty="0">
                <a:solidFill>
                  <a:schemeClr val="tx1">
                    <a:alpha val="0"/>
                  </a:schemeClr>
                </a:solidFill>
              </a:rPr>
              <a:t>Ending</a:t>
            </a:r>
          </a:p>
        </p:txBody>
      </p:sp>
      <p:pic>
        <p:nvPicPr>
          <p:cNvPr id="4" name="Geographic Solutions Logo" descr="Geographic Solutions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256" y="2159339"/>
            <a:ext cx="6461488" cy="18571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1394" y="3972211"/>
            <a:ext cx="6489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4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Building Integrated Workforce Development Systems</a:t>
            </a:r>
          </a:p>
        </p:txBody>
      </p:sp>
    </p:spTree>
    <p:extLst>
      <p:ext uri="{BB962C8B-B14F-4D97-AF65-F5344CB8AC3E}">
        <p14:creationId xmlns:p14="http://schemas.microsoft.com/office/powerpoint/2010/main" val="350991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62116" y="1343025"/>
            <a:ext cx="11256917" cy="271458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Two categories of reports 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i="1" dirty="0">
                <a:latin typeface="Franklin Gothic Medium" panose="020B0603020102020204" pitchFamily="34" charset="0"/>
                <a:cs typeface="Arial" panose="020B0604020202020204" pitchFamily="34" charset="0"/>
              </a:rPr>
              <a:t>Basic</a:t>
            </a: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 reports – SQL queries and standard HTML web pages; usually simple listings of information.   Generally can’t be scheduled.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i="1" dirty="0">
                <a:latin typeface="Franklin Gothic Medium" panose="020B0603020102020204" pitchFamily="34" charset="0"/>
                <a:cs typeface="Arial" panose="020B0604020202020204" pitchFamily="34" charset="0"/>
              </a:rPr>
              <a:t>Advanced</a:t>
            </a: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 reports – Microsoft SQL Server Reporting Services (SSRS); more complex formatting requirements.   Can be scheduled.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Staff privileges control access to reports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91440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VOS Reports Overview (Cont.)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D09E24-301C-419D-8C38-76EB8D6C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2096-E89F-45A3-8801-E12C0DDAB14D}" type="slidenum">
              <a:rPr lang="en-US" smtClean="0"/>
              <a:t>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CF6407-0767-4392-9758-061354BDE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785" y="4457448"/>
            <a:ext cx="2342857" cy="1504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1802A0-78EA-4CE1-BAF8-0B1693A44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9604" y="4157448"/>
            <a:ext cx="3447619" cy="2104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524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62115" y="1259109"/>
            <a:ext cx="11187090" cy="405034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Select report category/report title from menu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‘Actual’ report titles – present specific information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‘List’ reports – just the facts (for the related sub-category)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‘By’ reports – a derivation of ‘List’ reports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Choose filter display options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Save to My Reports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Saved reports can be shared!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Click Run Report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91440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Report Generation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BF7F5-EA00-4632-8C7B-7700CE3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2096-E89F-45A3-8801-E12C0DDAB14D}" type="slidenum">
              <a:rPr lang="en-US" smtClean="0"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215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91440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Report Features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16" y="1222668"/>
            <a:ext cx="11190663" cy="5260682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852027" y="1981200"/>
            <a:ext cx="1405398" cy="971550"/>
          </a:xfrm>
          <a:prstGeom prst="wedgeRectCallout">
            <a:avLst>
              <a:gd name="adj1" fmla="val -44060"/>
              <a:gd name="adj2" fmla="val 100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on links to dig deeper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DB333-DA5C-4E45-8F6C-722828A4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2096-E89F-45A3-8801-E12C0DDAB14D}" type="slidenum">
              <a:rPr lang="en-US" smtClean="0"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13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366867" y="1524000"/>
            <a:ext cx="5420158" cy="443813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Page navigation controls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First, previous, next, last page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Manual page entry (page X of Y)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Initial (not actual) page count to decrease load time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Parent/child report access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Page zoom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Standard export options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Print capability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91440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Report Features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CF467-0ED0-477C-9A39-19F2B4BE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2096-E89F-45A3-8801-E12C0DDAB14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AC56D6-06E2-4430-82AD-184538B87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025" y="1524000"/>
            <a:ext cx="5912285" cy="6229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AD9DB8-C00B-4FCD-9C0F-13E0A743B1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5870" y="1524000"/>
            <a:ext cx="2116129" cy="34306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328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62116" y="1600200"/>
            <a:ext cx="4711463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Email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91440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Report Export Options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4782" y="2291790"/>
            <a:ext cx="4172889" cy="41915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7233857" y="1600200"/>
            <a:ext cx="4711463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2471B8"/>
              </a:buClr>
              <a:buSzPct val="150000"/>
            </a:pPr>
            <a:r>
              <a:rPr lang="en-US" dirty="0">
                <a:latin typeface="Franklin Gothic Medium" panose="020B0603020102020204" pitchFamily="34" charset="0"/>
                <a:cs typeface="Arial" panose="020B0604020202020204" pitchFamily="34" charset="0"/>
              </a:rPr>
              <a:t>Google Maps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5EE47-6A68-4FF1-9EBB-D8CE0F4BE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2096-E89F-45A3-8801-E12C0DDAB14D}" type="slidenum">
              <a:rPr lang="en-US" smtClean="0"/>
              <a:t>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EB2E15-55E5-4604-8530-A728907028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784" y="2291790"/>
            <a:ext cx="5888983" cy="30194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806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6734" y="2595018"/>
            <a:ext cx="9574737" cy="1667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800" dirty="0">
                <a:solidFill>
                  <a:prstClr val="white"/>
                </a:solidFill>
                <a:latin typeface="Franklin Gothic Heavy" panose="020B09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Saving, Sharing and Scheduling Reports</a:t>
            </a:r>
          </a:p>
        </p:txBody>
      </p:sp>
    </p:spTree>
    <p:extLst>
      <p:ext uri="{BB962C8B-B14F-4D97-AF65-F5344CB8AC3E}">
        <p14:creationId xmlns:p14="http://schemas.microsoft.com/office/powerpoint/2010/main" val="10819070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1_OFFICE THEME" val="Db56LjMa"/>
  <p:tag name="ARTICULATE_SLIDE_COUNT" val="13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screen PPT Template_ADAComp" id="{BE7731CD-A382-4CA6-A645-53EBE05F171E}" vid="{757E9CFD-90FE-4BC7-89F9-771C86ADCC7F}"/>
    </a:ext>
  </a:extLst>
</a:theme>
</file>

<file path=ppt/theme/theme2.xml><?xml version="1.0" encoding="utf-8"?>
<a:theme xmlns:a="http://schemas.openxmlformats.org/drawingml/2006/main" name="2021 Widescreen PPT Template_ADACom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screen PPT Template_ADAComp" id="{BE7731CD-A382-4CA6-A645-53EBE05F171E}" vid="{757E9CFD-90FE-4BC7-89F9-771C86ADCC7F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screen PPT Template_ADAComp" id="{BE7731CD-A382-4CA6-A645-53EBE05F171E}" vid="{3E0C4A4F-84D4-4ED8-97B4-327ED38B4F2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screen PPT Template_ADAComp" id="{BE7731CD-A382-4CA6-A645-53EBE05F171E}" vid="{757E9CFD-90FE-4BC7-89F9-771C86ADCC7F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6174</TotalTime>
  <Words>1161</Words>
  <Application>Microsoft Office PowerPoint</Application>
  <PresentationFormat>Widescreen</PresentationFormat>
  <Paragraphs>195</Paragraphs>
  <Slides>33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Calibri</vt:lpstr>
      <vt:lpstr>Calibri Light</vt:lpstr>
      <vt:lpstr>Franklin Gothic Demi</vt:lpstr>
      <vt:lpstr>Franklin Gothic Heavy</vt:lpstr>
      <vt:lpstr>Franklin Gothic Medium</vt:lpstr>
      <vt:lpstr>Office Theme</vt:lpstr>
      <vt:lpstr>2021 Widescreen PPT Template_ADAComp</vt:lpstr>
      <vt:lpstr>Custom Design</vt:lpstr>
      <vt:lpstr>1_Office Theme</vt:lpstr>
      <vt:lpstr>2_Office Theme</vt:lpstr>
      <vt:lpstr>FL TAA Training: Reports Management        </vt:lpstr>
      <vt:lpstr>Reports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Saving, Sharing and Scheduling Reports</vt:lpstr>
      <vt:lpstr>Saving Reports</vt:lpstr>
      <vt:lpstr>PowerPoint Presentation</vt:lpstr>
      <vt:lpstr>PowerPoint Presentation</vt:lpstr>
      <vt:lpstr>PowerPoint Presentation</vt:lpstr>
      <vt:lpstr>Demonstration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Ending</vt:lpstr>
    </vt:vector>
  </TitlesOfParts>
  <Company>Geographic Solutions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Beehler x374</dc:creator>
  <cp:lastModifiedBy>Booth, Carol</cp:lastModifiedBy>
  <cp:revision>375</cp:revision>
  <cp:lastPrinted>2019-06-28T14:18:33Z</cp:lastPrinted>
  <dcterms:created xsi:type="dcterms:W3CDTF">2016-01-28T16:19:57Z</dcterms:created>
  <dcterms:modified xsi:type="dcterms:W3CDTF">2021-07-15T16:13:55Z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0D844EC8-8C38-4347-B768-97DCD1769F28</vt:lpwstr>
  </property>
  <property fmtid="{D5CDD505-2E9C-101B-9397-08002B2CF9AE}" pid="3" name="ArticulatePath">
    <vt:lpwstr>WTC2018_Pre-Conference Training (Final)</vt:lpwstr>
  </property>
</Properties>
</file>