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3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4.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3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58" r:id="rId3"/>
    <p:sldId id="25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2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902" autoAdjust="0"/>
  </p:normalViewPr>
  <p:slideViewPr>
    <p:cSldViewPr snapToGrid="0">
      <p:cViewPr varScale="1">
        <p:scale>
          <a:sx n="88" d="100"/>
          <a:sy n="88" d="100"/>
        </p:scale>
        <p:origin x="13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3FF7-B416-4D44-AFB8-CB653D6CE00F}"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0E9353B1-9054-4E82-996D-1B22D4FBCD57}">
      <dgm:prSet custT="1"/>
      <dgm:spPr>
        <a:xfrm>
          <a:off x="0" y="2889"/>
          <a:ext cx="7796340" cy="670994"/>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dirty="0">
              <a:solidFill>
                <a:sysClr val="window" lastClr="FFFFFF"/>
              </a:solidFill>
              <a:latin typeface="Calibri" panose="020F0502020204030204"/>
              <a:ea typeface="+mn-ea"/>
              <a:cs typeface="Arial" panose="020B0604020202020204" pitchFamily="34" charset="0"/>
            </a:rPr>
            <a:t>Authorization and Guidance</a:t>
          </a:r>
        </a:p>
      </dgm:t>
    </dgm:pt>
    <dgm:pt modelId="{EAD41D0C-3BCD-4D9D-9AB5-EBCCA264230A}" type="parTrans" cxnId="{D7EF7C29-DF4A-42D1-99AA-D9141BB75346}">
      <dgm:prSet/>
      <dgm:spPr/>
      <dgm:t>
        <a:bodyPr/>
        <a:lstStyle/>
        <a:p>
          <a:endParaRPr lang="en-US"/>
        </a:p>
      </dgm:t>
    </dgm:pt>
    <dgm:pt modelId="{E39DA46F-D74A-4089-A837-1EC1CDF70098}" type="sibTrans" cxnId="{D7EF7C29-DF4A-42D1-99AA-D9141BB75346}">
      <dgm:prSet/>
      <dgm:spPr/>
      <dgm:t>
        <a:bodyPr/>
        <a:lstStyle/>
        <a:p>
          <a:endParaRPr lang="en-US"/>
        </a:p>
      </dgm:t>
    </dgm:pt>
    <dgm:pt modelId="{0C98F549-FEA5-4282-808C-3670D97572E4}">
      <dgm:prSet custT="1"/>
      <dgm:spPr>
        <a:xfrm>
          <a:off x="0" y="1523439"/>
          <a:ext cx="7796340" cy="670994"/>
        </a:xfrm>
        <a:prstGeom prst="roundRect">
          <a:avLst/>
        </a:prstGeom>
        <a:solidFill>
          <a:srgbClr val="202452">
            <a:alpha val="74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dirty="0">
              <a:solidFill>
                <a:sysClr val="window" lastClr="FFFFFF"/>
              </a:solidFill>
              <a:latin typeface="Calibri" panose="020F0502020204030204"/>
              <a:ea typeface="+mn-ea"/>
              <a:cs typeface="Arial" panose="020B0604020202020204" pitchFamily="34" charset="0"/>
            </a:rPr>
            <a:t>Employer Outreach</a:t>
          </a:r>
        </a:p>
      </dgm:t>
    </dgm:pt>
    <dgm:pt modelId="{2F2F6AAB-33DD-4A18-8231-6646A76B6F3E}" type="parTrans" cxnId="{63E88540-0FEA-4171-AB79-E02F46C9D5CD}">
      <dgm:prSet/>
      <dgm:spPr/>
      <dgm:t>
        <a:bodyPr/>
        <a:lstStyle/>
        <a:p>
          <a:endParaRPr lang="en-US"/>
        </a:p>
      </dgm:t>
    </dgm:pt>
    <dgm:pt modelId="{7EE8A9F2-CB95-441F-B71E-A5102C2165E0}" type="sibTrans" cxnId="{63E88540-0FEA-4171-AB79-E02F46C9D5CD}">
      <dgm:prSet/>
      <dgm:spPr/>
      <dgm:t>
        <a:bodyPr/>
        <a:lstStyle/>
        <a:p>
          <a:endParaRPr lang="en-US"/>
        </a:p>
      </dgm:t>
    </dgm:pt>
    <dgm:pt modelId="{DAD0680F-36FC-4C40-A9C2-BCE5005B58DC}">
      <dgm:prSet custT="1"/>
      <dgm:spPr>
        <a:xfrm>
          <a:off x="0" y="3804264"/>
          <a:ext cx="7796340" cy="670994"/>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dirty="0">
              <a:solidFill>
                <a:sysClr val="window" lastClr="FFFFFF"/>
              </a:solidFill>
              <a:latin typeface="Calibri" panose="020F0502020204030204"/>
              <a:ea typeface="+mn-ea"/>
              <a:cs typeface="Arial" panose="020B0604020202020204" pitchFamily="34" charset="0"/>
            </a:rPr>
            <a:t>Questions and Answers (Q&amp;A)</a:t>
          </a:r>
        </a:p>
      </dgm:t>
    </dgm:pt>
    <dgm:pt modelId="{9752BD32-96CD-45F8-B34A-72E52361AEAA}" type="parTrans" cxnId="{6002640B-F66A-4595-A4B7-484903AF1F0E}">
      <dgm:prSet/>
      <dgm:spPr/>
      <dgm:t>
        <a:bodyPr/>
        <a:lstStyle/>
        <a:p>
          <a:endParaRPr lang="en-US"/>
        </a:p>
      </dgm:t>
    </dgm:pt>
    <dgm:pt modelId="{9F059299-724D-43E7-B320-156C91D727E1}" type="sibTrans" cxnId="{6002640B-F66A-4595-A4B7-484903AF1F0E}">
      <dgm:prSet/>
      <dgm:spPr/>
      <dgm:t>
        <a:bodyPr/>
        <a:lstStyle/>
        <a:p>
          <a:endParaRPr lang="en-US"/>
        </a:p>
      </dgm:t>
    </dgm:pt>
    <dgm:pt modelId="{600073AD-04ED-4E9D-94A4-042E6673A59D}">
      <dgm:prSet custT="1"/>
      <dgm:spPr>
        <a:xfrm>
          <a:off x="0" y="2283714"/>
          <a:ext cx="7796340" cy="670994"/>
        </a:xfrm>
        <a:prstGeom prst="roundRect">
          <a:avLst/>
        </a:prstGeom>
        <a:solidFill>
          <a:srgbClr val="202452">
            <a:alpha val="66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dirty="0">
              <a:solidFill>
                <a:sysClr val="window" lastClr="FFFFFF"/>
              </a:solidFill>
              <a:latin typeface="Calibri" panose="020F0502020204030204"/>
              <a:ea typeface="+mn-ea"/>
              <a:cs typeface="Arial" panose="020B0604020202020204" pitchFamily="34" charset="0"/>
            </a:rPr>
            <a:t>Facilitating Veteran Services</a:t>
          </a:r>
        </a:p>
      </dgm:t>
    </dgm:pt>
    <dgm:pt modelId="{BCF6983C-8A66-4589-A1E0-CDD918207C23}" type="parTrans" cxnId="{C6838D5B-C6FC-4161-BC6C-23559CA51425}">
      <dgm:prSet/>
      <dgm:spPr/>
      <dgm:t>
        <a:bodyPr/>
        <a:lstStyle/>
        <a:p>
          <a:endParaRPr lang="en-US"/>
        </a:p>
      </dgm:t>
    </dgm:pt>
    <dgm:pt modelId="{61FD4882-E662-4DED-BBC5-5AF166D421BF}" type="sibTrans" cxnId="{C6838D5B-C6FC-4161-BC6C-23559CA51425}">
      <dgm:prSet/>
      <dgm:spPr/>
      <dgm:t>
        <a:bodyPr/>
        <a:lstStyle/>
        <a:p>
          <a:endParaRPr lang="en-US"/>
        </a:p>
      </dgm:t>
    </dgm:pt>
    <dgm:pt modelId="{5F73F27A-D421-4E2C-9BD2-80E98AAF7BC5}">
      <dgm:prSet custT="1"/>
      <dgm:spPr>
        <a:xfrm>
          <a:off x="0" y="763164"/>
          <a:ext cx="7796340" cy="670994"/>
        </a:xfrm>
        <a:prstGeom prst="roundRect">
          <a:avLst/>
        </a:prstGeom>
        <a:solidFill>
          <a:srgbClr val="202452">
            <a:alpha val="82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dirty="0">
              <a:solidFill>
                <a:sysClr val="window" lastClr="FFFFFF"/>
              </a:solidFill>
              <a:latin typeface="Calibri" panose="020F0502020204030204"/>
              <a:ea typeface="+mn-ea"/>
              <a:cs typeface="Arial" panose="020B0604020202020204" pitchFamily="34" charset="0"/>
            </a:rPr>
            <a:t>Principle Duties</a:t>
          </a:r>
        </a:p>
      </dgm:t>
    </dgm:pt>
    <dgm:pt modelId="{F6A182EB-DBEA-400B-8B70-F3499CB8AB40}" type="parTrans" cxnId="{0908BCA4-31FF-456E-9FC5-7398D81A9103}">
      <dgm:prSet/>
      <dgm:spPr/>
      <dgm:t>
        <a:bodyPr/>
        <a:lstStyle/>
        <a:p>
          <a:endParaRPr lang="en-US"/>
        </a:p>
      </dgm:t>
    </dgm:pt>
    <dgm:pt modelId="{C6062A38-1D19-4E2F-98E8-EA5D452598D9}" type="sibTrans" cxnId="{0908BCA4-31FF-456E-9FC5-7398D81A9103}">
      <dgm:prSet/>
      <dgm:spPr/>
      <dgm:t>
        <a:bodyPr/>
        <a:lstStyle/>
        <a:p>
          <a:endParaRPr lang="en-US"/>
        </a:p>
      </dgm:t>
    </dgm:pt>
    <dgm:pt modelId="{916C183B-B66F-4BD1-86EE-90E8FA98658E}">
      <dgm:prSet custT="1"/>
      <dgm:spPr>
        <a:xfrm>
          <a:off x="0" y="3043989"/>
          <a:ext cx="7796340" cy="670994"/>
        </a:xfrm>
        <a:prstGeom prst="roundRect">
          <a:avLst/>
        </a:prstGeom>
        <a:solidFill>
          <a:srgbClr val="202452">
            <a:alpha val="58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800" dirty="0">
              <a:solidFill>
                <a:sysClr val="window" lastClr="FFFFFF"/>
              </a:solidFill>
              <a:latin typeface="Calibri" panose="020F0502020204030204"/>
              <a:ea typeface="+mn-ea"/>
              <a:cs typeface="Arial" panose="020B0604020202020204" pitchFamily="34" charset="0"/>
            </a:rPr>
            <a:t>Business Services Integration</a:t>
          </a:r>
        </a:p>
      </dgm:t>
    </dgm:pt>
    <dgm:pt modelId="{AFF17E21-7F7D-4061-8BEA-DC1EF4661CDF}" type="parTrans" cxnId="{EA2C7927-6C70-41FE-876F-B8E1422DA6FD}">
      <dgm:prSet/>
      <dgm:spPr/>
      <dgm:t>
        <a:bodyPr/>
        <a:lstStyle/>
        <a:p>
          <a:endParaRPr lang="en-US"/>
        </a:p>
      </dgm:t>
    </dgm:pt>
    <dgm:pt modelId="{3E3C361F-262C-4C14-86B2-24AA9B3A9EF8}" type="sibTrans" cxnId="{EA2C7927-6C70-41FE-876F-B8E1422DA6FD}">
      <dgm:prSet/>
      <dgm:spPr/>
      <dgm:t>
        <a:bodyPr/>
        <a:lstStyle/>
        <a:p>
          <a:endParaRPr lang="en-US"/>
        </a:p>
      </dgm:t>
    </dgm:pt>
    <dgm:pt modelId="{EFAA0D91-5A3C-48D2-9D58-6B119EFC97B1}" type="pres">
      <dgm:prSet presAssocID="{144E3FF7-B416-4D44-AFB8-CB653D6CE00F}" presName="linear" presStyleCnt="0">
        <dgm:presLayoutVars>
          <dgm:animLvl val="lvl"/>
          <dgm:resizeHandles val="exact"/>
        </dgm:presLayoutVars>
      </dgm:prSet>
      <dgm:spPr/>
    </dgm:pt>
    <dgm:pt modelId="{F97C52A9-BFAA-4DAB-9B4C-03BB5AB9D3A0}" type="pres">
      <dgm:prSet presAssocID="{0E9353B1-9054-4E82-996D-1B22D4FBCD57}" presName="parentText" presStyleLbl="node1" presStyleIdx="0" presStyleCnt="6">
        <dgm:presLayoutVars>
          <dgm:chMax val="0"/>
          <dgm:bulletEnabled val="1"/>
        </dgm:presLayoutVars>
      </dgm:prSet>
      <dgm:spPr/>
    </dgm:pt>
    <dgm:pt modelId="{4823FE7A-B823-4E32-AB17-813DE60EE762}" type="pres">
      <dgm:prSet presAssocID="{E39DA46F-D74A-4089-A837-1EC1CDF70098}" presName="spacer" presStyleCnt="0"/>
      <dgm:spPr/>
    </dgm:pt>
    <dgm:pt modelId="{6D50CEA7-7844-4D0E-AEB7-806F807B7E9C}" type="pres">
      <dgm:prSet presAssocID="{5F73F27A-D421-4E2C-9BD2-80E98AAF7BC5}" presName="parentText" presStyleLbl="node1" presStyleIdx="1" presStyleCnt="6">
        <dgm:presLayoutVars>
          <dgm:chMax val="0"/>
          <dgm:bulletEnabled val="1"/>
        </dgm:presLayoutVars>
      </dgm:prSet>
      <dgm:spPr/>
    </dgm:pt>
    <dgm:pt modelId="{927EBD0D-1B29-45F7-AA53-F5F6814C4679}" type="pres">
      <dgm:prSet presAssocID="{C6062A38-1D19-4E2F-98E8-EA5D452598D9}" presName="spacer" presStyleCnt="0"/>
      <dgm:spPr/>
    </dgm:pt>
    <dgm:pt modelId="{9DC2FD78-2B36-485C-B4BA-CFCA35E1D417}" type="pres">
      <dgm:prSet presAssocID="{0C98F549-FEA5-4282-808C-3670D97572E4}" presName="parentText" presStyleLbl="node1" presStyleIdx="2" presStyleCnt="6">
        <dgm:presLayoutVars>
          <dgm:chMax val="0"/>
          <dgm:bulletEnabled val="1"/>
        </dgm:presLayoutVars>
      </dgm:prSet>
      <dgm:spPr/>
    </dgm:pt>
    <dgm:pt modelId="{07A90C93-E4A0-4A4B-A9DB-BDE5AEC430C6}" type="pres">
      <dgm:prSet presAssocID="{7EE8A9F2-CB95-441F-B71E-A5102C2165E0}" presName="spacer" presStyleCnt="0"/>
      <dgm:spPr/>
    </dgm:pt>
    <dgm:pt modelId="{3E76B65F-2907-449A-987C-09FBED0EF165}" type="pres">
      <dgm:prSet presAssocID="{600073AD-04ED-4E9D-94A4-042E6673A59D}" presName="parentText" presStyleLbl="node1" presStyleIdx="3" presStyleCnt="6">
        <dgm:presLayoutVars>
          <dgm:chMax val="0"/>
          <dgm:bulletEnabled val="1"/>
        </dgm:presLayoutVars>
      </dgm:prSet>
      <dgm:spPr/>
    </dgm:pt>
    <dgm:pt modelId="{B38DECFC-D40B-45CF-B46C-6CF4E2D073EC}" type="pres">
      <dgm:prSet presAssocID="{61FD4882-E662-4DED-BBC5-5AF166D421BF}" presName="spacer" presStyleCnt="0"/>
      <dgm:spPr/>
    </dgm:pt>
    <dgm:pt modelId="{67309A05-DF3F-4DC9-B7F4-3196603B1DEB}" type="pres">
      <dgm:prSet presAssocID="{916C183B-B66F-4BD1-86EE-90E8FA98658E}" presName="parentText" presStyleLbl="node1" presStyleIdx="4" presStyleCnt="6">
        <dgm:presLayoutVars>
          <dgm:chMax val="0"/>
          <dgm:bulletEnabled val="1"/>
        </dgm:presLayoutVars>
      </dgm:prSet>
      <dgm:spPr/>
    </dgm:pt>
    <dgm:pt modelId="{5AAFB5CA-800D-4E5D-AAFA-A2BA5CBBB464}" type="pres">
      <dgm:prSet presAssocID="{3E3C361F-262C-4C14-86B2-24AA9B3A9EF8}" presName="spacer" presStyleCnt="0"/>
      <dgm:spPr/>
    </dgm:pt>
    <dgm:pt modelId="{08ACB242-4B1C-44DF-93D4-06A1AFE5AD41}" type="pres">
      <dgm:prSet presAssocID="{DAD0680F-36FC-4C40-A9C2-BCE5005B58DC}" presName="parentText" presStyleLbl="node1" presStyleIdx="5" presStyleCnt="6">
        <dgm:presLayoutVars>
          <dgm:chMax val="0"/>
          <dgm:bulletEnabled val="1"/>
        </dgm:presLayoutVars>
      </dgm:prSet>
      <dgm:spPr/>
    </dgm:pt>
  </dgm:ptLst>
  <dgm:cxnLst>
    <dgm:cxn modelId="{6002640B-F66A-4595-A4B7-484903AF1F0E}" srcId="{144E3FF7-B416-4D44-AFB8-CB653D6CE00F}" destId="{DAD0680F-36FC-4C40-A9C2-BCE5005B58DC}" srcOrd="5" destOrd="0" parTransId="{9752BD32-96CD-45F8-B34A-72E52361AEAA}" sibTransId="{9F059299-724D-43E7-B320-156C91D727E1}"/>
    <dgm:cxn modelId="{EA2C7927-6C70-41FE-876F-B8E1422DA6FD}" srcId="{144E3FF7-B416-4D44-AFB8-CB653D6CE00F}" destId="{916C183B-B66F-4BD1-86EE-90E8FA98658E}" srcOrd="4" destOrd="0" parTransId="{AFF17E21-7F7D-4061-8BEA-DC1EF4661CDF}" sibTransId="{3E3C361F-262C-4C14-86B2-24AA9B3A9EF8}"/>
    <dgm:cxn modelId="{D7EF7C29-DF4A-42D1-99AA-D9141BB75346}" srcId="{144E3FF7-B416-4D44-AFB8-CB653D6CE00F}" destId="{0E9353B1-9054-4E82-996D-1B22D4FBCD57}" srcOrd="0" destOrd="0" parTransId="{EAD41D0C-3BCD-4D9D-9AB5-EBCCA264230A}" sibTransId="{E39DA46F-D74A-4089-A837-1EC1CDF70098}"/>
    <dgm:cxn modelId="{AF741B3A-6298-4E3F-BB7B-CD990EE05B27}" type="presOf" srcId="{600073AD-04ED-4E9D-94A4-042E6673A59D}" destId="{3E76B65F-2907-449A-987C-09FBED0EF165}" srcOrd="0" destOrd="0" presId="urn:microsoft.com/office/officeart/2005/8/layout/vList2"/>
    <dgm:cxn modelId="{63E88540-0FEA-4171-AB79-E02F46C9D5CD}" srcId="{144E3FF7-B416-4D44-AFB8-CB653D6CE00F}" destId="{0C98F549-FEA5-4282-808C-3670D97572E4}" srcOrd="2" destOrd="0" parTransId="{2F2F6AAB-33DD-4A18-8231-6646A76B6F3E}" sibTransId="{7EE8A9F2-CB95-441F-B71E-A5102C2165E0}"/>
    <dgm:cxn modelId="{C6838D5B-C6FC-4161-BC6C-23559CA51425}" srcId="{144E3FF7-B416-4D44-AFB8-CB653D6CE00F}" destId="{600073AD-04ED-4E9D-94A4-042E6673A59D}" srcOrd="3" destOrd="0" parTransId="{BCF6983C-8A66-4589-A1E0-CDD918207C23}" sibTransId="{61FD4882-E662-4DED-BBC5-5AF166D421BF}"/>
    <dgm:cxn modelId="{FFD85D4E-8D32-421F-AF41-1367BF5BB5AD}" type="presOf" srcId="{DAD0680F-36FC-4C40-A9C2-BCE5005B58DC}" destId="{08ACB242-4B1C-44DF-93D4-06A1AFE5AD41}" srcOrd="0" destOrd="0" presId="urn:microsoft.com/office/officeart/2005/8/layout/vList2"/>
    <dgm:cxn modelId="{8487E787-6507-4612-8140-AA5BD7D52EB6}" type="presOf" srcId="{916C183B-B66F-4BD1-86EE-90E8FA98658E}" destId="{67309A05-DF3F-4DC9-B7F4-3196603B1DEB}" srcOrd="0" destOrd="0" presId="urn:microsoft.com/office/officeart/2005/8/layout/vList2"/>
    <dgm:cxn modelId="{E5504D97-E61A-4967-9A65-E26E8E398650}" type="presOf" srcId="{5F73F27A-D421-4E2C-9BD2-80E98AAF7BC5}" destId="{6D50CEA7-7844-4D0E-AEB7-806F807B7E9C}" srcOrd="0" destOrd="0" presId="urn:microsoft.com/office/officeart/2005/8/layout/vList2"/>
    <dgm:cxn modelId="{6E47BBA2-AB8F-4C83-99DD-278DCE7AC227}" type="presOf" srcId="{0C98F549-FEA5-4282-808C-3670D97572E4}" destId="{9DC2FD78-2B36-485C-B4BA-CFCA35E1D417}" srcOrd="0" destOrd="0" presId="urn:microsoft.com/office/officeart/2005/8/layout/vList2"/>
    <dgm:cxn modelId="{0908BCA4-31FF-456E-9FC5-7398D81A9103}" srcId="{144E3FF7-B416-4D44-AFB8-CB653D6CE00F}" destId="{5F73F27A-D421-4E2C-9BD2-80E98AAF7BC5}" srcOrd="1" destOrd="0" parTransId="{F6A182EB-DBEA-400B-8B70-F3499CB8AB40}" sibTransId="{C6062A38-1D19-4E2F-98E8-EA5D452598D9}"/>
    <dgm:cxn modelId="{B9155AD3-E1A1-4C45-BBBF-D0430E9A4C96}" type="presOf" srcId="{0E9353B1-9054-4E82-996D-1B22D4FBCD57}" destId="{F97C52A9-BFAA-4DAB-9B4C-03BB5AB9D3A0}" srcOrd="0" destOrd="0" presId="urn:microsoft.com/office/officeart/2005/8/layout/vList2"/>
    <dgm:cxn modelId="{24B421F9-C1B6-4451-9D64-A7C54238849C}" type="presOf" srcId="{144E3FF7-B416-4D44-AFB8-CB653D6CE00F}" destId="{EFAA0D91-5A3C-48D2-9D58-6B119EFC97B1}" srcOrd="0" destOrd="0" presId="urn:microsoft.com/office/officeart/2005/8/layout/vList2"/>
    <dgm:cxn modelId="{0E28D2D0-F9D3-4589-A288-3ACD42414B73}" type="presParOf" srcId="{EFAA0D91-5A3C-48D2-9D58-6B119EFC97B1}" destId="{F97C52A9-BFAA-4DAB-9B4C-03BB5AB9D3A0}" srcOrd="0" destOrd="0" presId="urn:microsoft.com/office/officeart/2005/8/layout/vList2"/>
    <dgm:cxn modelId="{12805337-5930-4792-A856-759092A980DD}" type="presParOf" srcId="{EFAA0D91-5A3C-48D2-9D58-6B119EFC97B1}" destId="{4823FE7A-B823-4E32-AB17-813DE60EE762}" srcOrd="1" destOrd="0" presId="urn:microsoft.com/office/officeart/2005/8/layout/vList2"/>
    <dgm:cxn modelId="{F64C005C-0593-494B-A5C4-C45D0690162A}" type="presParOf" srcId="{EFAA0D91-5A3C-48D2-9D58-6B119EFC97B1}" destId="{6D50CEA7-7844-4D0E-AEB7-806F807B7E9C}" srcOrd="2" destOrd="0" presId="urn:microsoft.com/office/officeart/2005/8/layout/vList2"/>
    <dgm:cxn modelId="{2E94F391-F8C5-4F8D-90F8-2323CC20FCCB}" type="presParOf" srcId="{EFAA0D91-5A3C-48D2-9D58-6B119EFC97B1}" destId="{927EBD0D-1B29-45F7-AA53-F5F6814C4679}" srcOrd="3" destOrd="0" presId="urn:microsoft.com/office/officeart/2005/8/layout/vList2"/>
    <dgm:cxn modelId="{73317E03-571C-4C60-93B3-AED6039780F7}" type="presParOf" srcId="{EFAA0D91-5A3C-48D2-9D58-6B119EFC97B1}" destId="{9DC2FD78-2B36-485C-B4BA-CFCA35E1D417}" srcOrd="4" destOrd="0" presId="urn:microsoft.com/office/officeart/2005/8/layout/vList2"/>
    <dgm:cxn modelId="{A50C2ACD-6C45-4819-8C63-48B76C9A941C}" type="presParOf" srcId="{EFAA0D91-5A3C-48D2-9D58-6B119EFC97B1}" destId="{07A90C93-E4A0-4A4B-A9DB-BDE5AEC430C6}" srcOrd="5" destOrd="0" presId="urn:microsoft.com/office/officeart/2005/8/layout/vList2"/>
    <dgm:cxn modelId="{E7B45CB0-BAC3-438C-88DC-A3F78BF4056C}" type="presParOf" srcId="{EFAA0D91-5A3C-48D2-9D58-6B119EFC97B1}" destId="{3E76B65F-2907-449A-987C-09FBED0EF165}" srcOrd="6" destOrd="0" presId="urn:microsoft.com/office/officeart/2005/8/layout/vList2"/>
    <dgm:cxn modelId="{7DDAA7D1-9748-46CF-9282-4C720EDC0208}" type="presParOf" srcId="{EFAA0D91-5A3C-48D2-9D58-6B119EFC97B1}" destId="{B38DECFC-D40B-45CF-B46C-6CF4E2D073EC}" srcOrd="7" destOrd="0" presId="urn:microsoft.com/office/officeart/2005/8/layout/vList2"/>
    <dgm:cxn modelId="{BBE7DB76-C4A1-4721-8DB7-79895D6039CE}" type="presParOf" srcId="{EFAA0D91-5A3C-48D2-9D58-6B119EFC97B1}" destId="{67309A05-DF3F-4DC9-B7F4-3196603B1DEB}" srcOrd="8" destOrd="0" presId="urn:microsoft.com/office/officeart/2005/8/layout/vList2"/>
    <dgm:cxn modelId="{4CE236A1-EA83-488D-81C4-9AB16B0D60D3}" type="presParOf" srcId="{EFAA0D91-5A3C-48D2-9D58-6B119EFC97B1}" destId="{5AAFB5CA-800D-4E5D-AAFA-A2BA5CBBB464}" srcOrd="9" destOrd="0" presId="urn:microsoft.com/office/officeart/2005/8/layout/vList2"/>
    <dgm:cxn modelId="{704F35F5-D7F9-4EED-8F47-542CB46F46B5}" type="presParOf" srcId="{EFAA0D91-5A3C-48D2-9D58-6B119EFC97B1}" destId="{08ACB242-4B1C-44DF-93D4-06A1AFE5AD4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CC7AF7-2244-4A7B-99C0-32B73B54A4F0}"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27503E74-0966-44A3-8B25-B7AE943302FF}">
      <dgm:prSet custT="1"/>
      <dgm:spPr>
        <a:xfrm>
          <a:off x="0" y="12698"/>
          <a:ext cx="7997825" cy="864000"/>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gm:spPr>
      <dgm:t>
        <a:bodyPr/>
        <a:lstStyle/>
        <a:p>
          <a:pPr>
            <a:buNone/>
          </a:pPr>
          <a:r>
            <a:rPr lang="en-US" sz="2800" b="1" dirty="0">
              <a:solidFill>
                <a:sysClr val="window" lastClr="FFFFFF"/>
              </a:solidFill>
              <a:latin typeface="Calibri" panose="020F0502020204030204"/>
              <a:ea typeface="+mn-ea"/>
              <a:cs typeface="Arial" panose="020B0604020202020204" pitchFamily="34" charset="0"/>
            </a:rPr>
            <a:t>What is job development?</a:t>
          </a:r>
        </a:p>
      </dgm:t>
    </dgm:pt>
    <dgm:pt modelId="{0B91780C-AE4A-4E55-A1E4-BA4B1D27153B}" type="par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40036586-712F-4749-B4DA-16FCEAC66E8F}" type="sib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289FC910-6C03-48AB-B21E-7DF5464D5FD1}">
      <dgm:prSet custT="1"/>
      <dgm:spPr>
        <a:xfrm>
          <a:off x="0" y="876698"/>
          <a:ext cx="7997825" cy="1317600"/>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The process of securing a job interview with an employer on behalf of a specific jobseeker when there are </a:t>
          </a:r>
          <a:r>
            <a:rPr lang="en-US" sz="2000" b="1" u="sng" dirty="0">
              <a:solidFill>
                <a:srgbClr val="202452"/>
              </a:solidFill>
              <a:latin typeface="Calibri" panose="020F0502020204030204"/>
              <a:ea typeface="+mn-ea"/>
              <a:cs typeface="Arial" panose="020B0604020202020204" pitchFamily="34" charset="0"/>
            </a:rPr>
            <a:t>no</a:t>
          </a:r>
          <a:r>
            <a:rPr lang="en-US" sz="2000" dirty="0">
              <a:solidFill>
                <a:srgbClr val="202452"/>
              </a:solidFill>
              <a:latin typeface="Calibri" panose="020F0502020204030204"/>
              <a:ea typeface="+mn-ea"/>
              <a:cs typeface="Arial" panose="020B0604020202020204" pitchFamily="34" charset="0"/>
            </a:rPr>
            <a:t> </a:t>
          </a:r>
          <a:r>
            <a:rPr lang="en-US" sz="2000" dirty="0">
              <a:solidFill>
                <a:srgbClr val="202452"/>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suitable</a:t>
          </a:r>
          <a:r>
            <a:rPr lang="en-US" sz="2000" dirty="0">
              <a:solidFill>
                <a:srgbClr val="202452"/>
              </a:solidFill>
              <a:latin typeface="Calibri" panose="020F0502020204030204"/>
              <a:ea typeface="+mn-ea"/>
              <a:cs typeface="Arial" panose="020B0604020202020204" pitchFamily="34" charset="0"/>
            </a:rPr>
            <a:t> openings in Employ Florida.  </a:t>
          </a:r>
          <a:endParaRPr lang="en-US" sz="2000" dirty="0">
            <a:solidFill>
              <a:srgbClr val="202452"/>
            </a:solidFill>
            <a:latin typeface="Calibri" panose="020F0502020204030204"/>
            <a:ea typeface="+mn-ea"/>
            <a:cs typeface="+mn-cs"/>
          </a:endParaRPr>
        </a:p>
      </dgm:t>
    </dgm:pt>
    <dgm:pt modelId="{C676F337-D3F1-4399-8CD1-3D4DA7AAA14E}" type="parTrans" cxnId="{9F5023E8-9953-4C5F-9108-88E6B2DD8D28}">
      <dgm:prSet/>
      <dgm:spPr/>
      <dgm:t>
        <a:bodyPr/>
        <a:lstStyle/>
        <a:p>
          <a:endParaRPr lang="en-US"/>
        </a:p>
      </dgm:t>
    </dgm:pt>
    <dgm:pt modelId="{A06A3BA4-9F19-4022-9BD8-413BFB728585}" type="sibTrans" cxnId="{9F5023E8-9953-4C5F-9108-88E6B2DD8D28}">
      <dgm:prSet/>
      <dgm:spPr/>
      <dgm:t>
        <a:bodyPr/>
        <a:lstStyle/>
        <a:p>
          <a:endParaRPr lang="en-US"/>
        </a:p>
      </dgm:t>
    </dgm:pt>
    <dgm:pt modelId="{F8B1179E-0DCB-42D3-819E-B3799F0BADDD}" type="pres">
      <dgm:prSet presAssocID="{45CC7AF7-2244-4A7B-99C0-32B73B54A4F0}" presName="Name0" presStyleCnt="0">
        <dgm:presLayoutVars>
          <dgm:dir/>
          <dgm:animLvl val="lvl"/>
          <dgm:resizeHandles val="exact"/>
        </dgm:presLayoutVars>
      </dgm:prSet>
      <dgm:spPr/>
    </dgm:pt>
    <dgm:pt modelId="{E5D9F089-0865-4A8D-A678-90FB3003F725}" type="pres">
      <dgm:prSet presAssocID="{27503E74-0966-44A3-8B25-B7AE943302FF}" presName="composite" presStyleCnt="0"/>
      <dgm:spPr/>
    </dgm:pt>
    <dgm:pt modelId="{D46B3C0A-CC4C-4972-8D9C-71B47D513B18}" type="pres">
      <dgm:prSet presAssocID="{27503E74-0966-44A3-8B25-B7AE943302FF}" presName="parTx" presStyleLbl="alignNode1" presStyleIdx="0" presStyleCnt="1">
        <dgm:presLayoutVars>
          <dgm:chMax val="0"/>
          <dgm:chPref val="0"/>
          <dgm:bulletEnabled val="1"/>
        </dgm:presLayoutVars>
      </dgm:prSet>
      <dgm:spPr/>
    </dgm:pt>
    <dgm:pt modelId="{01DFB4FE-4ACA-47CD-82ED-3E81C2AFAF90}" type="pres">
      <dgm:prSet presAssocID="{27503E74-0966-44A3-8B25-B7AE943302FF}" presName="desTx" presStyleLbl="alignAccFollowNode1" presStyleIdx="0" presStyleCnt="1">
        <dgm:presLayoutVars>
          <dgm:bulletEnabled val="1"/>
        </dgm:presLayoutVars>
      </dgm:prSet>
      <dgm:spPr/>
    </dgm:pt>
  </dgm:ptLst>
  <dgm:cxnLst>
    <dgm:cxn modelId="{C9BE1508-A265-433D-B294-2B630CCB3B09}" srcId="{45CC7AF7-2244-4A7B-99C0-32B73B54A4F0}" destId="{27503E74-0966-44A3-8B25-B7AE943302FF}" srcOrd="0" destOrd="0" parTransId="{0B91780C-AE4A-4E55-A1E4-BA4B1D27153B}" sibTransId="{40036586-712F-4749-B4DA-16FCEAC66E8F}"/>
    <dgm:cxn modelId="{9D68320B-B612-4356-AD56-1BB285E7B6BE}" type="presOf" srcId="{27503E74-0966-44A3-8B25-B7AE943302FF}" destId="{D46B3C0A-CC4C-4972-8D9C-71B47D513B18}" srcOrd="0" destOrd="0" presId="urn:microsoft.com/office/officeart/2005/8/layout/hList1"/>
    <dgm:cxn modelId="{94C41891-9C47-4A36-B3A9-895FFFF1A3BF}" type="presOf" srcId="{289FC910-6C03-48AB-B21E-7DF5464D5FD1}" destId="{01DFB4FE-4ACA-47CD-82ED-3E81C2AFAF90}" srcOrd="0" destOrd="0" presId="urn:microsoft.com/office/officeart/2005/8/layout/hList1"/>
    <dgm:cxn modelId="{9898FED1-5B21-47A5-BCDF-F351A86982FB}" type="presOf" srcId="{45CC7AF7-2244-4A7B-99C0-32B73B54A4F0}" destId="{F8B1179E-0DCB-42D3-819E-B3799F0BADDD}" srcOrd="0" destOrd="0" presId="urn:microsoft.com/office/officeart/2005/8/layout/hList1"/>
    <dgm:cxn modelId="{9F5023E8-9953-4C5F-9108-88E6B2DD8D28}" srcId="{27503E74-0966-44A3-8B25-B7AE943302FF}" destId="{289FC910-6C03-48AB-B21E-7DF5464D5FD1}" srcOrd="0" destOrd="0" parTransId="{C676F337-D3F1-4399-8CD1-3D4DA7AAA14E}" sibTransId="{A06A3BA4-9F19-4022-9BD8-413BFB728585}"/>
    <dgm:cxn modelId="{D3F95B80-878E-4E7E-92E4-6BA3DF223AC3}" type="presParOf" srcId="{F8B1179E-0DCB-42D3-819E-B3799F0BADDD}" destId="{E5D9F089-0865-4A8D-A678-90FB3003F725}" srcOrd="0" destOrd="0" presId="urn:microsoft.com/office/officeart/2005/8/layout/hList1"/>
    <dgm:cxn modelId="{DF99C277-C22D-400A-A27D-A19D46F47118}" type="presParOf" srcId="{E5D9F089-0865-4A8D-A678-90FB3003F725}" destId="{D46B3C0A-CC4C-4972-8D9C-71B47D513B18}" srcOrd="0" destOrd="0" presId="urn:microsoft.com/office/officeart/2005/8/layout/hList1"/>
    <dgm:cxn modelId="{26FE7CDF-149C-449A-88D0-D55674394913}" type="presParOf" srcId="{E5D9F089-0865-4A8D-A678-90FB3003F725}" destId="{01DFB4FE-4ACA-47CD-82ED-3E81C2AFAF9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100426"/>
          <a:ext cx="2879217" cy="3204104"/>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V14</a:t>
          </a:r>
        </a:p>
        <a:p>
          <a:pPr>
            <a:buNone/>
          </a:pPr>
          <a:r>
            <a:rPr lang="en-US" sz="2000" dirty="0">
              <a:solidFill>
                <a:sysClr val="window" lastClr="FFFFFF"/>
              </a:solidFill>
              <a:latin typeface="Calibri" panose="020F0502020204030204"/>
              <a:ea typeface="+mn-ea"/>
              <a:cs typeface="Arial" panose="020B0604020202020204" pitchFamily="34" charset="0"/>
            </a:rPr>
            <a:t>Job Development Attempt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085007" y="-860831"/>
          <a:ext cx="270702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a LVER reviews a veteran’s job skills and qualifications with an employer in an attempt to get an interview scheduled for a position the career center does not have on file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B21BBB-B8D7-4A0E-A3EA-894B7617C86F}">
      <dgm:prSet custT="1"/>
      <dgm:spPr>
        <a:xfrm rot="5400000">
          <a:off x="4085007" y="-860831"/>
          <a:ext cx="270702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Contact with the employer to review the veteran’s job skills and qualifications must occur.  Emailing a veteran’s resume to an employer alone is not a job development attempt.</a:t>
          </a:r>
        </a:p>
      </dgm:t>
    </dgm:pt>
    <dgm:pt modelId="{27C96CB2-7355-4DA4-A2AC-E092882BB1DB}" type="parTrans" cxnId="{3DBC0CDF-C601-4003-B715-126923CD6043}">
      <dgm:prSet/>
      <dgm:spPr/>
      <dgm:t>
        <a:bodyPr/>
        <a:lstStyle/>
        <a:p>
          <a:endParaRPr lang="en-US"/>
        </a:p>
      </dgm:t>
    </dgm:pt>
    <dgm:pt modelId="{B1ADBDC0-48E9-4761-A0FD-EDF8170B6F86}" type="sibTrans" cxnId="{3DBC0CDF-C601-4003-B715-126923CD6043}">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8A37AA7A-5ADF-4B01-A86D-7EF7869D9A11}" type="presOf" srcId="{0BB21BBB-B8D7-4A0E-A3EA-894B7617C86F}" destId="{5E6A0DE9-E515-46BD-994B-916FBB9099F2}" srcOrd="0" destOrd="1"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DBC0CDF-C601-4003-B715-126923CD6043}" srcId="{DA7FD3D8-D505-46C1-A5C8-2C30830DC76D}" destId="{0BB21BBB-B8D7-4A0E-A3EA-894B7617C86F}" srcOrd="1" destOrd="0" parTransId="{27C96CB2-7355-4DA4-A2AC-E092882BB1DB}" sibTransId="{B1ADBDC0-48E9-4761-A0FD-EDF8170B6F86}"/>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xfrm>
          <a:off x="0" y="501259"/>
          <a:ext cx="7997824"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800" b="1" dirty="0">
              <a:solidFill>
                <a:sysClr val="window" lastClr="FFFFFF"/>
              </a:solidFill>
              <a:latin typeface="Calibri" panose="020F0502020204030204"/>
              <a:ea typeface="+mn-ea"/>
              <a:cs typeface="Arial" panose="020B0604020202020204" pitchFamily="34" charset="0"/>
            </a:rPr>
            <a:t>V14</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a:xfrm>
          <a:off x="0" y="1718059"/>
          <a:ext cx="7997824" cy="2051887"/>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a:xfrm>
          <a:off x="0" y="1718059"/>
          <a:ext cx="7997824" cy="2051887"/>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a:xfrm>
          <a:off x="0" y="1718059"/>
          <a:ext cx="7997824" cy="2051887"/>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The position/title attempted to be developed</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a:xfrm>
          <a:off x="0" y="1718059"/>
          <a:ext cx="7997824" cy="2051887"/>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Other information made available (provided resume, etc.)</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a:xfrm>
          <a:off x="0" y="1718059"/>
          <a:ext cx="7997824" cy="2051887"/>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a:xfrm>
          <a:off x="0" y="1718059"/>
          <a:ext cx="7997824" cy="2051887"/>
        </a:xfrm>
        <a:prstGeom prst="rect">
          <a:avLst/>
        </a:prstGeom>
        <a:noFill/>
        <a:ln>
          <a:noFill/>
        </a:ln>
        <a:effectLst/>
      </dgm:spPr>
      <dgm:t>
        <a:bodyPr/>
        <a:lstStyle/>
        <a:p>
          <a:pPr algn="l">
            <a:buFont typeface="Wingdings" panose="05000000000000000000" pitchFamily="2" charset="2"/>
            <a:buNone/>
          </a:pPr>
          <a:r>
            <a:rPr lang="en-US" sz="2000" b="1" u="sng" dirty="0">
              <a:solidFill>
                <a:srgbClr val="202452"/>
              </a:solidFill>
              <a:latin typeface="Calibri" panose="020F0502020204030204"/>
              <a:ea typeface="+mn-ea"/>
              <a:cs typeface="Arial" panose="020B0604020202020204" pitchFamily="34" charset="0"/>
            </a:rPr>
            <a:t>Key Elements of a Job Development Attempt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20338ED0-D741-4976-9678-6224C4169A25}" type="pres">
      <dgm:prSet presAssocID="{64E8B2F0-5385-44A6-94D1-C7EDF0D03BB1}" presName="linear" presStyleCnt="0">
        <dgm:presLayoutVars>
          <dgm:animLvl val="lvl"/>
          <dgm:resizeHandles val="exact"/>
        </dgm:presLayoutVars>
      </dgm:prSet>
      <dgm:spPr/>
    </dgm:pt>
    <dgm:pt modelId="{2376257E-B586-45DF-8C7A-A8DA9ECDE767}" type="pres">
      <dgm:prSet presAssocID="{C3DA7E8F-5635-42B8-9501-1A9FBCBE43FC}" presName="parentText" presStyleLbl="node1" presStyleIdx="0" presStyleCnt="1">
        <dgm:presLayoutVars>
          <dgm:chMax val="0"/>
          <dgm:bulletEnabled val="1"/>
        </dgm:presLayoutVars>
      </dgm:prSet>
      <dgm:spPr/>
    </dgm:pt>
    <dgm:pt modelId="{E7014620-8957-4E10-9F6B-286B11FFC6A0}" type="pres">
      <dgm:prSet presAssocID="{C3DA7E8F-5635-42B8-9501-1A9FBCBE43FC}" presName="childText" presStyleLbl="revTx" presStyleIdx="0" presStyleCnt="1">
        <dgm:presLayoutVars>
          <dgm:bulletEnabled val="1"/>
        </dgm:presLayoutVars>
      </dgm:prSet>
      <dgm:spPr/>
    </dgm:pt>
  </dgm:ptLst>
  <dgm:cxnLst>
    <dgm:cxn modelId="{364EE506-AE2B-46A5-8652-DDF5701D0699}" srcId="{C3DA7E8F-5635-42B8-9501-1A9FBCBE43FC}" destId="{A2D835BC-DB70-4E8A-BAC5-468B5CF0DAC9}" srcOrd="2" destOrd="0" parTransId="{C421BD24-FD63-43FF-88B9-756414A0D06D}" sibTransId="{69742584-7777-4F38-9A26-FBDD30CDE869}"/>
    <dgm:cxn modelId="{CC0D7E14-384A-4CCF-98EA-8AE89C89D19F}" type="presOf" srcId="{AF40D1B7-3BF3-41E4-99AF-B395F38590DB}" destId="{E7014620-8957-4E10-9F6B-286B11FFC6A0}" srcOrd="0" destOrd="4" presId="urn:microsoft.com/office/officeart/2005/8/layout/vList2"/>
    <dgm:cxn modelId="{E221E015-D981-435A-BB84-23D546E6AE5F}" type="presOf" srcId="{E8B78AB2-3B3C-4122-B75C-1105B18B0300}" destId="{E7014620-8957-4E10-9F6B-286B11FFC6A0}" srcOrd="0" destOrd="0" presId="urn:microsoft.com/office/officeart/2005/8/layout/vList2"/>
    <dgm:cxn modelId="{3F44CE19-70BF-40BE-A04C-7FD7B0D7896D}" srcId="{C3DA7E8F-5635-42B8-9501-1A9FBCBE43FC}" destId="{F8C1C89D-F638-4BCF-A0DD-B245B8FCCF2E}" srcOrd="1" destOrd="0" parTransId="{3B787B61-BF21-403B-966D-A67248E87206}" sibTransId="{CC7311CE-12FF-4296-9790-7DFB1CF94D89}"/>
    <dgm:cxn modelId="{0E3C1960-7429-4E36-A231-F1A6BF6541EC}" srcId="{C3DA7E8F-5635-42B8-9501-1A9FBCBE43FC}" destId="{E8B78AB2-3B3C-4122-B75C-1105B18B0300}" srcOrd="0" destOrd="0" parTransId="{A9789055-EC05-4EB0-935B-45FF61E6E45B}" sibTransId="{0B8BD8CB-D8D7-4F9D-9809-370BD8077010}"/>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9282A87A-2511-45F7-81C0-84AFF63EDA7A}" type="presOf" srcId="{C3DA7E8F-5635-42B8-9501-1A9FBCBE43FC}" destId="{2376257E-B586-45DF-8C7A-A8DA9ECDE767}" srcOrd="0" destOrd="0" presId="urn:microsoft.com/office/officeart/2005/8/layout/vList2"/>
    <dgm:cxn modelId="{348AB87A-129B-4864-A3C3-5E3D553A472A}" type="presOf" srcId="{DF8D35C3-7F21-4A9E-A4D7-E0189BCE8C57}" destId="{E7014620-8957-4E10-9F6B-286B11FFC6A0}" srcOrd="0" destOrd="3" presId="urn:microsoft.com/office/officeart/2005/8/layout/vList2"/>
    <dgm:cxn modelId="{A1F3E985-92C2-4C68-818B-0C6B431AD33C}" type="presOf" srcId="{A2D835BC-DB70-4E8A-BAC5-468B5CF0DAC9}" destId="{E7014620-8957-4E10-9F6B-286B11FFC6A0}" srcOrd="0" destOrd="2" presId="urn:microsoft.com/office/officeart/2005/8/layout/vList2"/>
    <dgm:cxn modelId="{C6656789-6677-42D2-A083-D82CC01066D1}" type="presOf" srcId="{F8C1C89D-F638-4BCF-A0DD-B245B8FCCF2E}" destId="{E7014620-8957-4E10-9F6B-286B11FFC6A0}" srcOrd="0" destOrd="1" presId="urn:microsoft.com/office/officeart/2005/8/layout/vList2"/>
    <dgm:cxn modelId="{DBAE839F-62E3-415A-928D-128642A4BE3D}" srcId="{C3DA7E8F-5635-42B8-9501-1A9FBCBE43FC}" destId="{DF8D35C3-7F21-4A9E-A4D7-E0189BCE8C57}" srcOrd="3" destOrd="0" parTransId="{435AEB6D-1ADD-46F8-B670-94B2469F7EAE}" sibTransId="{D178927B-D2BA-4CEF-9500-5774C61DF588}"/>
    <dgm:cxn modelId="{7B31D5F1-DF10-4600-AEF9-B2FC23244C67}" type="presOf" srcId="{64E8B2F0-5385-44A6-94D1-C7EDF0D03BB1}" destId="{20338ED0-D741-4976-9678-6224C4169A25}" srcOrd="0" destOrd="0" presId="urn:microsoft.com/office/officeart/2005/8/layout/vList2"/>
    <dgm:cxn modelId="{8D1428F3-6769-4391-849E-03A29C961206}" type="presOf" srcId="{96A5420B-F322-428A-9887-7644E2EC5FBC}" destId="{E7014620-8957-4E10-9F6B-286B11FFC6A0}" srcOrd="0" destOrd="5" presId="urn:microsoft.com/office/officeart/2005/8/layout/vList2"/>
    <dgm:cxn modelId="{702B1D99-2B84-4DBB-8993-2632E0923046}" type="presParOf" srcId="{20338ED0-D741-4976-9678-6224C4169A25}" destId="{2376257E-B586-45DF-8C7A-A8DA9ECDE767}" srcOrd="0" destOrd="0" presId="urn:microsoft.com/office/officeart/2005/8/layout/vList2"/>
    <dgm:cxn modelId="{E5328F5B-F544-43AA-8D68-722F7ED8602F}" type="presParOf" srcId="{20338ED0-D741-4976-9678-6224C4169A25}" destId="{E7014620-8957-4E10-9F6B-286B11FFC6A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a:xfrm>
          <a:off x="1330859" y="673930"/>
          <a:ext cx="7997845" cy="641457"/>
        </a:xfrm>
        <a:prstGeom prst="roundRect">
          <a:avLst/>
        </a:prstGeom>
        <a:solidFill>
          <a:srgbClr val="202452">
            <a:alpha val="83333"/>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Employer name</a:t>
          </a:r>
          <a:r>
            <a:rPr lang="en-US" sz="2000" dirty="0">
              <a:solidFill>
                <a:sysClr val="window" lastClr="FFFFFF"/>
              </a:solidFill>
              <a:latin typeface="Calibri" panose="020F0502020204030204"/>
              <a:ea typeface="+mn-ea"/>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a:xfrm>
          <a:off x="1330859" y="1347460"/>
          <a:ext cx="7997845" cy="641457"/>
        </a:xfrm>
        <a:prstGeom prst="round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Point of Contact</a:t>
          </a:r>
          <a:r>
            <a:rPr lang="en-US" sz="2000" dirty="0">
              <a:solidFill>
                <a:sysClr val="window" lastClr="FFFFFF"/>
              </a:solidFill>
              <a:latin typeface="Calibri" panose="020F0502020204030204"/>
              <a:ea typeface="+mn-ea"/>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a:xfrm>
          <a:off x="1330859" y="2020989"/>
          <a:ext cx="7997845" cy="641457"/>
        </a:xfrm>
        <a:prstGeom prst="round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Phone number</a:t>
          </a:r>
          <a:r>
            <a:rPr lang="en-US" sz="2000" dirty="0">
              <a:solidFill>
                <a:sysClr val="window" lastClr="FFFFFF"/>
              </a:solidFill>
              <a:latin typeface="Calibri" panose="020F0502020204030204"/>
              <a:ea typeface="+mn-ea"/>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a:xfrm>
          <a:off x="1330859" y="2694519"/>
          <a:ext cx="7997845" cy="641457"/>
        </a:xfrm>
        <a:prstGeom prst="round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Address</a:t>
          </a:r>
          <a:r>
            <a:rPr lang="en-US" sz="2000" dirty="0">
              <a:solidFill>
                <a:sysClr val="window" lastClr="FFFFFF"/>
              </a:solidFill>
              <a:latin typeface="Calibri" panose="020F0502020204030204"/>
              <a:ea typeface="+mn-ea"/>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a:xfrm>
          <a:off x="1330859" y="3368049"/>
          <a:ext cx="7997845" cy="641457"/>
        </a:xfrm>
        <a:prstGeom prst="roundRect">
          <a:avLst/>
        </a:prstGeom>
        <a:solidFill>
          <a:srgbClr val="202452">
            <a:alpha val="56667"/>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Position</a:t>
          </a:r>
          <a:r>
            <a:rPr lang="en-US" sz="2000" dirty="0">
              <a:solidFill>
                <a:sysClr val="window" lastClr="FFFFFF"/>
              </a:solidFill>
              <a:latin typeface="Calibri" panose="020F0502020204030204"/>
              <a:ea typeface="+mn-ea"/>
              <a:cs typeface="Arial" panose="020B0604020202020204" pitchFamily="34" charset="0"/>
            </a:rPr>
            <a:t>: Receptionist</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F167598A-2571-4416-A539-08B801D55C76}">
      <dgm:prSet custT="1"/>
      <dgm:spPr>
        <a:xfrm>
          <a:off x="1330859" y="400"/>
          <a:ext cx="7997845" cy="64145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Job seeker’s name</a:t>
          </a:r>
          <a:r>
            <a:rPr lang="en-US" sz="2000" dirty="0">
              <a:solidFill>
                <a:sysClr val="window" lastClr="FFFFFF"/>
              </a:solidFill>
              <a:latin typeface="Calibri" panose="020F0502020204030204"/>
              <a:ea typeface="+mn-ea"/>
              <a:cs typeface="Arial" panose="020B0604020202020204" pitchFamily="34" charset="0"/>
            </a:rPr>
            <a:t>:  Jason Bourne</a:t>
          </a:r>
        </a:p>
      </dgm:t>
    </dgm:pt>
    <dgm:pt modelId="{BF07041C-E0A7-4008-B136-5E797A78EB5B}" type="parTrans" cxnId="{483B8A4F-EC6D-4E75-B214-C50B60F17672}">
      <dgm:prSet/>
      <dgm:spPr/>
      <dgm:t>
        <a:bodyPr/>
        <a:lstStyle/>
        <a:p>
          <a:endParaRPr lang="en-US"/>
        </a:p>
      </dgm:t>
    </dgm:pt>
    <dgm:pt modelId="{654EE0A7-E92B-4D53-9F41-688B5B7F9C5C}" type="sibTrans" cxnId="{483B8A4F-EC6D-4E75-B214-C50B60F17672}">
      <dgm:prSet/>
      <dgm:spPr/>
      <dgm:t>
        <a:bodyPr/>
        <a:lstStyle/>
        <a:p>
          <a:endParaRPr lang="en-US"/>
        </a:p>
      </dgm:t>
    </dgm:pt>
    <dgm:pt modelId="{36868C2C-E31E-4659-9D0E-C7AB1215C66B}">
      <dgm:prSet custT="1"/>
      <dgm:spPr>
        <a:xfrm>
          <a:off x="1330859" y="4041579"/>
          <a:ext cx="7997845" cy="641457"/>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Other Information</a:t>
          </a:r>
          <a:r>
            <a:rPr lang="en-US" sz="2000" dirty="0">
              <a:solidFill>
                <a:sysClr val="window" lastClr="FFFFFF"/>
              </a:solidFill>
              <a:latin typeface="Calibri" panose="020F0502020204030204"/>
              <a:ea typeface="+mn-ea"/>
              <a:cs typeface="Arial" panose="020B0604020202020204" pitchFamily="34" charset="0"/>
            </a:rPr>
            <a:t>:  Provided Mr. Smith with veteran’s resume</a:t>
          </a:r>
        </a:p>
      </dgm:t>
    </dgm:pt>
    <dgm:pt modelId="{6F0A229C-9D2F-4AC8-A918-197881354A26}" type="parTrans" cxnId="{91003361-AB12-4EA6-BE2E-989E444C7948}">
      <dgm:prSet/>
      <dgm:spPr/>
      <dgm:t>
        <a:bodyPr/>
        <a:lstStyle/>
        <a:p>
          <a:endParaRPr lang="en-US"/>
        </a:p>
      </dgm:t>
    </dgm:pt>
    <dgm:pt modelId="{FB9A67E9-F810-4268-8FC4-F9CBDF101E6A}" type="sibTrans" cxnId="{91003361-AB12-4EA6-BE2E-989E444C7948}">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27CD54E0-5AAB-496A-B32D-2AECAD6E7610}" type="pres">
      <dgm:prSet presAssocID="{F167598A-2571-4416-A539-08B801D55C76}" presName="linNode" presStyleCnt="0"/>
      <dgm:spPr/>
    </dgm:pt>
    <dgm:pt modelId="{D4E6833C-9477-447D-9FE5-B1D44CB8626E}" type="pres">
      <dgm:prSet presAssocID="{F167598A-2571-4416-A539-08B801D55C76}" presName="parentText" presStyleLbl="node1" presStyleIdx="0" presStyleCnt="7" custScaleX="208416">
        <dgm:presLayoutVars>
          <dgm:chMax val="1"/>
          <dgm:bulletEnabled val="1"/>
        </dgm:presLayoutVars>
      </dgm:prSet>
      <dgm:spPr/>
    </dgm:pt>
    <dgm:pt modelId="{6BB8B354-BA46-494A-ADF3-58927DB4CE87}" type="pres">
      <dgm:prSet presAssocID="{654EE0A7-E92B-4D53-9F41-688B5B7F9C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8416">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8416">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8416">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8416">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8416">
        <dgm:presLayoutVars>
          <dgm:chMax val="1"/>
          <dgm:bulletEnabled val="1"/>
        </dgm:presLayoutVars>
      </dgm:prSet>
      <dgm:spPr/>
    </dgm:pt>
    <dgm:pt modelId="{DC574410-57C1-42AC-BD82-B5608DB3F930}" type="pres">
      <dgm:prSet presAssocID="{C7A3599F-6D5F-4A77-868C-2AFB7DF13FF0}" presName="sp" presStyleCnt="0"/>
      <dgm:spPr/>
    </dgm:pt>
    <dgm:pt modelId="{9527C02F-DA9A-4931-B93B-759A10FD1D28}" type="pres">
      <dgm:prSet presAssocID="{36868C2C-E31E-4659-9D0E-C7AB1215C66B}" presName="linNode" presStyleCnt="0"/>
      <dgm:spPr/>
    </dgm:pt>
    <dgm:pt modelId="{AF3F9C10-B15B-4929-B058-D4C2A9D0C05D}" type="pres">
      <dgm:prSet presAssocID="{36868C2C-E31E-4659-9D0E-C7AB1215C66B}" presName="parentText" presStyleLbl="node1" presStyleIdx="6" presStyleCnt="7" custScaleX="208416">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91003361-AB12-4EA6-BE2E-989E444C7948}" srcId="{0BB364A5-4AAE-40F0-AF6C-428DEF7B7704}" destId="{36868C2C-E31E-4659-9D0E-C7AB1215C66B}" srcOrd="6" destOrd="0" parTransId="{6F0A229C-9D2F-4AC8-A918-197881354A26}" sibTransId="{FB9A67E9-F810-4268-8FC4-F9CBDF101E6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483B8A4F-EC6D-4E75-B214-C50B60F17672}" srcId="{0BB364A5-4AAE-40F0-AF6C-428DEF7B7704}" destId="{F167598A-2571-4416-A539-08B801D55C76}" srcOrd="0" destOrd="0" parTransId="{BF07041C-E0A7-4008-B136-5E797A78EB5B}" sibTransId="{654EE0A7-E92B-4D53-9F41-688B5B7F9C5C}"/>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6A957DCF-68EB-4460-B6CA-D128060B738D}" type="presOf" srcId="{36868C2C-E31E-4659-9D0E-C7AB1215C66B}" destId="{AF3F9C10-B15B-4929-B058-D4C2A9D0C05D}" srcOrd="0" destOrd="0" presId="urn:microsoft.com/office/officeart/2005/8/layout/vList5"/>
    <dgm:cxn modelId="{7D47B2D3-645A-41AF-AE9A-7EA0E774A965}" type="presOf" srcId="{F167598A-2571-4416-A539-08B801D55C76}" destId="{D4E6833C-9477-447D-9FE5-B1D44CB8626E}" srcOrd="0" destOrd="0" presId="urn:microsoft.com/office/officeart/2005/8/layout/vList5"/>
    <dgm:cxn modelId="{51666EF1-AD5E-4357-BB5D-0D1B36F9BEC5}" type="presOf" srcId="{D4845E37-4806-4E11-A99B-86FAB7AAD61E}" destId="{1B0456D2-42CE-4F60-9EDC-591DB245382C}" srcOrd="0" destOrd="0" presId="urn:microsoft.com/office/officeart/2005/8/layout/vList5"/>
    <dgm:cxn modelId="{9E42105A-B914-420E-88AA-6F3EA1EDF3FB}" type="presParOf" srcId="{2FC50A03-7BA9-43DA-B69F-4D69222E4593}" destId="{27CD54E0-5AAB-496A-B32D-2AECAD6E7610}" srcOrd="0" destOrd="0" presId="urn:microsoft.com/office/officeart/2005/8/layout/vList5"/>
    <dgm:cxn modelId="{DD1E8F79-82D8-4FD0-8BCB-CD4890735511}" type="presParOf" srcId="{27CD54E0-5AAB-496A-B32D-2AECAD6E7610}" destId="{D4E6833C-9477-447D-9FE5-B1D44CB8626E}" srcOrd="0" destOrd="0" presId="urn:microsoft.com/office/officeart/2005/8/layout/vList5"/>
    <dgm:cxn modelId="{59C6A54A-63E5-4D37-8E42-B0E10E9B843E}" type="presParOf" srcId="{2FC50A03-7BA9-43DA-B69F-4D69222E4593}" destId="{6BB8B354-BA46-494A-ADF3-58927DB4CE87}"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72FB4F4A-0A01-4BAB-A724-E0F4A96BB94C}" type="presParOf" srcId="{2FC50A03-7BA9-43DA-B69F-4D69222E4593}" destId="{DC574410-57C1-42AC-BD82-B5608DB3F930}" srcOrd="11" destOrd="0" presId="urn:microsoft.com/office/officeart/2005/8/layout/vList5"/>
    <dgm:cxn modelId="{5077983D-6A52-4013-8FC5-1BBEC9E11B1E}" type="presParOf" srcId="{2FC50A03-7BA9-43DA-B69F-4D69222E4593}" destId="{9527C02F-DA9A-4931-B93B-759A10FD1D28}" srcOrd="12" destOrd="0" presId="urn:microsoft.com/office/officeart/2005/8/layout/vList5"/>
    <dgm:cxn modelId="{6D4ACB59-C7E6-4826-A3B4-E2E92342BBAF}" type="presParOf" srcId="{9527C02F-DA9A-4931-B93B-759A10FD1D28}" destId="{AF3F9C10-B15B-4929-B058-D4C2A9D0C05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709EB5-99D5-4342-98A4-453AF2033E17}"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6189E334-20CB-4921-8CFA-19D446608CD9}">
      <dgm:prSet custT="1"/>
      <dgm:spPr>
        <a:xfrm>
          <a:off x="0" y="15267"/>
          <a:ext cx="8039734" cy="686993"/>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gm:spPr>
      <dgm:t>
        <a:bodyPr/>
        <a:lstStyle/>
        <a:p>
          <a:pPr>
            <a:buNone/>
          </a:pPr>
          <a:r>
            <a:rPr lang="en-US" sz="2800" b="1" dirty="0">
              <a:solidFill>
                <a:sysClr val="window" lastClr="FFFFFF"/>
              </a:solidFill>
              <a:latin typeface="Calibri" panose="020F0502020204030204"/>
              <a:ea typeface="+mn-ea"/>
              <a:cs typeface="Arial" panose="020B0604020202020204" pitchFamily="34" charset="0"/>
            </a:rPr>
            <a:t>Documenting Job Developments</a:t>
          </a:r>
        </a:p>
      </dgm:t>
    </dgm:pt>
    <dgm:pt modelId="{46C2BDA8-DA31-4E27-8269-4BA2D5CB7D9B}" type="par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C14A7B44-A1B2-456A-8B0A-7024E7A8D966}" type="sib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1553F282-D7A2-4118-BD62-8C2DF11B0C25}">
      <dgm:prSet custT="1"/>
      <dgm:spPr>
        <a:xfrm>
          <a:off x="0" y="702261"/>
          <a:ext cx="8039734" cy="3557519"/>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400" dirty="0">
              <a:solidFill>
                <a:srgbClr val="202452"/>
              </a:solidFill>
              <a:latin typeface="Calibri" panose="020F0502020204030204"/>
              <a:ea typeface="+mn-ea"/>
              <a:cs typeface="Arial" panose="020B0604020202020204" pitchFamily="34" charset="0"/>
            </a:rPr>
            <a:t>Employer Service Code (E-code) E33 (Job Development).</a:t>
          </a:r>
        </a:p>
      </dgm:t>
    </dgm:pt>
    <dgm:pt modelId="{C0B20B6D-412C-4469-ADC3-C226EDDEA025}" type="parTrans" cxnId="{914B3B30-BCAF-4108-9126-EB3B99CA58E3}">
      <dgm:prSet/>
      <dgm:spPr/>
      <dgm:t>
        <a:bodyPr/>
        <a:lstStyle/>
        <a:p>
          <a:endParaRPr lang="en-US"/>
        </a:p>
      </dgm:t>
    </dgm:pt>
    <dgm:pt modelId="{D48A3FAB-D46A-4D65-A444-346955F1E77F}" type="sibTrans" cxnId="{914B3B30-BCAF-4108-9126-EB3B99CA58E3}">
      <dgm:prSet/>
      <dgm:spPr/>
      <dgm:t>
        <a:bodyPr/>
        <a:lstStyle/>
        <a:p>
          <a:endParaRPr lang="en-US"/>
        </a:p>
      </dgm:t>
    </dgm:pt>
    <dgm:pt modelId="{332D416C-887C-47A0-BE5C-79E5C9B9831B}">
      <dgm:prSet custT="1"/>
      <dgm:spPr>
        <a:xfrm>
          <a:off x="0" y="702261"/>
          <a:ext cx="8039734" cy="3557519"/>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400" dirty="0">
              <a:solidFill>
                <a:srgbClr val="202452"/>
              </a:solidFill>
              <a:latin typeface="Calibri" panose="020F0502020204030204"/>
              <a:ea typeface="+mn-ea"/>
              <a:cs typeface="Arial" panose="020B0604020202020204" pitchFamily="34" charset="0"/>
            </a:rPr>
            <a:t>Activity Code 123 (Job Development Contact).</a:t>
          </a:r>
        </a:p>
      </dgm:t>
    </dgm:pt>
    <dgm:pt modelId="{5FE72551-C366-413C-A0FB-66DA5031A690}" type="parTrans" cxnId="{BFEDA007-7F78-40FE-B96F-290EBB939CC5}">
      <dgm:prSet/>
      <dgm:spPr/>
      <dgm:t>
        <a:bodyPr/>
        <a:lstStyle/>
        <a:p>
          <a:endParaRPr lang="en-US"/>
        </a:p>
      </dgm:t>
    </dgm:pt>
    <dgm:pt modelId="{B0FAFD66-B5BA-4419-88BF-A3ECB628B3FE}" type="sibTrans" cxnId="{BFEDA007-7F78-40FE-B96F-290EBB939CC5}">
      <dgm:prSet/>
      <dgm:spPr/>
      <dgm:t>
        <a:bodyPr/>
        <a:lstStyle/>
        <a:p>
          <a:endParaRPr lang="en-US"/>
        </a:p>
      </dgm:t>
    </dgm:pt>
    <dgm:pt modelId="{027C7F0D-6473-46C1-8D4D-D76EAEBB5944}">
      <dgm:prSet custT="1"/>
      <dgm:spPr>
        <a:xfrm>
          <a:off x="0" y="702261"/>
          <a:ext cx="8039734" cy="3557519"/>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400" dirty="0">
              <a:solidFill>
                <a:srgbClr val="202452"/>
              </a:solidFill>
              <a:latin typeface="Calibri" panose="020F0502020204030204"/>
              <a:ea typeface="+mn-ea"/>
              <a:cs typeface="Arial" panose="020B0604020202020204" pitchFamily="34" charset="0"/>
            </a:rPr>
            <a:t>The 123 and E33 are complementary service codes that are required for documenting job development contact attempts.  There must be a corresponding number between both services for LVER staff when a business is registered in Employ Florida.</a:t>
          </a:r>
        </a:p>
      </dgm:t>
    </dgm:pt>
    <dgm:pt modelId="{8238B304-43C2-4ABB-BE4F-53BD094F2DC6}" type="parTrans" cxnId="{6F7110CB-DD95-4E45-9DC3-BED63098DF11}">
      <dgm:prSet/>
      <dgm:spPr/>
      <dgm:t>
        <a:bodyPr/>
        <a:lstStyle/>
        <a:p>
          <a:endParaRPr lang="en-US"/>
        </a:p>
      </dgm:t>
    </dgm:pt>
    <dgm:pt modelId="{B5473982-36B8-48A3-BBE9-3D1D037D1563}" type="sibTrans" cxnId="{6F7110CB-DD95-4E45-9DC3-BED63098DF11}">
      <dgm:prSet/>
      <dgm:spPr/>
      <dgm:t>
        <a:bodyPr/>
        <a:lstStyle/>
        <a:p>
          <a:endParaRPr lang="en-US"/>
        </a:p>
      </dgm:t>
    </dgm:pt>
    <dgm:pt modelId="{3D113239-76C1-4A1B-8382-2C30791EB1EE}">
      <dgm:prSet custT="1"/>
      <dgm:spPr>
        <a:xfrm>
          <a:off x="0" y="702261"/>
          <a:ext cx="8039734" cy="3557519"/>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endParaRPr lang="en-US" sz="2400" dirty="0">
            <a:solidFill>
              <a:srgbClr val="202452"/>
            </a:solidFill>
            <a:latin typeface="Calibri" panose="020F0502020204030204"/>
            <a:ea typeface="+mn-ea"/>
            <a:cs typeface="Arial" panose="020B0604020202020204" pitchFamily="34" charset="0"/>
          </a:endParaRPr>
        </a:p>
      </dgm:t>
    </dgm:pt>
    <dgm:pt modelId="{F12EEC28-9A76-4874-8E46-64EADC124172}" type="parTrans" cxnId="{5F9A915A-2ABF-4E11-AA36-7761AA49BF2F}">
      <dgm:prSet/>
      <dgm:spPr/>
      <dgm:t>
        <a:bodyPr/>
        <a:lstStyle/>
        <a:p>
          <a:endParaRPr lang="en-US"/>
        </a:p>
      </dgm:t>
    </dgm:pt>
    <dgm:pt modelId="{31046BE3-307C-4F8D-A5CC-265D5E6430A0}" type="sibTrans" cxnId="{5F9A915A-2ABF-4E11-AA36-7761AA49BF2F}">
      <dgm:prSet/>
      <dgm:spPr/>
      <dgm:t>
        <a:bodyPr/>
        <a:lstStyle/>
        <a:p>
          <a:endParaRPr lang="en-US"/>
        </a:p>
      </dgm:t>
    </dgm:pt>
    <dgm:pt modelId="{A5C84375-FBC1-4A8D-8395-A6758C07403D}">
      <dgm:prSet custT="1"/>
      <dgm:spPr>
        <a:xfrm>
          <a:off x="0" y="702261"/>
          <a:ext cx="8039734" cy="3557519"/>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endParaRPr lang="en-US" sz="2400" dirty="0">
            <a:solidFill>
              <a:srgbClr val="202452"/>
            </a:solidFill>
            <a:latin typeface="Calibri" panose="020F0502020204030204"/>
            <a:ea typeface="+mn-ea"/>
            <a:cs typeface="Arial" panose="020B0604020202020204" pitchFamily="34" charset="0"/>
          </a:endParaRPr>
        </a:p>
      </dgm:t>
    </dgm:pt>
    <dgm:pt modelId="{3BD1E8A6-234A-4773-B4A3-D6CA3E5D5E61}" type="parTrans" cxnId="{0AA4091E-346D-4CC6-8B34-81DCBEBFA128}">
      <dgm:prSet/>
      <dgm:spPr/>
      <dgm:t>
        <a:bodyPr/>
        <a:lstStyle/>
        <a:p>
          <a:endParaRPr lang="en-US"/>
        </a:p>
      </dgm:t>
    </dgm:pt>
    <dgm:pt modelId="{8A365389-0528-4677-A400-4B05030DF263}" type="sibTrans" cxnId="{0AA4091E-346D-4CC6-8B34-81DCBEBFA128}">
      <dgm:prSet/>
      <dgm:spPr/>
      <dgm:t>
        <a:bodyPr/>
        <a:lstStyle/>
        <a:p>
          <a:endParaRPr lang="en-US"/>
        </a:p>
      </dgm:t>
    </dgm:pt>
    <dgm:pt modelId="{6BA06736-6E5C-44F3-ABEF-B2BD01E4FC5A}" type="pres">
      <dgm:prSet presAssocID="{3E709EB5-99D5-4342-98A4-453AF2033E17}" presName="Name0" presStyleCnt="0">
        <dgm:presLayoutVars>
          <dgm:dir/>
          <dgm:animLvl val="lvl"/>
          <dgm:resizeHandles val="exact"/>
        </dgm:presLayoutVars>
      </dgm:prSet>
      <dgm:spPr/>
    </dgm:pt>
    <dgm:pt modelId="{440CB269-822D-4DFD-88EB-A9CB35AE882A}" type="pres">
      <dgm:prSet presAssocID="{6189E334-20CB-4921-8CFA-19D446608CD9}" presName="composite" presStyleCnt="0"/>
      <dgm:spPr/>
    </dgm:pt>
    <dgm:pt modelId="{3C09DEDD-2A7D-4FFA-B651-290435360EB6}" type="pres">
      <dgm:prSet presAssocID="{6189E334-20CB-4921-8CFA-19D446608CD9}" presName="parTx" presStyleLbl="alignNode1" presStyleIdx="0" presStyleCnt="1">
        <dgm:presLayoutVars>
          <dgm:chMax val="0"/>
          <dgm:chPref val="0"/>
          <dgm:bulletEnabled val="1"/>
        </dgm:presLayoutVars>
      </dgm:prSet>
      <dgm:spPr/>
    </dgm:pt>
    <dgm:pt modelId="{E2A58B01-A738-46DD-A393-0FDDD7FADE98}" type="pres">
      <dgm:prSet presAssocID="{6189E334-20CB-4921-8CFA-19D446608CD9}" presName="desTx" presStyleLbl="alignAccFollowNode1" presStyleIdx="0" presStyleCnt="1">
        <dgm:presLayoutVars>
          <dgm:bulletEnabled val="1"/>
        </dgm:presLayoutVars>
      </dgm:prSet>
      <dgm:spPr/>
    </dgm:pt>
  </dgm:ptLst>
  <dgm:cxnLst>
    <dgm:cxn modelId="{AA1B9D04-5733-44EE-83A7-1407D4173D05}" type="presOf" srcId="{A5C84375-FBC1-4A8D-8395-A6758C07403D}" destId="{E2A58B01-A738-46DD-A393-0FDDD7FADE98}" srcOrd="0" destOrd="1" presId="urn:microsoft.com/office/officeart/2005/8/layout/hList1"/>
    <dgm:cxn modelId="{BFEDA007-7F78-40FE-B96F-290EBB939CC5}" srcId="{6189E334-20CB-4921-8CFA-19D446608CD9}" destId="{332D416C-887C-47A0-BE5C-79E5C9B9831B}" srcOrd="2" destOrd="0" parTransId="{5FE72551-C366-413C-A0FB-66DA5031A690}" sibTransId="{B0FAFD66-B5BA-4419-88BF-A3ECB628B3FE}"/>
    <dgm:cxn modelId="{5F21680B-7129-4982-BFB8-7EE0F92A019B}" type="presOf" srcId="{6189E334-20CB-4921-8CFA-19D446608CD9}" destId="{3C09DEDD-2A7D-4FFA-B651-290435360EB6}" srcOrd="0" destOrd="0" presId="urn:microsoft.com/office/officeart/2005/8/layout/hList1"/>
    <dgm:cxn modelId="{3736A615-4BFD-4D39-B5DD-1B0675AB96BF}" srcId="{3E709EB5-99D5-4342-98A4-453AF2033E17}" destId="{6189E334-20CB-4921-8CFA-19D446608CD9}" srcOrd="0" destOrd="0" parTransId="{46C2BDA8-DA31-4E27-8269-4BA2D5CB7D9B}" sibTransId="{C14A7B44-A1B2-456A-8B0A-7024E7A8D966}"/>
    <dgm:cxn modelId="{0AA4091E-346D-4CC6-8B34-81DCBEBFA128}" srcId="{6189E334-20CB-4921-8CFA-19D446608CD9}" destId="{A5C84375-FBC1-4A8D-8395-A6758C07403D}" srcOrd="1" destOrd="0" parTransId="{3BD1E8A6-234A-4773-B4A3-D6CA3E5D5E61}" sibTransId="{8A365389-0528-4677-A400-4B05030DF263}"/>
    <dgm:cxn modelId="{914B3B30-BCAF-4108-9126-EB3B99CA58E3}" srcId="{6189E334-20CB-4921-8CFA-19D446608CD9}" destId="{1553F282-D7A2-4118-BD62-8C2DF11B0C25}" srcOrd="0" destOrd="0" parTransId="{C0B20B6D-412C-4469-ADC3-C226EDDEA025}" sibTransId="{D48A3FAB-D46A-4D65-A444-346955F1E77F}"/>
    <dgm:cxn modelId="{2E78BB34-D36D-4DCD-80F8-12AECAF05341}" type="presOf" srcId="{1553F282-D7A2-4118-BD62-8C2DF11B0C25}" destId="{E2A58B01-A738-46DD-A393-0FDDD7FADE98}" srcOrd="0" destOrd="0" presId="urn:microsoft.com/office/officeart/2005/8/layout/hList1"/>
    <dgm:cxn modelId="{62BED568-F0FD-471B-9845-75CC1C0349D8}" type="presOf" srcId="{332D416C-887C-47A0-BE5C-79E5C9B9831B}" destId="{E2A58B01-A738-46DD-A393-0FDDD7FADE98}" srcOrd="0" destOrd="2" presId="urn:microsoft.com/office/officeart/2005/8/layout/hList1"/>
    <dgm:cxn modelId="{1859A970-0E10-4B10-BC75-40CB96FFF343}" type="presOf" srcId="{027C7F0D-6473-46C1-8D4D-D76EAEBB5944}" destId="{E2A58B01-A738-46DD-A393-0FDDD7FADE98}" srcOrd="0" destOrd="4" presId="urn:microsoft.com/office/officeart/2005/8/layout/hList1"/>
    <dgm:cxn modelId="{5F9A915A-2ABF-4E11-AA36-7761AA49BF2F}" srcId="{6189E334-20CB-4921-8CFA-19D446608CD9}" destId="{3D113239-76C1-4A1B-8382-2C30791EB1EE}" srcOrd="3" destOrd="0" parTransId="{F12EEC28-9A76-4874-8E46-64EADC124172}" sibTransId="{31046BE3-307C-4F8D-A5CC-265D5E6430A0}"/>
    <dgm:cxn modelId="{CDB3687B-3167-4E8D-AE1C-693A0235D6A9}" type="presOf" srcId="{3E709EB5-99D5-4342-98A4-453AF2033E17}" destId="{6BA06736-6E5C-44F3-ABEF-B2BD01E4FC5A}" srcOrd="0" destOrd="0" presId="urn:microsoft.com/office/officeart/2005/8/layout/hList1"/>
    <dgm:cxn modelId="{37E06AB7-6E35-4675-AD59-E4CC9B1203A5}" type="presOf" srcId="{3D113239-76C1-4A1B-8382-2C30791EB1EE}" destId="{E2A58B01-A738-46DD-A393-0FDDD7FADE98}" srcOrd="0" destOrd="3" presId="urn:microsoft.com/office/officeart/2005/8/layout/hList1"/>
    <dgm:cxn modelId="{6F7110CB-DD95-4E45-9DC3-BED63098DF11}" srcId="{6189E334-20CB-4921-8CFA-19D446608CD9}" destId="{027C7F0D-6473-46C1-8D4D-D76EAEBB5944}" srcOrd="4" destOrd="0" parTransId="{8238B304-43C2-4ABB-BE4F-53BD094F2DC6}" sibTransId="{B5473982-36B8-48A3-BBE9-3D1D037D1563}"/>
    <dgm:cxn modelId="{5B0DA5B9-89A0-4FDA-BCE7-77ACEF7DA0D2}" type="presParOf" srcId="{6BA06736-6E5C-44F3-ABEF-B2BD01E4FC5A}" destId="{440CB269-822D-4DFD-88EB-A9CB35AE882A}" srcOrd="0" destOrd="0" presId="urn:microsoft.com/office/officeart/2005/8/layout/hList1"/>
    <dgm:cxn modelId="{186A8F6B-C618-4317-B917-E9B610C1E425}" type="presParOf" srcId="{440CB269-822D-4DFD-88EB-A9CB35AE882A}" destId="{3C09DEDD-2A7D-4FFA-B651-290435360EB6}" srcOrd="0" destOrd="0" presId="urn:microsoft.com/office/officeart/2005/8/layout/hList1"/>
    <dgm:cxn modelId="{8CF58CD6-CDE7-443A-9B8A-BCBEB648F1E2}" type="presParOf" srcId="{440CB269-822D-4DFD-88EB-A9CB35AE882A}" destId="{E2A58B01-A738-46DD-A393-0FDDD7FADE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xfrm>
          <a:off x="0" y="316252"/>
          <a:ext cx="7997824"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800" b="1" dirty="0">
              <a:solidFill>
                <a:sysClr val="window" lastClr="FFFFFF"/>
              </a:solidFill>
              <a:latin typeface="Calibri" panose="020F0502020204030204"/>
              <a:ea typeface="+mn-ea"/>
              <a:cs typeface="Arial" panose="020B0604020202020204" pitchFamily="34" charset="0"/>
            </a:rPr>
            <a:t>E33 and Activity Code 123</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a:xfrm>
          <a:off x="0" y="1533053"/>
          <a:ext cx="7997824" cy="2421900"/>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a:xfrm>
          <a:off x="0" y="1533053"/>
          <a:ext cx="7997824" cy="2421900"/>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a:xfrm>
          <a:off x="0" y="1533053"/>
          <a:ext cx="7997824" cy="2421900"/>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The position/title being developed</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a:xfrm>
          <a:off x="0" y="1533053"/>
          <a:ext cx="7997824" cy="2421900"/>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Date/time of interview scheduled</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B14617B8-938D-4492-8581-23EF6934CB83}">
      <dgm:prSet custT="1"/>
      <dgm:spPr>
        <a:xfrm>
          <a:off x="0" y="1533053"/>
          <a:ext cx="7997824" cy="2421900"/>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No suitable job currently on file</a:t>
          </a:r>
        </a:p>
      </dgm:t>
    </dgm:pt>
    <dgm:pt modelId="{1D61C08F-0F36-4919-AABA-398868D0C123}" type="parTrans" cxnId="{A58555F1-3B65-45AD-8DFB-F9FBD6A5ADF6}">
      <dgm:prSet/>
      <dgm:spPr/>
      <dgm:t>
        <a:bodyPr/>
        <a:lstStyle/>
        <a:p>
          <a:endParaRPr lang="en-US">
            <a:latin typeface="Arial" panose="020B0604020202020204" pitchFamily="34" charset="0"/>
            <a:cs typeface="Arial" panose="020B0604020202020204" pitchFamily="34" charset="0"/>
          </a:endParaRPr>
        </a:p>
      </dgm:t>
    </dgm:pt>
    <dgm:pt modelId="{AC9CE20A-6314-46F7-99B2-71BAEB9BF0D1}" type="sibTrans" cxnId="{A58555F1-3B65-45AD-8DFB-F9FBD6A5ADF6}">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a:xfrm>
          <a:off x="0" y="1533053"/>
          <a:ext cx="7997824" cy="2421900"/>
        </a:xfrm>
        <a:prstGeom prst="rect">
          <a:avLst/>
        </a:prstGeom>
        <a:noFill/>
        <a:ln>
          <a:noFill/>
        </a:ln>
        <a:effectLst/>
      </dgm:spPr>
      <dgm:t>
        <a:bodyPr/>
        <a:lstStyle/>
        <a:p>
          <a:pPr algn="l">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a:xfrm>
          <a:off x="0" y="1533053"/>
          <a:ext cx="7997824" cy="2421900"/>
        </a:xfrm>
        <a:prstGeom prst="rect">
          <a:avLst/>
        </a:prstGeom>
        <a:noFill/>
        <a:ln>
          <a:noFill/>
        </a:ln>
        <a:effectLst/>
      </dgm:spPr>
      <dgm:t>
        <a:bodyPr/>
        <a:lstStyle/>
        <a:p>
          <a:pPr algn="l">
            <a:buFont typeface="Wingdings" panose="05000000000000000000" pitchFamily="2" charset="2"/>
            <a:buNone/>
          </a:pPr>
          <a:r>
            <a:rPr lang="en-US" sz="2000" b="1" u="sng" dirty="0">
              <a:solidFill>
                <a:srgbClr val="202452"/>
              </a:solidFill>
              <a:latin typeface="Calibri" panose="020F0502020204030204"/>
              <a:ea typeface="+mn-ea"/>
              <a:cs typeface="Arial" panose="020B0604020202020204" pitchFamily="34" charset="0"/>
            </a:rPr>
            <a:t>Key Elements of a Job Development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20338ED0-D741-4976-9678-6224C4169A25}" type="pres">
      <dgm:prSet presAssocID="{64E8B2F0-5385-44A6-94D1-C7EDF0D03BB1}" presName="linear" presStyleCnt="0">
        <dgm:presLayoutVars>
          <dgm:animLvl val="lvl"/>
          <dgm:resizeHandles val="exact"/>
        </dgm:presLayoutVars>
      </dgm:prSet>
      <dgm:spPr/>
    </dgm:pt>
    <dgm:pt modelId="{2376257E-B586-45DF-8C7A-A8DA9ECDE767}" type="pres">
      <dgm:prSet presAssocID="{C3DA7E8F-5635-42B8-9501-1A9FBCBE43FC}" presName="parentText" presStyleLbl="node1" presStyleIdx="0" presStyleCnt="1">
        <dgm:presLayoutVars>
          <dgm:chMax val="0"/>
          <dgm:bulletEnabled val="1"/>
        </dgm:presLayoutVars>
      </dgm:prSet>
      <dgm:spPr/>
    </dgm:pt>
    <dgm:pt modelId="{E7014620-8957-4E10-9F6B-286B11FFC6A0}" type="pres">
      <dgm:prSet presAssocID="{C3DA7E8F-5635-42B8-9501-1A9FBCBE43FC}" presName="childText" presStyleLbl="revTx" presStyleIdx="0" presStyleCnt="1">
        <dgm:presLayoutVars>
          <dgm:bulletEnabled val="1"/>
        </dgm:presLayoutVars>
      </dgm:prSet>
      <dgm:spPr/>
    </dgm:pt>
  </dgm:ptLst>
  <dgm:cxnLst>
    <dgm:cxn modelId="{364EE506-AE2B-46A5-8652-DDF5701D0699}" srcId="{C3DA7E8F-5635-42B8-9501-1A9FBCBE43FC}" destId="{A2D835BC-DB70-4E8A-BAC5-468B5CF0DAC9}" srcOrd="2" destOrd="0" parTransId="{C421BD24-FD63-43FF-88B9-756414A0D06D}" sibTransId="{69742584-7777-4F38-9A26-FBDD30CDE869}"/>
    <dgm:cxn modelId="{CC0D7E14-384A-4CCF-98EA-8AE89C89D19F}" type="presOf" srcId="{AF40D1B7-3BF3-41E4-99AF-B395F38590DB}" destId="{E7014620-8957-4E10-9F6B-286B11FFC6A0}" srcOrd="0" destOrd="4" presId="urn:microsoft.com/office/officeart/2005/8/layout/vList2"/>
    <dgm:cxn modelId="{E221E015-D981-435A-BB84-23D546E6AE5F}" type="presOf" srcId="{E8B78AB2-3B3C-4122-B75C-1105B18B0300}" destId="{E7014620-8957-4E10-9F6B-286B11FFC6A0}" srcOrd="0" destOrd="0" presId="urn:microsoft.com/office/officeart/2005/8/layout/vList2"/>
    <dgm:cxn modelId="{3F44CE19-70BF-40BE-A04C-7FD7B0D7896D}" srcId="{C3DA7E8F-5635-42B8-9501-1A9FBCBE43FC}" destId="{F8C1C89D-F638-4BCF-A0DD-B245B8FCCF2E}" srcOrd="1" destOrd="0" parTransId="{3B787B61-BF21-403B-966D-A67248E87206}" sibTransId="{CC7311CE-12FF-4296-9790-7DFB1CF94D89}"/>
    <dgm:cxn modelId="{0E3C1960-7429-4E36-A231-F1A6BF6541EC}" srcId="{C3DA7E8F-5635-42B8-9501-1A9FBCBE43FC}" destId="{E8B78AB2-3B3C-4122-B75C-1105B18B0300}" srcOrd="0" destOrd="0" parTransId="{A9789055-EC05-4EB0-935B-45FF61E6E45B}" sibTransId="{0B8BD8CB-D8D7-4F9D-9809-370BD8077010}"/>
    <dgm:cxn modelId="{B0C1F861-3991-49DD-BD27-689EE513FAD7}" type="presOf" srcId="{B14617B8-938D-4492-8581-23EF6934CB83}" destId="{E7014620-8957-4E10-9F6B-286B11FFC6A0}" srcOrd="0" destOrd="6" presId="urn:microsoft.com/office/officeart/2005/8/layout/vList2"/>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9282A87A-2511-45F7-81C0-84AFF63EDA7A}" type="presOf" srcId="{C3DA7E8F-5635-42B8-9501-1A9FBCBE43FC}" destId="{2376257E-B586-45DF-8C7A-A8DA9ECDE767}" srcOrd="0" destOrd="0" presId="urn:microsoft.com/office/officeart/2005/8/layout/vList2"/>
    <dgm:cxn modelId="{348AB87A-129B-4864-A3C3-5E3D553A472A}" type="presOf" srcId="{DF8D35C3-7F21-4A9E-A4D7-E0189BCE8C57}" destId="{E7014620-8957-4E10-9F6B-286B11FFC6A0}" srcOrd="0" destOrd="3" presId="urn:microsoft.com/office/officeart/2005/8/layout/vList2"/>
    <dgm:cxn modelId="{A1F3E985-92C2-4C68-818B-0C6B431AD33C}" type="presOf" srcId="{A2D835BC-DB70-4E8A-BAC5-468B5CF0DAC9}" destId="{E7014620-8957-4E10-9F6B-286B11FFC6A0}" srcOrd="0" destOrd="2" presId="urn:microsoft.com/office/officeart/2005/8/layout/vList2"/>
    <dgm:cxn modelId="{C6656789-6677-42D2-A083-D82CC01066D1}" type="presOf" srcId="{F8C1C89D-F638-4BCF-A0DD-B245B8FCCF2E}" destId="{E7014620-8957-4E10-9F6B-286B11FFC6A0}" srcOrd="0" destOrd="1" presId="urn:microsoft.com/office/officeart/2005/8/layout/vList2"/>
    <dgm:cxn modelId="{DBAE839F-62E3-415A-928D-128642A4BE3D}" srcId="{C3DA7E8F-5635-42B8-9501-1A9FBCBE43FC}" destId="{DF8D35C3-7F21-4A9E-A4D7-E0189BCE8C57}" srcOrd="3" destOrd="0" parTransId="{435AEB6D-1ADD-46F8-B670-94B2469F7EAE}" sibTransId="{D178927B-D2BA-4CEF-9500-5774C61DF588}"/>
    <dgm:cxn modelId="{A58555F1-3B65-45AD-8DFB-F9FBD6A5ADF6}" srcId="{C3DA7E8F-5635-42B8-9501-1A9FBCBE43FC}" destId="{B14617B8-938D-4492-8581-23EF6934CB83}" srcOrd="6" destOrd="0" parTransId="{1D61C08F-0F36-4919-AABA-398868D0C123}" sibTransId="{AC9CE20A-6314-46F7-99B2-71BAEB9BF0D1}"/>
    <dgm:cxn modelId="{7B31D5F1-DF10-4600-AEF9-B2FC23244C67}" type="presOf" srcId="{64E8B2F0-5385-44A6-94D1-C7EDF0D03BB1}" destId="{20338ED0-D741-4976-9678-6224C4169A25}" srcOrd="0" destOrd="0" presId="urn:microsoft.com/office/officeart/2005/8/layout/vList2"/>
    <dgm:cxn modelId="{8D1428F3-6769-4391-849E-03A29C961206}" type="presOf" srcId="{96A5420B-F322-428A-9887-7644E2EC5FBC}" destId="{E7014620-8957-4E10-9F6B-286B11FFC6A0}" srcOrd="0" destOrd="5" presId="urn:microsoft.com/office/officeart/2005/8/layout/vList2"/>
    <dgm:cxn modelId="{702B1D99-2B84-4DBB-8993-2632E0923046}" type="presParOf" srcId="{20338ED0-D741-4976-9678-6224C4169A25}" destId="{2376257E-B586-45DF-8C7A-A8DA9ECDE767}" srcOrd="0" destOrd="0" presId="urn:microsoft.com/office/officeart/2005/8/layout/vList2"/>
    <dgm:cxn modelId="{E5328F5B-F544-43AA-8D68-722F7ED8602F}" type="presParOf" srcId="{20338ED0-D741-4976-9678-6224C4169A25}" destId="{E7014620-8957-4E10-9F6B-286B11FFC6A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a:xfrm>
          <a:off x="1330859" y="673930"/>
          <a:ext cx="7997845" cy="641457"/>
        </a:xfrm>
        <a:prstGeom prst="roundRect">
          <a:avLst/>
        </a:prstGeom>
        <a:solidFill>
          <a:srgbClr val="202452">
            <a:alpha val="83333"/>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Employer name</a:t>
          </a:r>
          <a:r>
            <a:rPr lang="en-US" sz="2000" dirty="0">
              <a:solidFill>
                <a:sysClr val="window" lastClr="FFFFFF"/>
              </a:solidFill>
              <a:latin typeface="Calibri" panose="020F0502020204030204"/>
              <a:ea typeface="+mn-ea"/>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a:xfrm>
          <a:off x="1330859" y="1347460"/>
          <a:ext cx="7997845" cy="641457"/>
        </a:xfrm>
        <a:prstGeom prst="round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Point of Contact</a:t>
          </a:r>
          <a:r>
            <a:rPr lang="en-US" sz="2000" dirty="0">
              <a:solidFill>
                <a:sysClr val="window" lastClr="FFFFFF"/>
              </a:solidFill>
              <a:latin typeface="Calibri" panose="020F0502020204030204"/>
              <a:ea typeface="+mn-ea"/>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a:xfrm>
          <a:off x="1330859" y="2020989"/>
          <a:ext cx="7997845" cy="641457"/>
        </a:xfrm>
        <a:prstGeom prst="round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Phone number</a:t>
          </a:r>
          <a:r>
            <a:rPr lang="en-US" sz="2000" dirty="0">
              <a:solidFill>
                <a:sysClr val="window" lastClr="FFFFFF"/>
              </a:solidFill>
              <a:latin typeface="Calibri" panose="020F0502020204030204"/>
              <a:ea typeface="+mn-ea"/>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a:xfrm>
          <a:off x="1330859" y="2694519"/>
          <a:ext cx="7997845" cy="641457"/>
        </a:xfrm>
        <a:prstGeom prst="round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Address</a:t>
          </a:r>
          <a:r>
            <a:rPr lang="en-US" sz="2000" dirty="0">
              <a:solidFill>
                <a:sysClr val="window" lastClr="FFFFFF"/>
              </a:solidFill>
              <a:latin typeface="Calibri" panose="020F0502020204030204"/>
              <a:ea typeface="+mn-ea"/>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a:xfrm>
          <a:off x="1330859" y="3368049"/>
          <a:ext cx="7997845" cy="641457"/>
        </a:xfrm>
        <a:prstGeom prst="roundRect">
          <a:avLst/>
        </a:prstGeom>
        <a:solidFill>
          <a:srgbClr val="202452">
            <a:alpha val="56667"/>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Position</a:t>
          </a:r>
          <a:r>
            <a:rPr lang="en-US" sz="2000" dirty="0">
              <a:solidFill>
                <a:sysClr val="window" lastClr="FFFFFF"/>
              </a:solidFill>
              <a:latin typeface="Calibri" panose="020F0502020204030204"/>
              <a:ea typeface="+mn-ea"/>
              <a:cs typeface="Arial" panose="020B0604020202020204" pitchFamily="34" charset="0"/>
            </a:rPr>
            <a:t>: Receptionist</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F167598A-2571-4416-A539-08B801D55C76}">
      <dgm:prSet custT="1"/>
      <dgm:spPr>
        <a:xfrm>
          <a:off x="1330859" y="400"/>
          <a:ext cx="7997845" cy="64145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Job seeker’s name</a:t>
          </a:r>
          <a:r>
            <a:rPr lang="en-US" sz="2000" dirty="0">
              <a:solidFill>
                <a:sysClr val="window" lastClr="FFFFFF"/>
              </a:solidFill>
              <a:latin typeface="Calibri" panose="020F0502020204030204"/>
              <a:ea typeface="+mn-ea"/>
              <a:cs typeface="Arial" panose="020B0604020202020204" pitchFamily="34" charset="0"/>
            </a:rPr>
            <a:t>:  Jason Bourne</a:t>
          </a:r>
        </a:p>
      </dgm:t>
    </dgm:pt>
    <dgm:pt modelId="{BF07041C-E0A7-4008-B136-5E797A78EB5B}" type="parTrans" cxnId="{483B8A4F-EC6D-4E75-B214-C50B60F17672}">
      <dgm:prSet/>
      <dgm:spPr/>
      <dgm:t>
        <a:bodyPr/>
        <a:lstStyle/>
        <a:p>
          <a:endParaRPr lang="en-US"/>
        </a:p>
      </dgm:t>
    </dgm:pt>
    <dgm:pt modelId="{654EE0A7-E92B-4D53-9F41-688B5B7F9C5C}" type="sibTrans" cxnId="{483B8A4F-EC6D-4E75-B214-C50B60F17672}">
      <dgm:prSet/>
      <dgm:spPr/>
      <dgm:t>
        <a:bodyPr/>
        <a:lstStyle/>
        <a:p>
          <a:endParaRPr lang="en-US"/>
        </a:p>
      </dgm:t>
    </dgm:pt>
    <dgm:pt modelId="{36868C2C-E31E-4659-9D0E-C7AB1215C66B}">
      <dgm:prSet custT="1"/>
      <dgm:spPr>
        <a:xfrm>
          <a:off x="1330859" y="4041579"/>
          <a:ext cx="7997845" cy="641457"/>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000" u="sng" dirty="0">
              <a:solidFill>
                <a:sysClr val="window" lastClr="FFFFFF"/>
              </a:solidFill>
              <a:latin typeface="Calibri" panose="020F0502020204030204"/>
              <a:ea typeface="+mn-ea"/>
              <a:cs typeface="Arial" panose="020B0604020202020204" pitchFamily="34" charset="0"/>
            </a:rPr>
            <a:t>Interview</a:t>
          </a:r>
          <a:r>
            <a:rPr lang="en-US" sz="2000" dirty="0">
              <a:solidFill>
                <a:sysClr val="window" lastClr="FFFFFF"/>
              </a:solidFill>
              <a:latin typeface="Calibri" panose="020F0502020204030204"/>
              <a:ea typeface="+mn-ea"/>
              <a:cs typeface="Arial" panose="020B0604020202020204" pitchFamily="34" charset="0"/>
            </a:rPr>
            <a:t>:  Interview scheduled for 10/17 at 3:00pm</a:t>
          </a:r>
        </a:p>
      </dgm:t>
    </dgm:pt>
    <dgm:pt modelId="{6F0A229C-9D2F-4AC8-A918-197881354A26}" type="parTrans" cxnId="{91003361-AB12-4EA6-BE2E-989E444C7948}">
      <dgm:prSet/>
      <dgm:spPr/>
      <dgm:t>
        <a:bodyPr/>
        <a:lstStyle/>
        <a:p>
          <a:endParaRPr lang="en-US"/>
        </a:p>
      </dgm:t>
    </dgm:pt>
    <dgm:pt modelId="{FB9A67E9-F810-4268-8FC4-F9CBDF101E6A}" type="sibTrans" cxnId="{91003361-AB12-4EA6-BE2E-989E444C7948}">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27CD54E0-5AAB-496A-B32D-2AECAD6E7610}" type="pres">
      <dgm:prSet presAssocID="{F167598A-2571-4416-A539-08B801D55C76}" presName="linNode" presStyleCnt="0"/>
      <dgm:spPr/>
    </dgm:pt>
    <dgm:pt modelId="{D4E6833C-9477-447D-9FE5-B1D44CB8626E}" type="pres">
      <dgm:prSet presAssocID="{F167598A-2571-4416-A539-08B801D55C76}" presName="parentText" presStyleLbl="node1" presStyleIdx="0" presStyleCnt="7" custScaleX="208416">
        <dgm:presLayoutVars>
          <dgm:chMax val="1"/>
          <dgm:bulletEnabled val="1"/>
        </dgm:presLayoutVars>
      </dgm:prSet>
      <dgm:spPr/>
    </dgm:pt>
    <dgm:pt modelId="{6BB8B354-BA46-494A-ADF3-58927DB4CE87}" type="pres">
      <dgm:prSet presAssocID="{654EE0A7-E92B-4D53-9F41-688B5B7F9C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8416">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8416">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8416">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8416">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8416">
        <dgm:presLayoutVars>
          <dgm:chMax val="1"/>
          <dgm:bulletEnabled val="1"/>
        </dgm:presLayoutVars>
      </dgm:prSet>
      <dgm:spPr/>
    </dgm:pt>
    <dgm:pt modelId="{DC574410-57C1-42AC-BD82-B5608DB3F930}" type="pres">
      <dgm:prSet presAssocID="{C7A3599F-6D5F-4A77-868C-2AFB7DF13FF0}" presName="sp" presStyleCnt="0"/>
      <dgm:spPr/>
    </dgm:pt>
    <dgm:pt modelId="{9527C02F-DA9A-4931-B93B-759A10FD1D28}" type="pres">
      <dgm:prSet presAssocID="{36868C2C-E31E-4659-9D0E-C7AB1215C66B}" presName="linNode" presStyleCnt="0"/>
      <dgm:spPr/>
    </dgm:pt>
    <dgm:pt modelId="{AF3F9C10-B15B-4929-B058-D4C2A9D0C05D}" type="pres">
      <dgm:prSet presAssocID="{36868C2C-E31E-4659-9D0E-C7AB1215C66B}" presName="parentText" presStyleLbl="node1" presStyleIdx="6" presStyleCnt="7" custScaleX="208416">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91003361-AB12-4EA6-BE2E-989E444C7948}" srcId="{0BB364A5-4AAE-40F0-AF6C-428DEF7B7704}" destId="{36868C2C-E31E-4659-9D0E-C7AB1215C66B}" srcOrd="6" destOrd="0" parTransId="{6F0A229C-9D2F-4AC8-A918-197881354A26}" sibTransId="{FB9A67E9-F810-4268-8FC4-F9CBDF101E6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483B8A4F-EC6D-4E75-B214-C50B60F17672}" srcId="{0BB364A5-4AAE-40F0-AF6C-428DEF7B7704}" destId="{F167598A-2571-4416-A539-08B801D55C76}" srcOrd="0" destOrd="0" parTransId="{BF07041C-E0A7-4008-B136-5E797A78EB5B}" sibTransId="{654EE0A7-E92B-4D53-9F41-688B5B7F9C5C}"/>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6A957DCF-68EB-4460-B6CA-D128060B738D}" type="presOf" srcId="{36868C2C-E31E-4659-9D0E-C7AB1215C66B}" destId="{AF3F9C10-B15B-4929-B058-D4C2A9D0C05D}" srcOrd="0" destOrd="0" presId="urn:microsoft.com/office/officeart/2005/8/layout/vList5"/>
    <dgm:cxn modelId="{7D47B2D3-645A-41AF-AE9A-7EA0E774A965}" type="presOf" srcId="{F167598A-2571-4416-A539-08B801D55C76}" destId="{D4E6833C-9477-447D-9FE5-B1D44CB8626E}" srcOrd="0" destOrd="0" presId="urn:microsoft.com/office/officeart/2005/8/layout/vList5"/>
    <dgm:cxn modelId="{51666EF1-AD5E-4357-BB5D-0D1B36F9BEC5}" type="presOf" srcId="{D4845E37-4806-4E11-A99B-86FAB7AAD61E}" destId="{1B0456D2-42CE-4F60-9EDC-591DB245382C}" srcOrd="0" destOrd="0" presId="urn:microsoft.com/office/officeart/2005/8/layout/vList5"/>
    <dgm:cxn modelId="{9E42105A-B914-420E-88AA-6F3EA1EDF3FB}" type="presParOf" srcId="{2FC50A03-7BA9-43DA-B69F-4D69222E4593}" destId="{27CD54E0-5AAB-496A-B32D-2AECAD6E7610}" srcOrd="0" destOrd="0" presId="urn:microsoft.com/office/officeart/2005/8/layout/vList5"/>
    <dgm:cxn modelId="{DD1E8F79-82D8-4FD0-8BCB-CD4890735511}" type="presParOf" srcId="{27CD54E0-5AAB-496A-B32D-2AECAD6E7610}" destId="{D4E6833C-9477-447D-9FE5-B1D44CB8626E}" srcOrd="0" destOrd="0" presId="urn:microsoft.com/office/officeart/2005/8/layout/vList5"/>
    <dgm:cxn modelId="{59C6A54A-63E5-4D37-8E42-B0E10E9B843E}" type="presParOf" srcId="{2FC50A03-7BA9-43DA-B69F-4D69222E4593}" destId="{6BB8B354-BA46-494A-ADF3-58927DB4CE87}"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72FB4F4A-0A01-4BAB-A724-E0F4A96BB94C}" type="presParOf" srcId="{2FC50A03-7BA9-43DA-B69F-4D69222E4593}" destId="{DC574410-57C1-42AC-BD82-B5608DB3F930}" srcOrd="11" destOrd="0" presId="urn:microsoft.com/office/officeart/2005/8/layout/vList5"/>
    <dgm:cxn modelId="{5077983D-6A52-4013-8FC5-1BBEC9E11B1E}" type="presParOf" srcId="{2FC50A03-7BA9-43DA-B69F-4D69222E4593}" destId="{9527C02F-DA9A-4931-B93B-759A10FD1D28}" srcOrd="12" destOrd="0" presId="urn:microsoft.com/office/officeart/2005/8/layout/vList5"/>
    <dgm:cxn modelId="{6D4ACB59-C7E6-4826-A3B4-E2E92342BBAF}" type="presParOf" srcId="{9527C02F-DA9A-4931-B93B-759A10FD1D28}" destId="{AF3F9C10-B15B-4929-B058-D4C2A9D0C05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158856-FEB1-4D5F-B03F-58C07C597B2A}"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F3B1AE27-7C1A-4E55-A509-F7AF900D4404}">
      <dgm:prSet custT="1"/>
      <dgm:spPr>
        <a:xfrm>
          <a:off x="0" y="120184"/>
          <a:ext cx="7918865"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Arial" panose="020B0604020202020204" pitchFamily="34" charset="0"/>
            </a:rPr>
            <a:t>While a job placement is the goal of job development, unfortunately, it does not always lead to one.</a:t>
          </a:r>
        </a:p>
      </dgm:t>
    </dgm:pt>
    <dgm:pt modelId="{E1257EC6-8EDF-4772-BF68-D4A8737D4CD7}" type="parTrans" cxnId="{A38EA29B-31EC-4D80-AD41-DC4B169A89A5}">
      <dgm:prSet/>
      <dgm:spPr/>
      <dgm:t>
        <a:bodyPr/>
        <a:lstStyle/>
        <a:p>
          <a:endParaRPr lang="en-US">
            <a:latin typeface="Arial" panose="020B0604020202020204" pitchFamily="34" charset="0"/>
            <a:cs typeface="Arial" panose="020B0604020202020204" pitchFamily="34" charset="0"/>
          </a:endParaRPr>
        </a:p>
      </dgm:t>
    </dgm:pt>
    <dgm:pt modelId="{3BA0B986-6C90-465A-B136-185AE1D4AE9C}" type="sibTrans" cxnId="{A38EA29B-31EC-4D80-AD41-DC4B169A89A5}">
      <dgm:prSet/>
      <dgm:spPr/>
      <dgm:t>
        <a:bodyPr/>
        <a:lstStyle/>
        <a:p>
          <a:endParaRPr lang="en-US">
            <a:latin typeface="Arial" panose="020B0604020202020204" pitchFamily="34" charset="0"/>
            <a:cs typeface="Arial" panose="020B0604020202020204" pitchFamily="34" charset="0"/>
          </a:endParaRPr>
        </a:p>
      </dgm:t>
    </dgm:pt>
    <dgm:pt modelId="{569EA532-B56C-4F55-A36C-08B2125C936E}">
      <dgm:prSet custT="1"/>
      <dgm:spPr>
        <a:xfrm>
          <a:off x="0" y="1461605"/>
          <a:ext cx="7918865" cy="904751"/>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Arial" panose="020B0604020202020204" pitchFamily="34" charset="0"/>
            </a:rPr>
            <a:t>When job development leads to a job placement:</a:t>
          </a:r>
        </a:p>
      </dgm:t>
    </dgm:pt>
    <dgm:pt modelId="{4EA8EB11-0CED-44AD-B0B6-B6F1C9A4389D}" type="parTrans" cxnId="{1AEB0DCA-F889-45FE-A8FB-9BC5FE710A76}">
      <dgm:prSet/>
      <dgm:spPr/>
      <dgm:t>
        <a:bodyPr/>
        <a:lstStyle/>
        <a:p>
          <a:endParaRPr lang="en-US">
            <a:latin typeface="Arial" panose="020B0604020202020204" pitchFamily="34" charset="0"/>
            <a:cs typeface="Arial" panose="020B0604020202020204" pitchFamily="34" charset="0"/>
          </a:endParaRPr>
        </a:p>
      </dgm:t>
    </dgm:pt>
    <dgm:pt modelId="{A5EB431B-7CC0-49E4-A584-35DFEA399D22}" type="sibTrans" cxnId="{1AEB0DCA-F889-45FE-A8FB-9BC5FE710A76}">
      <dgm:prSet/>
      <dgm:spPr/>
      <dgm:t>
        <a:bodyPr/>
        <a:lstStyle/>
        <a:p>
          <a:endParaRPr lang="en-US">
            <a:latin typeface="Arial" panose="020B0604020202020204" pitchFamily="34" charset="0"/>
            <a:cs typeface="Arial" panose="020B0604020202020204" pitchFamily="34" charset="0"/>
          </a:endParaRPr>
        </a:p>
      </dgm:t>
    </dgm:pt>
    <dgm:pt modelId="{6CA29E59-EBF5-4E2A-B6B1-E6DA4BB89F91}">
      <dgm:prSet custT="1"/>
      <dgm:spPr>
        <a:xfrm>
          <a:off x="0" y="2544783"/>
          <a:ext cx="7918865" cy="1379137"/>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LVER - create a job order in Employ Florida for that specific position</a:t>
          </a:r>
        </a:p>
      </dgm:t>
    </dgm:pt>
    <dgm:pt modelId="{83DA19E7-8325-4628-8E5F-873E5BD65C87}" type="parTrans" cxnId="{E532B9C8-6D97-4391-B2A7-4746C12C932D}">
      <dgm:prSet/>
      <dgm:spPr/>
      <dgm:t>
        <a:bodyPr/>
        <a:lstStyle/>
        <a:p>
          <a:endParaRPr lang="en-US">
            <a:latin typeface="Arial" panose="020B0604020202020204" pitchFamily="34" charset="0"/>
            <a:cs typeface="Arial" panose="020B0604020202020204" pitchFamily="34" charset="0"/>
          </a:endParaRPr>
        </a:p>
      </dgm:t>
    </dgm:pt>
    <dgm:pt modelId="{AF167A0B-725F-4550-BB34-A5A2549F482A}" type="sibTrans" cxnId="{E532B9C8-6D97-4391-B2A7-4746C12C932D}">
      <dgm:prSet/>
      <dgm:spPr/>
      <dgm:t>
        <a:bodyPr/>
        <a:lstStyle/>
        <a:p>
          <a:endParaRPr lang="en-US">
            <a:latin typeface="Arial" panose="020B0604020202020204" pitchFamily="34" charset="0"/>
            <a:cs typeface="Arial" panose="020B0604020202020204" pitchFamily="34" charset="0"/>
          </a:endParaRPr>
        </a:p>
      </dgm:t>
    </dgm:pt>
    <dgm:pt modelId="{4414C3A7-0971-46ED-86B0-DF262C1A6DE3}">
      <dgm:prSet custT="1"/>
      <dgm:spPr>
        <a:xfrm>
          <a:off x="0" y="2544783"/>
          <a:ext cx="7918865" cy="1379137"/>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DVOP - refer the veteran to the job order (Activity Code 500)*</a:t>
          </a:r>
        </a:p>
      </dgm:t>
    </dgm:pt>
    <dgm:pt modelId="{7D086DDD-9C94-4676-BED0-8EF57BA5A557}" type="parTrans" cxnId="{E05503AB-503B-438D-81E3-5D8074DC8CF0}">
      <dgm:prSet/>
      <dgm:spPr/>
      <dgm:t>
        <a:bodyPr/>
        <a:lstStyle/>
        <a:p>
          <a:endParaRPr lang="en-US">
            <a:latin typeface="Arial" panose="020B0604020202020204" pitchFamily="34" charset="0"/>
            <a:cs typeface="Arial" panose="020B0604020202020204" pitchFamily="34" charset="0"/>
          </a:endParaRPr>
        </a:p>
      </dgm:t>
    </dgm:pt>
    <dgm:pt modelId="{52230A37-9573-41CD-B43E-1E13261193EE}" type="sibTrans" cxnId="{E05503AB-503B-438D-81E3-5D8074DC8CF0}">
      <dgm:prSet/>
      <dgm:spPr/>
      <dgm:t>
        <a:bodyPr/>
        <a:lstStyle/>
        <a:p>
          <a:endParaRPr lang="en-US">
            <a:latin typeface="Arial" panose="020B0604020202020204" pitchFamily="34" charset="0"/>
            <a:cs typeface="Arial" panose="020B0604020202020204" pitchFamily="34" charset="0"/>
          </a:endParaRPr>
        </a:p>
      </dgm:t>
    </dgm:pt>
    <dgm:pt modelId="{E259E20C-6C94-4711-93CB-B8478D675D90}">
      <dgm:prSet custT="1"/>
      <dgm:spPr>
        <a:xfrm>
          <a:off x="0" y="2544783"/>
          <a:ext cx="7918865" cy="1379137"/>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LVER - close out the job order immediately</a:t>
          </a:r>
        </a:p>
      </dgm:t>
    </dgm:pt>
    <dgm:pt modelId="{A020D5CA-AE53-4BA3-9195-08E154E5CAE8}" type="parTrans" cxnId="{5D0A824D-579C-43AF-9224-6815615E3084}">
      <dgm:prSet/>
      <dgm:spPr/>
      <dgm:t>
        <a:bodyPr/>
        <a:lstStyle/>
        <a:p>
          <a:endParaRPr lang="en-US">
            <a:latin typeface="Arial" panose="020B0604020202020204" pitchFamily="34" charset="0"/>
            <a:cs typeface="Arial" panose="020B0604020202020204" pitchFamily="34" charset="0"/>
          </a:endParaRPr>
        </a:p>
      </dgm:t>
    </dgm:pt>
    <dgm:pt modelId="{BD4E4CFF-9DB9-49D3-B929-64C91B21A29D}" type="sibTrans" cxnId="{5D0A824D-579C-43AF-9224-6815615E3084}">
      <dgm:prSet/>
      <dgm:spPr/>
      <dgm:t>
        <a:bodyPr/>
        <a:lstStyle/>
        <a:p>
          <a:endParaRPr lang="en-US">
            <a:latin typeface="Arial" panose="020B0604020202020204" pitchFamily="34" charset="0"/>
            <a:cs typeface="Arial" panose="020B0604020202020204" pitchFamily="34" charset="0"/>
          </a:endParaRPr>
        </a:p>
      </dgm:t>
    </dgm:pt>
    <dgm:pt modelId="{D2157AE2-0E3F-4258-A874-26C58D28FCCE}">
      <dgm:prSet custT="1"/>
      <dgm:spPr>
        <a:xfrm>
          <a:off x="0" y="2544783"/>
          <a:ext cx="7918865" cy="1379137"/>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DVOP - enter direct placement service (Activity Code 750)</a:t>
          </a:r>
        </a:p>
      </dgm:t>
    </dgm:pt>
    <dgm:pt modelId="{3184CB0F-0EDC-462D-AB6F-34E5DF162231}" type="parTrans" cxnId="{3F304D87-1BEA-4321-A709-54009E19BF13}">
      <dgm:prSet/>
      <dgm:spPr/>
      <dgm:t>
        <a:bodyPr/>
        <a:lstStyle/>
        <a:p>
          <a:endParaRPr lang="en-US">
            <a:latin typeface="Arial" panose="020B0604020202020204" pitchFamily="34" charset="0"/>
            <a:cs typeface="Arial" panose="020B0604020202020204" pitchFamily="34" charset="0"/>
          </a:endParaRPr>
        </a:p>
      </dgm:t>
    </dgm:pt>
    <dgm:pt modelId="{83600C70-4771-401C-80F0-0C6EBF3B1A62}" type="sibTrans" cxnId="{3F304D87-1BEA-4321-A709-54009E19BF13}">
      <dgm:prSet/>
      <dgm:spPr/>
      <dgm:t>
        <a:bodyPr/>
        <a:lstStyle/>
        <a:p>
          <a:endParaRPr lang="en-US">
            <a:latin typeface="Arial" panose="020B0604020202020204" pitchFamily="34" charset="0"/>
            <a:cs typeface="Arial" panose="020B0604020202020204" pitchFamily="34" charset="0"/>
          </a:endParaRPr>
        </a:p>
      </dgm:t>
    </dgm:pt>
    <dgm:pt modelId="{654748B0-666E-4737-A93E-F2CD14D41B32}" type="pres">
      <dgm:prSet presAssocID="{C9158856-FEB1-4D5F-B03F-58C07C597B2A}" presName="linear" presStyleCnt="0">
        <dgm:presLayoutVars>
          <dgm:animLvl val="lvl"/>
          <dgm:resizeHandles val="exact"/>
        </dgm:presLayoutVars>
      </dgm:prSet>
      <dgm:spPr/>
    </dgm:pt>
    <dgm:pt modelId="{FA030455-92B2-4E55-B9FC-B891FF12A535}" type="pres">
      <dgm:prSet presAssocID="{F3B1AE27-7C1A-4E55-A509-F7AF900D4404}" presName="parentText" presStyleLbl="node1" presStyleIdx="0" presStyleCnt="2" custLinFactY="-32744" custLinFactNeighborY="-100000">
        <dgm:presLayoutVars>
          <dgm:chMax val="0"/>
          <dgm:bulletEnabled val="1"/>
        </dgm:presLayoutVars>
      </dgm:prSet>
      <dgm:spPr/>
    </dgm:pt>
    <dgm:pt modelId="{6F46CFCD-154E-4571-8AC0-2856E758DE8C}" type="pres">
      <dgm:prSet presAssocID="{3BA0B986-6C90-465A-B136-185AE1D4AE9C}" presName="spacer" presStyleCnt="0"/>
      <dgm:spPr/>
    </dgm:pt>
    <dgm:pt modelId="{350E25EA-CC7F-4D40-BE25-BCABA7794C10}" type="pres">
      <dgm:prSet presAssocID="{569EA532-B56C-4F55-A36C-08B2125C936E}" presName="parentText" presStyleLbl="node1" presStyleIdx="1" presStyleCnt="2" custScaleY="74355" custLinFactNeighborY="-47001">
        <dgm:presLayoutVars>
          <dgm:chMax val="0"/>
          <dgm:bulletEnabled val="1"/>
        </dgm:presLayoutVars>
      </dgm:prSet>
      <dgm:spPr/>
    </dgm:pt>
    <dgm:pt modelId="{7068C9A0-0180-4439-A78A-461F18C7D84F}" type="pres">
      <dgm:prSet presAssocID="{569EA532-B56C-4F55-A36C-08B2125C936E}" presName="childText" presStyleLbl="revTx" presStyleIdx="0" presStyleCnt="1" custLinFactNeighborY="-38608">
        <dgm:presLayoutVars>
          <dgm:bulletEnabled val="1"/>
        </dgm:presLayoutVars>
      </dgm:prSet>
      <dgm:spPr/>
    </dgm:pt>
  </dgm:ptLst>
  <dgm:cxnLst>
    <dgm:cxn modelId="{0F939D18-1A81-417D-8908-A217C648AE0A}" type="presOf" srcId="{6CA29E59-EBF5-4E2A-B6B1-E6DA4BB89F91}" destId="{7068C9A0-0180-4439-A78A-461F18C7D84F}" srcOrd="0" destOrd="0" presId="urn:microsoft.com/office/officeart/2005/8/layout/vList2"/>
    <dgm:cxn modelId="{ACFD8C66-42D6-41B5-8AC8-75423B5EC867}" type="presOf" srcId="{4414C3A7-0971-46ED-86B0-DF262C1A6DE3}" destId="{7068C9A0-0180-4439-A78A-461F18C7D84F}" srcOrd="0" destOrd="1" presId="urn:microsoft.com/office/officeart/2005/8/layout/vList2"/>
    <dgm:cxn modelId="{23FBA449-3895-4EC5-A6B6-110607BAD14B}" type="presOf" srcId="{E259E20C-6C94-4711-93CB-B8478D675D90}" destId="{7068C9A0-0180-4439-A78A-461F18C7D84F}" srcOrd="0" destOrd="2" presId="urn:microsoft.com/office/officeart/2005/8/layout/vList2"/>
    <dgm:cxn modelId="{5D0A824D-579C-43AF-9224-6815615E3084}" srcId="{569EA532-B56C-4F55-A36C-08B2125C936E}" destId="{E259E20C-6C94-4711-93CB-B8478D675D90}" srcOrd="2" destOrd="0" parTransId="{A020D5CA-AE53-4BA3-9195-08E154E5CAE8}" sibTransId="{BD4E4CFF-9DB9-49D3-B929-64C91B21A29D}"/>
    <dgm:cxn modelId="{DE0DB057-E316-4C7B-A899-2A03955E1B05}" type="presOf" srcId="{F3B1AE27-7C1A-4E55-A509-F7AF900D4404}" destId="{FA030455-92B2-4E55-B9FC-B891FF12A535}" srcOrd="0" destOrd="0" presId="urn:microsoft.com/office/officeart/2005/8/layout/vList2"/>
    <dgm:cxn modelId="{3F304D87-1BEA-4321-A709-54009E19BF13}" srcId="{569EA532-B56C-4F55-A36C-08B2125C936E}" destId="{D2157AE2-0E3F-4258-A874-26C58D28FCCE}" srcOrd="3" destOrd="0" parTransId="{3184CB0F-0EDC-462D-AB6F-34E5DF162231}" sibTransId="{83600C70-4771-401C-80F0-0C6EBF3B1A62}"/>
    <dgm:cxn modelId="{A38EA29B-31EC-4D80-AD41-DC4B169A89A5}" srcId="{C9158856-FEB1-4D5F-B03F-58C07C597B2A}" destId="{F3B1AE27-7C1A-4E55-A509-F7AF900D4404}" srcOrd="0" destOrd="0" parTransId="{E1257EC6-8EDF-4772-BF68-D4A8737D4CD7}" sibTransId="{3BA0B986-6C90-465A-B136-185AE1D4AE9C}"/>
    <dgm:cxn modelId="{E05503AB-503B-438D-81E3-5D8074DC8CF0}" srcId="{569EA532-B56C-4F55-A36C-08B2125C936E}" destId="{4414C3A7-0971-46ED-86B0-DF262C1A6DE3}" srcOrd="1" destOrd="0" parTransId="{7D086DDD-9C94-4676-BED0-8EF57BA5A557}" sibTransId="{52230A37-9573-41CD-B43E-1E13261193EE}"/>
    <dgm:cxn modelId="{6254B2AB-577D-4241-A7A5-35378C829FFC}" type="presOf" srcId="{C9158856-FEB1-4D5F-B03F-58C07C597B2A}" destId="{654748B0-666E-4737-A93E-F2CD14D41B32}" srcOrd="0" destOrd="0" presId="urn:microsoft.com/office/officeart/2005/8/layout/vList2"/>
    <dgm:cxn modelId="{E532B9C8-6D97-4391-B2A7-4746C12C932D}" srcId="{569EA532-B56C-4F55-A36C-08B2125C936E}" destId="{6CA29E59-EBF5-4E2A-B6B1-E6DA4BB89F91}" srcOrd="0" destOrd="0" parTransId="{83DA19E7-8325-4628-8E5F-873E5BD65C87}" sibTransId="{AF167A0B-725F-4550-BB34-A5A2549F482A}"/>
    <dgm:cxn modelId="{1AEB0DCA-F889-45FE-A8FB-9BC5FE710A76}" srcId="{C9158856-FEB1-4D5F-B03F-58C07C597B2A}" destId="{569EA532-B56C-4F55-A36C-08B2125C936E}" srcOrd="1" destOrd="0" parTransId="{4EA8EB11-0CED-44AD-B0B6-B6F1C9A4389D}" sibTransId="{A5EB431B-7CC0-49E4-A584-35DFEA399D22}"/>
    <dgm:cxn modelId="{4E5F14D7-D821-438E-8712-56359B3815D6}" type="presOf" srcId="{D2157AE2-0E3F-4258-A874-26C58D28FCCE}" destId="{7068C9A0-0180-4439-A78A-461F18C7D84F}" srcOrd="0" destOrd="3" presId="urn:microsoft.com/office/officeart/2005/8/layout/vList2"/>
    <dgm:cxn modelId="{80B234F5-CE7F-40A7-80C1-6C5E140AF5F2}" type="presOf" srcId="{569EA532-B56C-4F55-A36C-08B2125C936E}" destId="{350E25EA-CC7F-4D40-BE25-BCABA7794C10}" srcOrd="0" destOrd="0" presId="urn:microsoft.com/office/officeart/2005/8/layout/vList2"/>
    <dgm:cxn modelId="{3329C3FE-8577-4C6D-BDDE-E40FAC23AD27}" type="presParOf" srcId="{654748B0-666E-4737-A93E-F2CD14D41B32}" destId="{FA030455-92B2-4E55-B9FC-B891FF12A535}" srcOrd="0" destOrd="0" presId="urn:microsoft.com/office/officeart/2005/8/layout/vList2"/>
    <dgm:cxn modelId="{53B63D76-CA29-4C38-8EAC-070BAEDF9F9A}" type="presParOf" srcId="{654748B0-666E-4737-A93E-F2CD14D41B32}" destId="{6F46CFCD-154E-4571-8AC0-2856E758DE8C}" srcOrd="1" destOrd="0" presId="urn:microsoft.com/office/officeart/2005/8/layout/vList2"/>
    <dgm:cxn modelId="{43C897D8-2A6C-4085-822E-F1E7730B2605}" type="presParOf" srcId="{654748B0-666E-4737-A93E-F2CD14D41B32}" destId="{350E25EA-CC7F-4D40-BE25-BCABA7794C10}" srcOrd="2" destOrd="0" presId="urn:microsoft.com/office/officeart/2005/8/layout/vList2"/>
    <dgm:cxn modelId="{34208F84-93D3-4339-A60E-ACAE2BD732AE}" type="presParOf" srcId="{654748B0-666E-4737-A93E-F2CD14D41B32}" destId="{7068C9A0-0180-4439-A78A-461F18C7D84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3A2BAB-216D-4D65-8F6C-EF0BBD199A7B}" type="doc">
      <dgm:prSet loTypeId="urn:microsoft.com/office/officeart/2005/8/layout/bProcess3" loCatId="process" qsTypeId="urn:microsoft.com/office/officeart/2005/8/quickstyle/simple1" qsCatId="simple" csTypeId="urn:microsoft.com/office/officeart/2005/8/colors/accent5_5" csCatId="accent5" phldr="1"/>
      <dgm:spPr/>
    </dgm:pt>
    <dgm:pt modelId="{C4E374CD-9C2F-4521-9E3B-41A1322AC93C}">
      <dgm:prSet phldrT="[Text]" custT="1"/>
      <dgm:spPr>
        <a:xfrm>
          <a:off x="332063" y="1193"/>
          <a:ext cx="3445768" cy="2067461"/>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Case conference</a:t>
          </a:r>
        </a:p>
      </dgm:t>
    </dgm:pt>
    <dgm:pt modelId="{7760EB29-44FE-45EE-B04C-548DF03FBAE1}" type="parTrans" cxnId="{40CDDB6A-3085-475F-A343-7C0C554A0DEE}">
      <dgm:prSet/>
      <dgm:spPr/>
      <dgm:t>
        <a:bodyPr/>
        <a:lstStyle/>
        <a:p>
          <a:endParaRPr lang="en-US" sz="3600" b="1">
            <a:latin typeface="Arial" panose="020B0604020202020204" pitchFamily="34" charset="0"/>
            <a:cs typeface="Arial" panose="020B0604020202020204" pitchFamily="34" charset="0"/>
          </a:endParaRPr>
        </a:p>
      </dgm:t>
    </dgm:pt>
    <dgm:pt modelId="{A6C7F2E8-3E58-413D-B99E-645D881186D5}" type="sibTrans" cxnId="{40CDDB6A-3085-475F-A343-7C0C554A0DEE}">
      <dgm:prSet custT="1">
        <dgm:style>
          <a:lnRef idx="1">
            <a:schemeClr val="accent6"/>
          </a:lnRef>
          <a:fillRef idx="0">
            <a:schemeClr val="accent6"/>
          </a:fillRef>
          <a:effectRef idx="0">
            <a:schemeClr val="accent6"/>
          </a:effectRef>
          <a:fontRef idx="minor">
            <a:schemeClr val="tx1"/>
          </a:fontRef>
        </dgm:style>
      </dgm:prSet>
      <dgm:spPr>
        <a:xfrm>
          <a:off x="3776032" y="989204"/>
          <a:ext cx="676437" cy="91440"/>
        </a:xfrm>
        <a:custGeom>
          <a:avLst/>
          <a:gdLst/>
          <a:ahLst/>
          <a:cxnLst/>
          <a:rect l="0" t="0" r="0" b="0"/>
          <a:pathLst>
            <a:path>
              <a:moveTo>
                <a:pt x="0" y="45720"/>
              </a:moveTo>
              <a:lnTo>
                <a:pt x="676437" y="45720"/>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4AA7982-F153-49E9-A856-F84CB5CF89D6}">
      <dgm:prSet phldrT="[Text]" custT="1"/>
      <dgm:spPr>
        <a:xfrm>
          <a:off x="4484869" y="1193"/>
          <a:ext cx="3445768" cy="2067461"/>
        </a:xfrm>
        <a:prstGeom prst="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Job development attempts (V14)</a:t>
          </a:r>
        </a:p>
      </dgm:t>
    </dgm:pt>
    <dgm:pt modelId="{FB5AD886-C090-4A3D-90D8-F0C8BFC125C8}" type="parTrans" cxnId="{E7ED3373-20DF-4805-A107-9DC3EB9E611E}">
      <dgm:prSet/>
      <dgm:spPr/>
      <dgm:t>
        <a:bodyPr/>
        <a:lstStyle/>
        <a:p>
          <a:endParaRPr lang="en-US" sz="3600" b="1">
            <a:latin typeface="Arial" panose="020B0604020202020204" pitchFamily="34" charset="0"/>
            <a:cs typeface="Arial" panose="020B0604020202020204" pitchFamily="34" charset="0"/>
          </a:endParaRPr>
        </a:p>
      </dgm:t>
    </dgm:pt>
    <dgm:pt modelId="{4364EEDF-28EF-419E-B7FB-485C8B05CCCC}" type="sibTrans" cxnId="{E7ED3373-20DF-4805-A107-9DC3EB9E611E}">
      <dgm:prSet custT="1">
        <dgm:style>
          <a:lnRef idx="1">
            <a:schemeClr val="accent6"/>
          </a:lnRef>
          <a:fillRef idx="0">
            <a:schemeClr val="accent6"/>
          </a:fillRef>
          <a:effectRef idx="0">
            <a:schemeClr val="accent6"/>
          </a:effectRef>
          <a:fontRef idx="minor">
            <a:schemeClr val="tx1"/>
          </a:fontRef>
        </dgm:style>
      </dgm:prSet>
      <dgm:spPr>
        <a:xfrm>
          <a:off x="1969458" y="2066855"/>
          <a:ext cx="4238295" cy="761926"/>
        </a:xfrm>
        <a:custGeom>
          <a:avLst/>
          <a:gdLst/>
          <a:ahLst/>
          <a:cxnLst/>
          <a:rect l="0" t="0" r="0" b="0"/>
          <a:pathLst>
            <a:path>
              <a:moveTo>
                <a:pt x="4238295" y="0"/>
              </a:moveTo>
              <a:lnTo>
                <a:pt x="4238295" y="398063"/>
              </a:lnTo>
              <a:lnTo>
                <a:pt x="0" y="398063"/>
              </a:lnTo>
              <a:lnTo>
                <a:pt x="0" y="761926"/>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21C3EF7-58C6-4C9A-B2FD-EA876C7DB4CC}">
      <dgm:prSet phldrT="[Text]" custT="1"/>
      <dgm:spPr>
        <a:xfrm>
          <a:off x="246574" y="2861181"/>
          <a:ext cx="3445768" cy="2067461"/>
        </a:xfrm>
        <a:prstGeom prst="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Interviews scheduled (E33, 123)</a:t>
          </a:r>
        </a:p>
      </dgm:t>
    </dgm:pt>
    <dgm:pt modelId="{31F11EBE-1591-45C2-B4F6-D3D0C91CAA29}" type="parTrans" cxnId="{B6C2DD3B-521E-4594-9536-5FCFFA234CC0}">
      <dgm:prSet/>
      <dgm:spPr/>
      <dgm:t>
        <a:bodyPr/>
        <a:lstStyle/>
        <a:p>
          <a:endParaRPr lang="en-US" sz="3600" b="1">
            <a:latin typeface="Arial" panose="020B0604020202020204" pitchFamily="34" charset="0"/>
            <a:cs typeface="Arial" panose="020B0604020202020204" pitchFamily="34" charset="0"/>
          </a:endParaRPr>
        </a:p>
      </dgm:t>
    </dgm:pt>
    <dgm:pt modelId="{A2F57D47-E236-4C3F-B95A-119EEE3A007F}" type="sibTrans" cxnId="{B6C2DD3B-521E-4594-9536-5FCFFA234CC0}">
      <dgm:prSet custT="1">
        <dgm:style>
          <a:lnRef idx="1">
            <a:schemeClr val="accent6"/>
          </a:lnRef>
          <a:fillRef idx="0">
            <a:schemeClr val="accent6"/>
          </a:fillRef>
          <a:effectRef idx="0">
            <a:schemeClr val="accent6"/>
          </a:effectRef>
          <a:fontRef idx="minor">
            <a:schemeClr val="tx1"/>
          </a:fontRef>
        </dgm:style>
      </dgm:prSet>
      <dgm:spPr>
        <a:xfrm>
          <a:off x="3690543" y="3849192"/>
          <a:ext cx="761926" cy="91440"/>
        </a:xfrm>
        <a:custGeom>
          <a:avLst/>
          <a:gdLst/>
          <a:ahLst/>
          <a:cxnLst/>
          <a:rect l="0" t="0" r="0" b="0"/>
          <a:pathLst>
            <a:path>
              <a:moveTo>
                <a:pt x="0" y="45720"/>
              </a:moveTo>
              <a:lnTo>
                <a:pt x="761926" y="45720"/>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48C9E7F-033F-4F71-8C68-DE0849789854}">
      <dgm:prSet custT="1"/>
      <dgm:spPr>
        <a:xfrm>
          <a:off x="4484869" y="2861181"/>
          <a:ext cx="3445768" cy="2067461"/>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Employed veteran</a:t>
          </a:r>
        </a:p>
      </dgm:t>
    </dgm:pt>
    <dgm:pt modelId="{9A7B3BB3-D882-454C-A37E-EBFFD20611BA}" type="par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523C15FF-CF56-4A23-93EA-36C5DC38625C}" type="sib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CDD1AFF3-9F94-4A4D-812D-D28971D367F4}" type="pres">
      <dgm:prSet presAssocID="{B93A2BAB-216D-4D65-8F6C-EF0BBD199A7B}" presName="Name0" presStyleCnt="0">
        <dgm:presLayoutVars>
          <dgm:dir/>
          <dgm:resizeHandles val="exact"/>
        </dgm:presLayoutVars>
      </dgm:prSet>
      <dgm:spPr/>
    </dgm:pt>
    <dgm:pt modelId="{C4A2F98C-6D51-4BB5-82B5-91290BDDBDB4}" type="pres">
      <dgm:prSet presAssocID="{C4E374CD-9C2F-4521-9E3B-41A1322AC93C}" presName="node" presStyleLbl="node1" presStyleIdx="0" presStyleCnt="4" custLinFactNeighborX="2481">
        <dgm:presLayoutVars>
          <dgm:bulletEnabled val="1"/>
        </dgm:presLayoutVars>
      </dgm:prSet>
      <dgm:spPr/>
    </dgm:pt>
    <dgm:pt modelId="{0C701CEE-E24F-4F59-8BD7-87E801BF3FBF}" type="pres">
      <dgm:prSet presAssocID="{A6C7F2E8-3E58-413D-B99E-645D881186D5}" presName="sibTrans" presStyleLbl="sibTrans1D1" presStyleIdx="0" presStyleCnt="3"/>
      <dgm:spPr/>
    </dgm:pt>
    <dgm:pt modelId="{25A653E4-C27F-4C24-838A-EE25AE3B3766}" type="pres">
      <dgm:prSet presAssocID="{A6C7F2E8-3E58-413D-B99E-645D881186D5}" presName="connectorText" presStyleLbl="sibTrans1D1" presStyleIdx="0" presStyleCnt="3"/>
      <dgm:spPr/>
    </dgm:pt>
    <dgm:pt modelId="{63BD9355-3FD3-4625-B800-A09D57C943F6}" type="pres">
      <dgm:prSet presAssocID="{74AA7982-F153-49E9-A856-F84CB5CF89D6}" presName="node" presStyleLbl="node1" presStyleIdx="1" presStyleCnt="4">
        <dgm:presLayoutVars>
          <dgm:bulletEnabled val="1"/>
        </dgm:presLayoutVars>
      </dgm:prSet>
      <dgm:spPr/>
    </dgm:pt>
    <dgm:pt modelId="{F3117264-DEFE-4CCB-B39F-A6E93F48491E}" type="pres">
      <dgm:prSet presAssocID="{4364EEDF-28EF-419E-B7FB-485C8B05CCCC}" presName="sibTrans" presStyleLbl="sibTrans1D1" presStyleIdx="1" presStyleCnt="3"/>
      <dgm:spPr/>
    </dgm:pt>
    <dgm:pt modelId="{A2204490-F2FA-4B75-A9E1-5161742AAE04}" type="pres">
      <dgm:prSet presAssocID="{4364EEDF-28EF-419E-B7FB-485C8B05CCCC}" presName="connectorText" presStyleLbl="sibTrans1D1" presStyleIdx="1" presStyleCnt="3"/>
      <dgm:spPr/>
    </dgm:pt>
    <dgm:pt modelId="{9C38606B-094C-44AD-9F00-C344B74A5EFA}" type="pres">
      <dgm:prSet presAssocID="{021C3EF7-58C6-4C9A-B2FD-EA876C7DB4CC}" presName="node" presStyleLbl="node1" presStyleIdx="2" presStyleCnt="4">
        <dgm:presLayoutVars>
          <dgm:bulletEnabled val="1"/>
        </dgm:presLayoutVars>
      </dgm:prSet>
      <dgm:spPr/>
    </dgm:pt>
    <dgm:pt modelId="{E80724AC-F07F-4A41-B35D-869BB3FB3D3E}" type="pres">
      <dgm:prSet presAssocID="{A2F57D47-E236-4C3F-B95A-119EEE3A007F}" presName="sibTrans" presStyleLbl="sibTrans1D1" presStyleIdx="2" presStyleCnt="3"/>
      <dgm:spPr/>
    </dgm:pt>
    <dgm:pt modelId="{A751D8C2-28A6-40FF-95CD-5EB31340DE52}" type="pres">
      <dgm:prSet presAssocID="{A2F57D47-E236-4C3F-B95A-119EEE3A007F}" presName="connectorText" presStyleLbl="sibTrans1D1" presStyleIdx="2" presStyleCnt="3"/>
      <dgm:spPr/>
    </dgm:pt>
    <dgm:pt modelId="{325F2B41-B6D0-4AC8-B3CB-D7CB92AAAE05}" type="pres">
      <dgm:prSet presAssocID="{848C9E7F-033F-4F71-8C68-DE0849789854}" presName="node" presStyleLbl="node1" presStyleIdx="3" presStyleCnt="4">
        <dgm:presLayoutVars>
          <dgm:bulletEnabled val="1"/>
        </dgm:presLayoutVars>
      </dgm:prSet>
      <dgm:spPr/>
    </dgm:pt>
  </dgm:ptLst>
  <dgm:cxnLst>
    <dgm:cxn modelId="{EAB97F32-2088-4249-9C7A-84F1EBA693FA}" type="presOf" srcId="{A2F57D47-E236-4C3F-B95A-119EEE3A007F}" destId="{A751D8C2-28A6-40FF-95CD-5EB31340DE52}" srcOrd="1" destOrd="0" presId="urn:microsoft.com/office/officeart/2005/8/layout/bProcess3"/>
    <dgm:cxn modelId="{19FE063B-78D8-4B7F-A4BA-47B533E779F4}" type="presOf" srcId="{74AA7982-F153-49E9-A856-F84CB5CF89D6}" destId="{63BD9355-3FD3-4625-B800-A09D57C943F6}" srcOrd="0" destOrd="0" presId="urn:microsoft.com/office/officeart/2005/8/layout/bProcess3"/>
    <dgm:cxn modelId="{B6C2DD3B-521E-4594-9536-5FCFFA234CC0}" srcId="{B93A2BAB-216D-4D65-8F6C-EF0BBD199A7B}" destId="{021C3EF7-58C6-4C9A-B2FD-EA876C7DB4CC}" srcOrd="2" destOrd="0" parTransId="{31F11EBE-1591-45C2-B4F6-D3D0C91CAA29}" sibTransId="{A2F57D47-E236-4C3F-B95A-119EEE3A007F}"/>
    <dgm:cxn modelId="{B7FED643-932C-4DBE-8855-F1300B119091}" type="presOf" srcId="{848C9E7F-033F-4F71-8C68-DE0849789854}" destId="{325F2B41-B6D0-4AC8-B3CB-D7CB92AAAE05}" srcOrd="0" destOrd="0" presId="urn:microsoft.com/office/officeart/2005/8/layout/bProcess3"/>
    <dgm:cxn modelId="{40CDDB6A-3085-475F-A343-7C0C554A0DEE}" srcId="{B93A2BAB-216D-4D65-8F6C-EF0BBD199A7B}" destId="{C4E374CD-9C2F-4521-9E3B-41A1322AC93C}" srcOrd="0" destOrd="0" parTransId="{7760EB29-44FE-45EE-B04C-548DF03FBAE1}" sibTransId="{A6C7F2E8-3E58-413D-B99E-645D881186D5}"/>
    <dgm:cxn modelId="{79997D4E-BB88-4B4F-AC14-1E02C90AD371}" type="presOf" srcId="{4364EEDF-28EF-419E-B7FB-485C8B05CCCC}" destId="{F3117264-DEFE-4CCB-B39F-A6E93F48491E}" srcOrd="0" destOrd="0" presId="urn:microsoft.com/office/officeart/2005/8/layout/bProcess3"/>
    <dgm:cxn modelId="{0DABCF72-6333-4D26-B17A-287ECA1C827E}" type="presOf" srcId="{021C3EF7-58C6-4C9A-B2FD-EA876C7DB4CC}" destId="{9C38606B-094C-44AD-9F00-C344B74A5EFA}" srcOrd="0" destOrd="0" presId="urn:microsoft.com/office/officeart/2005/8/layout/bProcess3"/>
    <dgm:cxn modelId="{E7ED3373-20DF-4805-A107-9DC3EB9E611E}" srcId="{B93A2BAB-216D-4D65-8F6C-EF0BBD199A7B}" destId="{74AA7982-F153-49E9-A856-F84CB5CF89D6}" srcOrd="1" destOrd="0" parTransId="{FB5AD886-C090-4A3D-90D8-F0C8BFC125C8}" sibTransId="{4364EEDF-28EF-419E-B7FB-485C8B05CCCC}"/>
    <dgm:cxn modelId="{8FA6A890-CC8D-4793-A336-2258F29A7B2A}" type="presOf" srcId="{B93A2BAB-216D-4D65-8F6C-EF0BBD199A7B}" destId="{CDD1AFF3-9F94-4A4D-812D-D28971D367F4}" srcOrd="0" destOrd="0" presId="urn:microsoft.com/office/officeart/2005/8/layout/bProcess3"/>
    <dgm:cxn modelId="{FBEB9AA9-47E7-4E2C-906A-3D6EB4A05BC5}" type="presOf" srcId="{C4E374CD-9C2F-4521-9E3B-41A1322AC93C}" destId="{C4A2F98C-6D51-4BB5-82B5-91290BDDBDB4}" srcOrd="0" destOrd="0" presId="urn:microsoft.com/office/officeart/2005/8/layout/bProcess3"/>
    <dgm:cxn modelId="{2B3A17AE-B403-4DF0-9DC9-16E5E22748A5}" type="presOf" srcId="{4364EEDF-28EF-419E-B7FB-485C8B05CCCC}" destId="{A2204490-F2FA-4B75-A9E1-5161742AAE04}" srcOrd="1" destOrd="0" presId="urn:microsoft.com/office/officeart/2005/8/layout/bProcess3"/>
    <dgm:cxn modelId="{31B921B3-4AE4-4AFC-A834-0B86D1710363}" type="presOf" srcId="{A2F57D47-E236-4C3F-B95A-119EEE3A007F}" destId="{E80724AC-F07F-4A41-B35D-869BB3FB3D3E}" srcOrd="0" destOrd="0" presId="urn:microsoft.com/office/officeart/2005/8/layout/bProcess3"/>
    <dgm:cxn modelId="{28B913EC-A401-4408-B139-B978CD79A2D4}" srcId="{B93A2BAB-216D-4D65-8F6C-EF0BBD199A7B}" destId="{848C9E7F-033F-4F71-8C68-DE0849789854}" srcOrd="3" destOrd="0" parTransId="{9A7B3BB3-D882-454C-A37E-EBFFD20611BA}" sibTransId="{523C15FF-CF56-4A23-93EA-36C5DC38625C}"/>
    <dgm:cxn modelId="{C458CEF0-A7B4-42F4-8D75-3FE1B743396A}" type="presOf" srcId="{A6C7F2E8-3E58-413D-B99E-645D881186D5}" destId="{0C701CEE-E24F-4F59-8BD7-87E801BF3FBF}" srcOrd="0" destOrd="0" presId="urn:microsoft.com/office/officeart/2005/8/layout/bProcess3"/>
    <dgm:cxn modelId="{7162E0FC-8B05-441F-9753-0B08F2FC2A66}" type="presOf" srcId="{A6C7F2E8-3E58-413D-B99E-645D881186D5}" destId="{25A653E4-C27F-4C24-838A-EE25AE3B3766}" srcOrd="1" destOrd="0" presId="urn:microsoft.com/office/officeart/2005/8/layout/bProcess3"/>
    <dgm:cxn modelId="{62213F96-6453-4FBF-ADCF-445EEB088B2C}" type="presParOf" srcId="{CDD1AFF3-9F94-4A4D-812D-D28971D367F4}" destId="{C4A2F98C-6D51-4BB5-82B5-91290BDDBDB4}" srcOrd="0" destOrd="0" presId="urn:microsoft.com/office/officeart/2005/8/layout/bProcess3"/>
    <dgm:cxn modelId="{F94CF3E4-C33F-4113-80BB-0021C78B99FC}" type="presParOf" srcId="{CDD1AFF3-9F94-4A4D-812D-D28971D367F4}" destId="{0C701CEE-E24F-4F59-8BD7-87E801BF3FBF}" srcOrd="1" destOrd="0" presId="urn:microsoft.com/office/officeart/2005/8/layout/bProcess3"/>
    <dgm:cxn modelId="{F11A4A2A-311B-4D7F-B9AA-047123454CC2}" type="presParOf" srcId="{0C701CEE-E24F-4F59-8BD7-87E801BF3FBF}" destId="{25A653E4-C27F-4C24-838A-EE25AE3B3766}" srcOrd="0" destOrd="0" presId="urn:microsoft.com/office/officeart/2005/8/layout/bProcess3"/>
    <dgm:cxn modelId="{A06F0C2C-DD88-4481-9A21-DF889E573E46}" type="presParOf" srcId="{CDD1AFF3-9F94-4A4D-812D-D28971D367F4}" destId="{63BD9355-3FD3-4625-B800-A09D57C943F6}" srcOrd="2" destOrd="0" presId="urn:microsoft.com/office/officeart/2005/8/layout/bProcess3"/>
    <dgm:cxn modelId="{65AF9B8A-E8EF-493B-A480-B5E678BD8AC1}" type="presParOf" srcId="{CDD1AFF3-9F94-4A4D-812D-D28971D367F4}" destId="{F3117264-DEFE-4CCB-B39F-A6E93F48491E}" srcOrd="3" destOrd="0" presId="urn:microsoft.com/office/officeart/2005/8/layout/bProcess3"/>
    <dgm:cxn modelId="{ED6DC92C-5C57-4993-8397-FDAC2BE7AC86}" type="presParOf" srcId="{F3117264-DEFE-4CCB-B39F-A6E93F48491E}" destId="{A2204490-F2FA-4B75-A9E1-5161742AAE04}" srcOrd="0" destOrd="0" presId="urn:microsoft.com/office/officeart/2005/8/layout/bProcess3"/>
    <dgm:cxn modelId="{2A6ABCCA-FEB9-464E-B34D-2E7D201CB7A1}" type="presParOf" srcId="{CDD1AFF3-9F94-4A4D-812D-D28971D367F4}" destId="{9C38606B-094C-44AD-9F00-C344B74A5EFA}" srcOrd="4" destOrd="0" presId="urn:microsoft.com/office/officeart/2005/8/layout/bProcess3"/>
    <dgm:cxn modelId="{02AD7AC1-82D5-4FE1-A289-25FF38FA9C42}" type="presParOf" srcId="{CDD1AFF3-9F94-4A4D-812D-D28971D367F4}" destId="{E80724AC-F07F-4A41-B35D-869BB3FB3D3E}" srcOrd="5" destOrd="0" presId="urn:microsoft.com/office/officeart/2005/8/layout/bProcess3"/>
    <dgm:cxn modelId="{F13D5412-E359-4B11-99C3-4A54D7B45E29}" type="presParOf" srcId="{E80724AC-F07F-4A41-B35D-869BB3FB3D3E}" destId="{A751D8C2-28A6-40FF-95CD-5EB31340DE52}" srcOrd="0" destOrd="0" presId="urn:microsoft.com/office/officeart/2005/8/layout/bProcess3"/>
    <dgm:cxn modelId="{4E1205E1-132D-485E-9BF5-C276D7876FA0}" type="presParOf" srcId="{CDD1AFF3-9F94-4A4D-812D-D28971D367F4}" destId="{325F2B41-B6D0-4AC8-B3CB-D7CB92AAAE05}"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CC7AF7-2244-4A7B-99C0-32B73B54A4F0}"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27503E74-0966-44A3-8B25-B7AE943302FF}">
      <dgm:prSet custT="1"/>
      <dgm:spPr>
        <a:xfrm>
          <a:off x="0" y="12698"/>
          <a:ext cx="7997825" cy="864000"/>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Arial" panose="020B0604020202020204" pitchFamily="34" charset="0"/>
            </a:rPr>
            <a:t>What is Individualized Veteran Advocacy?</a:t>
          </a:r>
        </a:p>
      </dgm:t>
    </dgm:pt>
    <dgm:pt modelId="{0B91780C-AE4A-4E55-A1E4-BA4B1D27153B}" type="par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40036586-712F-4749-B4DA-16FCEAC66E8F}" type="sib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289FC910-6C03-48AB-B21E-7DF5464D5FD1}">
      <dgm:prSet custT="1"/>
      <dgm:spPr>
        <a:xfrm>
          <a:off x="0" y="876698"/>
          <a:ext cx="7997825" cy="1317600"/>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The </a:t>
          </a:r>
          <a:r>
            <a:rPr lang="en-US" sz="2000" dirty="0">
              <a:solidFill>
                <a:srgbClr val="202452"/>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process</a:t>
          </a:r>
          <a:r>
            <a:rPr lang="en-US" sz="2000" dirty="0">
              <a:solidFill>
                <a:srgbClr val="202452"/>
              </a:solidFill>
              <a:latin typeface="Calibri" panose="020F0502020204030204"/>
              <a:ea typeface="+mn-ea"/>
              <a:cs typeface="Arial" panose="020B0604020202020204" pitchFamily="34" charset="0"/>
            </a:rPr>
            <a:t> of securing a job interview with an employer on behalf of a specific jobseeker when there </a:t>
          </a:r>
          <a:r>
            <a:rPr lang="en-US" sz="2000" b="1" u="sng" dirty="0">
              <a:solidFill>
                <a:srgbClr val="202452"/>
              </a:solidFill>
              <a:latin typeface="Calibri" panose="020F0502020204030204"/>
              <a:ea typeface="+mn-ea"/>
              <a:cs typeface="Arial" panose="020B0604020202020204" pitchFamily="34" charset="0"/>
            </a:rPr>
            <a:t>are</a:t>
          </a:r>
          <a:r>
            <a:rPr lang="en-US" sz="2000" dirty="0">
              <a:solidFill>
                <a:srgbClr val="202452"/>
              </a:solidFill>
              <a:latin typeface="Calibri" panose="020F0502020204030204"/>
              <a:ea typeface="+mn-ea"/>
              <a:cs typeface="Arial" panose="020B0604020202020204" pitchFamily="34" charset="0"/>
            </a:rPr>
            <a:t> </a:t>
          </a:r>
          <a:r>
            <a:rPr lang="en-US" sz="2000" dirty="0">
              <a:solidFill>
                <a:srgbClr val="202452"/>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suitable</a:t>
          </a:r>
          <a:r>
            <a:rPr lang="en-US" sz="2000" dirty="0">
              <a:solidFill>
                <a:srgbClr val="202452"/>
              </a:solidFill>
              <a:latin typeface="Calibri" panose="020F0502020204030204"/>
              <a:ea typeface="+mn-ea"/>
              <a:cs typeface="Arial" panose="020B0604020202020204" pitchFamily="34" charset="0"/>
            </a:rPr>
            <a:t> openings in Employ Florida.</a:t>
          </a:r>
          <a:endParaRPr lang="en-US" sz="2000" dirty="0">
            <a:solidFill>
              <a:srgbClr val="202452"/>
            </a:solidFill>
            <a:latin typeface="Calibri" panose="020F0502020204030204"/>
            <a:ea typeface="+mn-ea"/>
            <a:cs typeface="+mn-cs"/>
          </a:endParaRPr>
        </a:p>
      </dgm:t>
    </dgm:pt>
    <dgm:pt modelId="{C676F337-D3F1-4399-8CD1-3D4DA7AAA14E}" type="parTrans" cxnId="{9F5023E8-9953-4C5F-9108-88E6B2DD8D28}">
      <dgm:prSet/>
      <dgm:spPr/>
      <dgm:t>
        <a:bodyPr/>
        <a:lstStyle/>
        <a:p>
          <a:endParaRPr lang="en-US"/>
        </a:p>
      </dgm:t>
    </dgm:pt>
    <dgm:pt modelId="{A06A3BA4-9F19-4022-9BD8-413BFB728585}" type="sibTrans" cxnId="{9F5023E8-9953-4C5F-9108-88E6B2DD8D28}">
      <dgm:prSet/>
      <dgm:spPr/>
      <dgm:t>
        <a:bodyPr/>
        <a:lstStyle/>
        <a:p>
          <a:endParaRPr lang="en-US"/>
        </a:p>
      </dgm:t>
    </dgm:pt>
    <dgm:pt modelId="{F8B1179E-0DCB-42D3-819E-B3799F0BADDD}" type="pres">
      <dgm:prSet presAssocID="{45CC7AF7-2244-4A7B-99C0-32B73B54A4F0}" presName="Name0" presStyleCnt="0">
        <dgm:presLayoutVars>
          <dgm:dir/>
          <dgm:animLvl val="lvl"/>
          <dgm:resizeHandles val="exact"/>
        </dgm:presLayoutVars>
      </dgm:prSet>
      <dgm:spPr/>
    </dgm:pt>
    <dgm:pt modelId="{E5D9F089-0865-4A8D-A678-90FB3003F725}" type="pres">
      <dgm:prSet presAssocID="{27503E74-0966-44A3-8B25-B7AE943302FF}" presName="composite" presStyleCnt="0"/>
      <dgm:spPr/>
    </dgm:pt>
    <dgm:pt modelId="{D46B3C0A-CC4C-4972-8D9C-71B47D513B18}" type="pres">
      <dgm:prSet presAssocID="{27503E74-0966-44A3-8B25-B7AE943302FF}" presName="parTx" presStyleLbl="alignNode1" presStyleIdx="0" presStyleCnt="1">
        <dgm:presLayoutVars>
          <dgm:chMax val="0"/>
          <dgm:chPref val="0"/>
          <dgm:bulletEnabled val="1"/>
        </dgm:presLayoutVars>
      </dgm:prSet>
      <dgm:spPr/>
    </dgm:pt>
    <dgm:pt modelId="{01DFB4FE-4ACA-47CD-82ED-3E81C2AFAF90}" type="pres">
      <dgm:prSet presAssocID="{27503E74-0966-44A3-8B25-B7AE943302FF}" presName="desTx" presStyleLbl="alignAccFollowNode1" presStyleIdx="0" presStyleCnt="1">
        <dgm:presLayoutVars>
          <dgm:bulletEnabled val="1"/>
        </dgm:presLayoutVars>
      </dgm:prSet>
      <dgm:spPr/>
    </dgm:pt>
  </dgm:ptLst>
  <dgm:cxnLst>
    <dgm:cxn modelId="{C9BE1508-A265-433D-B294-2B630CCB3B09}" srcId="{45CC7AF7-2244-4A7B-99C0-32B73B54A4F0}" destId="{27503E74-0966-44A3-8B25-B7AE943302FF}" srcOrd="0" destOrd="0" parTransId="{0B91780C-AE4A-4E55-A1E4-BA4B1D27153B}" sibTransId="{40036586-712F-4749-B4DA-16FCEAC66E8F}"/>
    <dgm:cxn modelId="{9D68320B-B612-4356-AD56-1BB285E7B6BE}" type="presOf" srcId="{27503E74-0966-44A3-8B25-B7AE943302FF}" destId="{D46B3C0A-CC4C-4972-8D9C-71B47D513B18}" srcOrd="0" destOrd="0" presId="urn:microsoft.com/office/officeart/2005/8/layout/hList1"/>
    <dgm:cxn modelId="{94C41891-9C47-4A36-B3A9-895FFFF1A3BF}" type="presOf" srcId="{289FC910-6C03-48AB-B21E-7DF5464D5FD1}" destId="{01DFB4FE-4ACA-47CD-82ED-3E81C2AFAF90}" srcOrd="0" destOrd="0" presId="urn:microsoft.com/office/officeart/2005/8/layout/hList1"/>
    <dgm:cxn modelId="{9898FED1-5B21-47A5-BCDF-F351A86982FB}" type="presOf" srcId="{45CC7AF7-2244-4A7B-99C0-32B73B54A4F0}" destId="{F8B1179E-0DCB-42D3-819E-B3799F0BADDD}" srcOrd="0" destOrd="0" presId="urn:microsoft.com/office/officeart/2005/8/layout/hList1"/>
    <dgm:cxn modelId="{9F5023E8-9953-4C5F-9108-88E6B2DD8D28}" srcId="{27503E74-0966-44A3-8B25-B7AE943302FF}" destId="{289FC910-6C03-48AB-B21E-7DF5464D5FD1}" srcOrd="0" destOrd="0" parTransId="{C676F337-D3F1-4399-8CD1-3D4DA7AAA14E}" sibTransId="{A06A3BA4-9F19-4022-9BD8-413BFB728585}"/>
    <dgm:cxn modelId="{D3F95B80-878E-4E7E-92E4-6BA3DF223AC3}" type="presParOf" srcId="{F8B1179E-0DCB-42D3-819E-B3799F0BADDD}" destId="{E5D9F089-0865-4A8D-A678-90FB3003F725}" srcOrd="0" destOrd="0" presId="urn:microsoft.com/office/officeart/2005/8/layout/hList1"/>
    <dgm:cxn modelId="{DF99C277-C22D-400A-A27D-A19D46F47118}" type="presParOf" srcId="{E5D9F089-0865-4A8D-A678-90FB3003F725}" destId="{D46B3C0A-CC4C-4972-8D9C-71B47D513B18}" srcOrd="0" destOrd="0" presId="urn:microsoft.com/office/officeart/2005/8/layout/hList1"/>
    <dgm:cxn modelId="{26FE7CDF-149C-449A-88D0-D55674394913}" type="presParOf" srcId="{E5D9F089-0865-4A8D-A678-90FB3003F725}" destId="{01DFB4FE-4ACA-47CD-82ED-3E81C2AFAF9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A40E2-DC92-44E4-9650-E58D7D6B81C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8424418-41C1-4B44-8E6F-59F4DD91EC49}">
      <dgm:prSet custT="1">
        <dgm:style>
          <a:lnRef idx="0">
            <a:schemeClr val="accent5"/>
          </a:lnRef>
          <a:fillRef idx="3">
            <a:schemeClr val="accent5"/>
          </a:fillRef>
          <a:effectRef idx="3">
            <a:schemeClr val="accent5"/>
          </a:effectRef>
          <a:fontRef idx="minor">
            <a:schemeClr val="lt1"/>
          </a:fontRef>
        </dgm:style>
      </dgm:prSet>
      <dgm:spPr>
        <a:xfrm>
          <a:off x="0" y="1219"/>
          <a:ext cx="2767643" cy="2495177"/>
        </a:xfrm>
        <a:prstGeom prst="roundRect">
          <a:avLst/>
        </a:prstGeom>
        <a:solidFill>
          <a:srgbClr val="202452"/>
        </a:solidFill>
        <a:ln>
          <a:noFill/>
        </a:ln>
        <a:effectLst>
          <a:outerShdw blurRad="57150" dist="19050" dir="5400000" algn="ctr" rotWithShape="0">
            <a:srgbClr val="000000">
              <a:alpha val="63000"/>
            </a:srgbClr>
          </a:outerShdw>
        </a:effectLst>
      </dgm:spPr>
      <dgm:t>
        <a:bodyPr/>
        <a:lstStyle/>
        <a:p>
          <a:pPr algn="l">
            <a:buNone/>
          </a:pPr>
          <a:r>
            <a:rPr lang="en-US" sz="2400" b="1" dirty="0">
              <a:solidFill>
                <a:sysClr val="window" lastClr="FFFFFF"/>
              </a:solidFill>
              <a:latin typeface="Calibri" panose="020F0502020204030204"/>
              <a:ea typeface="+mn-ea"/>
              <a:cs typeface="Arial" panose="020B0604020202020204" pitchFamily="34" charset="0"/>
            </a:rPr>
            <a:t>38 USC § 4104</a:t>
          </a:r>
        </a:p>
        <a:p>
          <a:pPr algn="l">
            <a:buNone/>
          </a:pPr>
          <a:r>
            <a:rPr lang="en-US" sz="2400" dirty="0">
              <a:solidFill>
                <a:sysClr val="window" lastClr="FFFFFF"/>
              </a:solidFill>
              <a:latin typeface="Calibri" panose="020F0502020204030204"/>
              <a:ea typeface="+mn-ea"/>
              <a:cs typeface="Arial" panose="020B0604020202020204" pitchFamily="34" charset="0"/>
            </a:rPr>
            <a:t>Local Veterans’ Employment Representative (LVER)</a:t>
          </a:r>
          <a:endParaRPr lang="en-US" sz="2400" dirty="0">
            <a:solidFill>
              <a:sysClr val="window" lastClr="FFFFFF"/>
            </a:solidFill>
            <a:latin typeface="Calibri" panose="020F0502020204030204"/>
            <a:ea typeface="+mn-ea"/>
            <a:cs typeface="+mn-cs"/>
          </a:endParaRPr>
        </a:p>
      </dgm:t>
    </dgm:pt>
    <dgm:pt modelId="{081F4EF7-D4E4-4870-99AC-FB300AB8E245}" type="parTrans" cxnId="{81A82E09-0367-46B6-888C-9BB72F21AA72}">
      <dgm:prSet/>
      <dgm:spPr/>
      <dgm:t>
        <a:bodyPr/>
        <a:lstStyle/>
        <a:p>
          <a:endParaRPr lang="en-US"/>
        </a:p>
      </dgm:t>
    </dgm:pt>
    <dgm:pt modelId="{FBCF6A3F-8B2C-48E4-8506-48129AC0CB98}" type="sibTrans" cxnId="{81A82E09-0367-46B6-888C-9BB72F21AA72}">
      <dgm:prSet/>
      <dgm:spPr/>
      <dgm:t>
        <a:bodyPr/>
        <a:lstStyle/>
        <a:p>
          <a:endParaRPr lang="en-US"/>
        </a:p>
      </dgm:t>
    </dgm:pt>
    <dgm:pt modelId="{07CF01E8-827C-4D63-90CE-B0AAACF8EDFF}">
      <dgm:prSet custT="1"/>
      <dgm:spPr>
        <a:xfrm rot="5400000">
          <a:off x="4171722" y="-1211319"/>
          <a:ext cx="2112098"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LVERs “conduct outreach to employers in the area to assist veterans in gaining employment.”</a:t>
          </a:r>
        </a:p>
      </dgm:t>
    </dgm:pt>
    <dgm:pt modelId="{F099DDD4-51F9-418E-8E34-D833078914B3}" type="parTrans" cxnId="{0D7F6FDB-3202-46FC-A7F1-F2AA6C62FA7E}">
      <dgm:prSet/>
      <dgm:spPr/>
      <dgm:t>
        <a:bodyPr/>
        <a:lstStyle/>
        <a:p>
          <a:endParaRPr lang="en-US"/>
        </a:p>
      </dgm:t>
    </dgm:pt>
    <dgm:pt modelId="{873EE91C-3E22-4DED-BC58-8DB7DC8E8F78}" type="sibTrans" cxnId="{0D7F6FDB-3202-46FC-A7F1-F2AA6C62FA7E}">
      <dgm:prSet/>
      <dgm:spPr/>
      <dgm:t>
        <a:bodyPr/>
        <a:lstStyle/>
        <a:p>
          <a:endParaRPr lang="en-US"/>
        </a:p>
      </dgm:t>
    </dgm:pt>
    <dgm:pt modelId="{44F97032-09C7-4262-AFC0-600C48CE3D1A}">
      <dgm:prSet custT="1"/>
      <dgm:spPr>
        <a:xfrm rot="5400000">
          <a:off x="4171722" y="-1211319"/>
          <a:ext cx="2112098"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LVERs “facilitate employment, training, and placement services furnished to veterans.”</a:t>
          </a:r>
        </a:p>
      </dgm:t>
    </dgm:pt>
    <dgm:pt modelId="{21F5B8BA-81DD-4A49-9281-95044D48378E}" type="parTrans" cxnId="{23EF7A87-E9E4-487C-BF2C-A8CA9EFB8580}">
      <dgm:prSet/>
      <dgm:spPr/>
      <dgm:t>
        <a:bodyPr/>
        <a:lstStyle/>
        <a:p>
          <a:endParaRPr lang="en-US"/>
        </a:p>
      </dgm:t>
    </dgm:pt>
    <dgm:pt modelId="{EDA64B40-C43D-42D5-B5A8-43AA31CAEA67}" type="sibTrans" cxnId="{23EF7A87-E9E4-487C-BF2C-A8CA9EFB8580}">
      <dgm:prSet/>
      <dgm:spPr/>
      <dgm:t>
        <a:bodyPr/>
        <a:lstStyle/>
        <a:p>
          <a:endParaRPr lang="en-US"/>
        </a:p>
      </dgm:t>
    </dgm:pt>
    <dgm:pt modelId="{A46DF54E-D5C5-4997-85D8-C0291A07C454}">
      <dgm:prSet custT="1"/>
      <dgm:spPr>
        <a:xfrm rot="5400000">
          <a:off x="4171722" y="-1211319"/>
          <a:ext cx="2112098"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endParaRPr lang="en-US" sz="1800" dirty="0">
            <a:solidFill>
              <a:srgbClr val="202452"/>
            </a:solidFill>
            <a:latin typeface="Calibri" panose="020F0502020204030204"/>
            <a:ea typeface="+mn-ea"/>
            <a:cs typeface="Arial" panose="020B0604020202020204" pitchFamily="34" charset="0"/>
          </a:endParaRPr>
        </a:p>
      </dgm:t>
    </dgm:pt>
    <dgm:pt modelId="{12E98202-8E2A-4DAC-B707-53CBAA5BEE8F}" type="parTrans" cxnId="{2A79AE6C-FAFB-4965-8DA5-2252059F38D4}">
      <dgm:prSet/>
      <dgm:spPr/>
      <dgm:t>
        <a:bodyPr/>
        <a:lstStyle/>
        <a:p>
          <a:endParaRPr lang="en-US"/>
        </a:p>
      </dgm:t>
    </dgm:pt>
    <dgm:pt modelId="{171680F2-2750-4D95-A45E-7FB9711750EC}" type="sibTrans" cxnId="{2A79AE6C-FAFB-4965-8DA5-2252059F38D4}">
      <dgm:prSet/>
      <dgm:spPr/>
      <dgm:t>
        <a:bodyPr/>
        <a:lstStyle/>
        <a:p>
          <a:endParaRPr lang="en-US"/>
        </a:p>
      </dgm:t>
    </dgm:pt>
    <dgm:pt modelId="{6E269816-A485-4AAA-9A10-0E03E3E9F6F0}" type="pres">
      <dgm:prSet presAssocID="{9A6A40E2-DC92-44E4-9650-E58D7D6B81C7}" presName="Name0" presStyleCnt="0">
        <dgm:presLayoutVars>
          <dgm:dir/>
          <dgm:animLvl val="lvl"/>
          <dgm:resizeHandles val="exact"/>
        </dgm:presLayoutVars>
      </dgm:prSet>
      <dgm:spPr/>
    </dgm:pt>
    <dgm:pt modelId="{E4515632-3DB8-4BC0-9E71-2BE1F4D15D18}" type="pres">
      <dgm:prSet presAssocID="{18424418-41C1-4B44-8E6F-59F4DD91EC49}" presName="linNode" presStyleCnt="0"/>
      <dgm:spPr/>
    </dgm:pt>
    <dgm:pt modelId="{CD0B398A-E702-4DAF-A062-1A2FFE08C43B}" type="pres">
      <dgm:prSet presAssocID="{18424418-41C1-4B44-8E6F-59F4DD91EC49}" presName="parentText" presStyleLbl="node1" presStyleIdx="0" presStyleCnt="1">
        <dgm:presLayoutVars>
          <dgm:chMax val="1"/>
          <dgm:bulletEnabled val="1"/>
        </dgm:presLayoutVars>
      </dgm:prSet>
      <dgm:spPr/>
    </dgm:pt>
    <dgm:pt modelId="{22286D13-423D-4C1C-BE11-1AD22980EB80}" type="pres">
      <dgm:prSet presAssocID="{18424418-41C1-4B44-8E6F-59F4DD91EC49}" presName="descendantText" presStyleLbl="alignAccFollowNode1" presStyleIdx="0" presStyleCnt="1" custScaleY="105809">
        <dgm:presLayoutVars>
          <dgm:bulletEnabled val="1"/>
        </dgm:presLayoutVars>
      </dgm:prSet>
      <dgm:spPr/>
    </dgm:pt>
  </dgm:ptLst>
  <dgm:cxnLst>
    <dgm:cxn modelId="{81A82E09-0367-46B6-888C-9BB72F21AA72}" srcId="{9A6A40E2-DC92-44E4-9650-E58D7D6B81C7}" destId="{18424418-41C1-4B44-8E6F-59F4DD91EC49}" srcOrd="0" destOrd="0" parTransId="{081F4EF7-D4E4-4870-99AC-FB300AB8E245}" sibTransId="{FBCF6A3F-8B2C-48E4-8506-48129AC0CB98}"/>
    <dgm:cxn modelId="{1A1AA11A-E4D6-4D54-B986-26E913F67338}" type="presOf" srcId="{07CF01E8-827C-4D63-90CE-B0AAACF8EDFF}" destId="{22286D13-423D-4C1C-BE11-1AD22980EB80}" srcOrd="0" destOrd="0" presId="urn:microsoft.com/office/officeart/2005/8/layout/vList5"/>
    <dgm:cxn modelId="{E0E6A22A-57AE-437F-B042-D47373B7194F}" type="presOf" srcId="{A46DF54E-D5C5-4997-85D8-C0291A07C454}" destId="{22286D13-423D-4C1C-BE11-1AD22980EB80}" srcOrd="0" destOrd="1" presId="urn:microsoft.com/office/officeart/2005/8/layout/vList5"/>
    <dgm:cxn modelId="{6BB6C73C-6BAE-4469-B3F3-34D152B68D27}" type="presOf" srcId="{9A6A40E2-DC92-44E4-9650-E58D7D6B81C7}" destId="{6E269816-A485-4AAA-9A10-0E03E3E9F6F0}" srcOrd="0" destOrd="0" presId="urn:microsoft.com/office/officeart/2005/8/layout/vList5"/>
    <dgm:cxn modelId="{2A79AE6C-FAFB-4965-8DA5-2252059F38D4}" srcId="{18424418-41C1-4B44-8E6F-59F4DD91EC49}" destId="{A46DF54E-D5C5-4997-85D8-C0291A07C454}" srcOrd="1" destOrd="0" parTransId="{12E98202-8E2A-4DAC-B707-53CBAA5BEE8F}" sibTransId="{171680F2-2750-4D95-A45E-7FB9711750EC}"/>
    <dgm:cxn modelId="{23EF7A87-E9E4-487C-BF2C-A8CA9EFB8580}" srcId="{18424418-41C1-4B44-8E6F-59F4DD91EC49}" destId="{44F97032-09C7-4262-AFC0-600C48CE3D1A}" srcOrd="2" destOrd="0" parTransId="{21F5B8BA-81DD-4A49-9281-95044D48378E}" sibTransId="{EDA64B40-C43D-42D5-B5A8-43AA31CAEA67}"/>
    <dgm:cxn modelId="{6D4B3AA3-4335-42AC-8C62-2B1055FC8194}" type="presOf" srcId="{18424418-41C1-4B44-8E6F-59F4DD91EC49}" destId="{CD0B398A-E702-4DAF-A062-1A2FFE08C43B}" srcOrd="0" destOrd="0" presId="urn:microsoft.com/office/officeart/2005/8/layout/vList5"/>
    <dgm:cxn modelId="{CB64CDAA-5658-4336-B834-3550A2F01C43}" type="presOf" srcId="{44F97032-09C7-4262-AFC0-600C48CE3D1A}" destId="{22286D13-423D-4C1C-BE11-1AD22980EB80}" srcOrd="0" destOrd="2" presId="urn:microsoft.com/office/officeart/2005/8/layout/vList5"/>
    <dgm:cxn modelId="{0D7F6FDB-3202-46FC-A7F1-F2AA6C62FA7E}" srcId="{18424418-41C1-4B44-8E6F-59F4DD91EC49}" destId="{07CF01E8-827C-4D63-90CE-B0AAACF8EDFF}" srcOrd="0" destOrd="0" parTransId="{F099DDD4-51F9-418E-8E34-D833078914B3}" sibTransId="{873EE91C-3E22-4DED-BC58-8DB7DC8E8F78}"/>
    <dgm:cxn modelId="{9242AA5F-E502-4807-B91C-D42D2FF7B0C1}" type="presParOf" srcId="{6E269816-A485-4AAA-9A10-0E03E3E9F6F0}" destId="{E4515632-3DB8-4BC0-9E71-2BE1F4D15D18}" srcOrd="0" destOrd="0" presId="urn:microsoft.com/office/officeart/2005/8/layout/vList5"/>
    <dgm:cxn modelId="{CFEB066A-627F-4051-87FD-51AA28E1654F}" type="presParOf" srcId="{E4515632-3DB8-4BC0-9E71-2BE1F4D15D18}" destId="{CD0B398A-E702-4DAF-A062-1A2FFE08C43B}" srcOrd="0" destOrd="0" presId="urn:microsoft.com/office/officeart/2005/8/layout/vList5"/>
    <dgm:cxn modelId="{527846D9-0251-4FFC-8E92-028D9259FBB8}" type="presParOf" srcId="{E4515632-3DB8-4BC0-9E71-2BE1F4D15D18}" destId="{22286D13-423D-4C1C-BE11-1AD22980EB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BB4FAC-CACC-4F42-8B54-E20BCCBE0B1C}" type="doc">
      <dgm:prSet loTypeId="urn:microsoft.com/office/officeart/2005/8/layout/bProcess3" loCatId="process" qsTypeId="urn:microsoft.com/office/officeart/2005/8/quickstyle/simple1" qsCatId="simple" csTypeId="urn:microsoft.com/office/officeart/2005/8/colors/accent5_5" csCatId="accent5" phldr="1"/>
      <dgm:spPr/>
      <dgm:t>
        <a:bodyPr/>
        <a:lstStyle/>
        <a:p>
          <a:endParaRPr lang="en-US"/>
        </a:p>
      </dgm:t>
    </dgm:pt>
    <dgm:pt modelId="{C58DAA40-2700-4482-9EB8-F4040CCFFF27}">
      <dgm:prSet phldrT="[Text]" custT="1"/>
      <dgm:spPr>
        <a:xfrm>
          <a:off x="777064" y="6570"/>
          <a:ext cx="2725178" cy="1321191"/>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Case Conference</a:t>
          </a:r>
        </a:p>
      </dgm:t>
    </dgm:pt>
    <dgm:pt modelId="{5F7698D6-A043-4282-9379-4214CF21D162}" type="parTrans" cxnId="{71ABB61C-72B5-4F43-BFC0-3EDE56373A47}">
      <dgm:prSet/>
      <dgm:spPr/>
      <dgm:t>
        <a:bodyPr/>
        <a:lstStyle/>
        <a:p>
          <a:endParaRPr lang="en-US"/>
        </a:p>
      </dgm:t>
    </dgm:pt>
    <dgm:pt modelId="{F52B1324-616B-4CCE-A1A1-4FEC6FEC9F13}" type="sibTrans" cxnId="{71ABB61C-72B5-4F43-BFC0-3EDE56373A47}">
      <dgm:prSet>
        <dgm:style>
          <a:lnRef idx="1">
            <a:schemeClr val="accent6"/>
          </a:lnRef>
          <a:fillRef idx="0">
            <a:schemeClr val="accent6"/>
          </a:fillRef>
          <a:effectRef idx="0">
            <a:schemeClr val="accent6"/>
          </a:effectRef>
          <a:fontRef idx="minor">
            <a:schemeClr val="tx1"/>
          </a:fontRef>
        </dgm:style>
      </dgm:prSet>
      <dgm:spPr>
        <a:xfrm>
          <a:off x="3500443" y="621446"/>
          <a:ext cx="475856" cy="91440"/>
        </a:xfrm>
        <a:custGeom>
          <a:avLst/>
          <a:gdLst/>
          <a:ahLst/>
          <a:cxnLst/>
          <a:rect l="0" t="0" r="0" b="0"/>
          <a:pathLst>
            <a:path>
              <a:moveTo>
                <a:pt x="0" y="45720"/>
              </a:moveTo>
              <a:lnTo>
                <a:pt x="475856" y="45720"/>
              </a:lnTo>
            </a:path>
          </a:pathLst>
        </a:custGeom>
        <a:ln>
          <a:tailEnd type="arrow"/>
        </a:ln>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494A64BC-9133-472C-AFF8-22A3DC7AC117}">
      <dgm:prSet phldrT="[Text]" custT="1"/>
      <dgm:spPr>
        <a:xfrm>
          <a:off x="4008699" y="6570"/>
          <a:ext cx="2725178" cy="1321191"/>
        </a:xfrm>
        <a:prstGeom prst="rect">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DVOP Job Referrals</a:t>
          </a:r>
        </a:p>
      </dgm:t>
    </dgm:pt>
    <dgm:pt modelId="{39604AF2-1B8D-47EB-AC3F-64972D70D0C3}" type="parTrans" cxnId="{18F0979B-2256-4579-8717-3CE33B281740}">
      <dgm:prSet/>
      <dgm:spPr/>
      <dgm:t>
        <a:bodyPr/>
        <a:lstStyle/>
        <a:p>
          <a:endParaRPr lang="en-US"/>
        </a:p>
      </dgm:t>
    </dgm:pt>
    <dgm:pt modelId="{5C38447D-6304-4ADC-AD8F-FA262A448F36}" type="sibTrans" cxnId="{18F0979B-2256-4579-8717-3CE33B281740}">
      <dgm:prSet>
        <dgm:style>
          <a:lnRef idx="1">
            <a:schemeClr val="accent6"/>
          </a:lnRef>
          <a:fillRef idx="0">
            <a:schemeClr val="accent6"/>
          </a:fillRef>
          <a:effectRef idx="0">
            <a:schemeClr val="accent6"/>
          </a:effectRef>
          <a:fontRef idx="minor">
            <a:schemeClr val="tx1"/>
          </a:fontRef>
        </dgm:style>
      </dgm:prSet>
      <dgm:spPr>
        <a:xfrm>
          <a:off x="2139653" y="1325962"/>
          <a:ext cx="3231635" cy="475856"/>
        </a:xfrm>
        <a:custGeom>
          <a:avLst/>
          <a:gdLst/>
          <a:ahLst/>
          <a:cxnLst/>
          <a:rect l="0" t="0" r="0" b="0"/>
          <a:pathLst>
            <a:path>
              <a:moveTo>
                <a:pt x="3231635" y="0"/>
              </a:moveTo>
              <a:lnTo>
                <a:pt x="3231635" y="255028"/>
              </a:lnTo>
              <a:lnTo>
                <a:pt x="0" y="255028"/>
              </a:lnTo>
              <a:lnTo>
                <a:pt x="0" y="475856"/>
              </a:lnTo>
            </a:path>
          </a:pathLst>
        </a:custGeom>
        <a:ln>
          <a:tailEnd type="arrow"/>
        </a:ln>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3C9F97EC-AEA4-4B3A-A7BD-2D42AE76E348}">
      <dgm:prSet phldrT="[Text]" custT="1"/>
      <dgm:spPr>
        <a:xfrm>
          <a:off x="777064" y="1834219"/>
          <a:ext cx="2725178" cy="1321191"/>
        </a:xfrm>
        <a:prstGeom prst="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LVER Individualized Veteran Advocacy</a:t>
          </a:r>
        </a:p>
      </dgm:t>
    </dgm:pt>
    <dgm:pt modelId="{4456D8B9-7933-4E4E-B4D4-7B9F6ED2829A}" type="parTrans" cxnId="{95DC721B-8702-4972-AA71-CA46E4938F93}">
      <dgm:prSet/>
      <dgm:spPr/>
      <dgm:t>
        <a:bodyPr/>
        <a:lstStyle/>
        <a:p>
          <a:endParaRPr lang="en-US"/>
        </a:p>
      </dgm:t>
    </dgm:pt>
    <dgm:pt modelId="{93438C09-990C-47A0-A519-994F4ABA0C03}" type="sibTrans" cxnId="{95DC721B-8702-4972-AA71-CA46E4938F93}">
      <dgm:prSet>
        <dgm:style>
          <a:lnRef idx="1">
            <a:schemeClr val="accent6"/>
          </a:lnRef>
          <a:fillRef idx="0">
            <a:schemeClr val="accent6"/>
          </a:fillRef>
          <a:effectRef idx="0">
            <a:schemeClr val="accent6"/>
          </a:effectRef>
          <a:fontRef idx="minor">
            <a:schemeClr val="tx1"/>
          </a:fontRef>
        </dgm:style>
      </dgm:prSet>
      <dgm:spPr>
        <a:xfrm>
          <a:off x="3500443" y="2449095"/>
          <a:ext cx="475856" cy="91440"/>
        </a:xfrm>
        <a:custGeom>
          <a:avLst/>
          <a:gdLst/>
          <a:ahLst/>
          <a:cxnLst/>
          <a:rect l="0" t="0" r="0" b="0"/>
          <a:pathLst>
            <a:path>
              <a:moveTo>
                <a:pt x="0" y="45720"/>
              </a:moveTo>
              <a:lnTo>
                <a:pt x="475856" y="45720"/>
              </a:lnTo>
            </a:path>
          </a:pathLst>
        </a:custGeom>
        <a:ln>
          <a:tailEnd type="arrow"/>
        </a:ln>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37BB4729-5244-4B37-89DF-6F6A9031022C}">
      <dgm:prSet phldrT="[Text]" custT="1"/>
      <dgm:spPr>
        <a:xfrm>
          <a:off x="4008699" y="1834219"/>
          <a:ext cx="2725178" cy="1321191"/>
        </a:xfrm>
        <a:prstGeom prst="rect">
          <a:avLst/>
        </a:prstGeom>
        <a:solidFill>
          <a:srgbClr val="202452">
            <a:alpha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Interviews</a:t>
          </a:r>
        </a:p>
      </dgm:t>
    </dgm:pt>
    <dgm:pt modelId="{9455853F-BEE5-4D5A-98F7-856BA76B0657}" type="parTrans" cxnId="{59964E0B-2C84-4720-BA25-019DEEE8478E}">
      <dgm:prSet/>
      <dgm:spPr/>
      <dgm:t>
        <a:bodyPr/>
        <a:lstStyle/>
        <a:p>
          <a:endParaRPr lang="en-US"/>
        </a:p>
      </dgm:t>
    </dgm:pt>
    <dgm:pt modelId="{9C8A8918-DDDD-4F27-88F0-DD7FA4F62DCF}" type="sibTrans" cxnId="{59964E0B-2C84-4720-BA25-019DEEE8478E}">
      <dgm:prSet>
        <dgm:style>
          <a:lnRef idx="1">
            <a:schemeClr val="accent6"/>
          </a:lnRef>
          <a:fillRef idx="0">
            <a:schemeClr val="accent6"/>
          </a:fillRef>
          <a:effectRef idx="0">
            <a:schemeClr val="accent6"/>
          </a:effectRef>
          <a:fontRef idx="minor">
            <a:schemeClr val="tx1"/>
          </a:fontRef>
        </dgm:style>
      </dgm:prSet>
      <dgm:spPr>
        <a:xfrm>
          <a:off x="2139653" y="3153610"/>
          <a:ext cx="3231635" cy="475856"/>
        </a:xfrm>
        <a:custGeom>
          <a:avLst/>
          <a:gdLst/>
          <a:ahLst/>
          <a:cxnLst/>
          <a:rect l="0" t="0" r="0" b="0"/>
          <a:pathLst>
            <a:path>
              <a:moveTo>
                <a:pt x="3231635" y="0"/>
              </a:moveTo>
              <a:lnTo>
                <a:pt x="3231635" y="255028"/>
              </a:lnTo>
              <a:lnTo>
                <a:pt x="0" y="255028"/>
              </a:lnTo>
              <a:lnTo>
                <a:pt x="0" y="475856"/>
              </a:lnTo>
            </a:path>
          </a:pathLst>
        </a:custGeom>
        <a:ln>
          <a:tailEnd type="arrow"/>
        </a:ln>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DD2E748-8C00-49A2-BD5D-ADF6DDA4E626}">
      <dgm:prSet phldrT="[Text]" custT="1"/>
      <dgm:spPr>
        <a:xfrm>
          <a:off x="777064" y="3661867"/>
          <a:ext cx="2725178" cy="1321191"/>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Placement</a:t>
          </a:r>
        </a:p>
      </dgm:t>
    </dgm:pt>
    <dgm:pt modelId="{69DB0217-0C39-4140-979C-A2FE902466F1}" type="parTrans" cxnId="{40B2CD57-3A1F-44DC-A12E-8C2CA67D1E2E}">
      <dgm:prSet/>
      <dgm:spPr/>
      <dgm:t>
        <a:bodyPr/>
        <a:lstStyle/>
        <a:p>
          <a:endParaRPr lang="en-US"/>
        </a:p>
      </dgm:t>
    </dgm:pt>
    <dgm:pt modelId="{9D00513F-BE23-46D2-A977-5E31F59C4E3A}" type="sibTrans" cxnId="{40B2CD57-3A1F-44DC-A12E-8C2CA67D1E2E}">
      <dgm:prSet/>
      <dgm:spPr/>
      <dgm:t>
        <a:bodyPr/>
        <a:lstStyle/>
        <a:p>
          <a:endParaRPr lang="en-US"/>
        </a:p>
      </dgm:t>
    </dgm:pt>
    <dgm:pt modelId="{CA6BA5A0-E910-4594-8565-82A781FA67E7}" type="pres">
      <dgm:prSet presAssocID="{16BB4FAC-CACC-4F42-8B54-E20BCCBE0B1C}" presName="Name0" presStyleCnt="0">
        <dgm:presLayoutVars>
          <dgm:dir/>
          <dgm:resizeHandles val="exact"/>
        </dgm:presLayoutVars>
      </dgm:prSet>
      <dgm:spPr/>
    </dgm:pt>
    <dgm:pt modelId="{8484465D-2C72-4642-BE31-D51C96F2EA1E}" type="pres">
      <dgm:prSet presAssocID="{C58DAA40-2700-4482-9EB8-F4040CCFFF27}" presName="node" presStyleLbl="node1" presStyleIdx="0" presStyleCnt="5" custScaleX="123760">
        <dgm:presLayoutVars>
          <dgm:bulletEnabled val="1"/>
        </dgm:presLayoutVars>
      </dgm:prSet>
      <dgm:spPr/>
    </dgm:pt>
    <dgm:pt modelId="{900AB9AF-33D5-42DA-93B1-C1155F36088C}" type="pres">
      <dgm:prSet presAssocID="{F52B1324-616B-4CCE-A1A1-4FEC6FEC9F13}" presName="sibTrans" presStyleLbl="sibTrans1D1" presStyleIdx="0" presStyleCnt="4"/>
      <dgm:spPr/>
    </dgm:pt>
    <dgm:pt modelId="{A22DDCAE-7E3C-4A73-A454-C5C407ECF33F}" type="pres">
      <dgm:prSet presAssocID="{F52B1324-616B-4CCE-A1A1-4FEC6FEC9F13}" presName="connectorText" presStyleLbl="sibTrans1D1" presStyleIdx="0" presStyleCnt="4"/>
      <dgm:spPr/>
    </dgm:pt>
    <dgm:pt modelId="{6D2FD72B-E6A8-4657-843C-401E7C43FF70}" type="pres">
      <dgm:prSet presAssocID="{494A64BC-9133-472C-AFF8-22A3DC7AC117}" presName="node" presStyleLbl="node1" presStyleIdx="1" presStyleCnt="5" custScaleX="123760">
        <dgm:presLayoutVars>
          <dgm:bulletEnabled val="1"/>
        </dgm:presLayoutVars>
      </dgm:prSet>
      <dgm:spPr/>
    </dgm:pt>
    <dgm:pt modelId="{2587C4D6-99B5-47D6-809A-A5E962D2AFD0}" type="pres">
      <dgm:prSet presAssocID="{5C38447D-6304-4ADC-AD8F-FA262A448F36}" presName="sibTrans" presStyleLbl="sibTrans1D1" presStyleIdx="1" presStyleCnt="4"/>
      <dgm:spPr/>
    </dgm:pt>
    <dgm:pt modelId="{F905BCFC-051F-43B4-92C1-674CAB91C940}" type="pres">
      <dgm:prSet presAssocID="{5C38447D-6304-4ADC-AD8F-FA262A448F36}" presName="connectorText" presStyleLbl="sibTrans1D1" presStyleIdx="1" presStyleCnt="4"/>
      <dgm:spPr/>
    </dgm:pt>
    <dgm:pt modelId="{F207DE79-F0AF-45EA-AE89-CC29355032C8}" type="pres">
      <dgm:prSet presAssocID="{3C9F97EC-AEA4-4B3A-A7BD-2D42AE76E348}" presName="node" presStyleLbl="node1" presStyleIdx="2" presStyleCnt="5" custScaleX="123760">
        <dgm:presLayoutVars>
          <dgm:bulletEnabled val="1"/>
        </dgm:presLayoutVars>
      </dgm:prSet>
      <dgm:spPr/>
    </dgm:pt>
    <dgm:pt modelId="{E44E2ABF-8A0E-4EBA-A0BB-66A29A8BB24A}" type="pres">
      <dgm:prSet presAssocID="{93438C09-990C-47A0-A519-994F4ABA0C03}" presName="sibTrans" presStyleLbl="sibTrans1D1" presStyleIdx="2" presStyleCnt="4"/>
      <dgm:spPr/>
    </dgm:pt>
    <dgm:pt modelId="{0B6A524B-B57B-4F78-8986-B1EA7618D763}" type="pres">
      <dgm:prSet presAssocID="{93438C09-990C-47A0-A519-994F4ABA0C03}" presName="connectorText" presStyleLbl="sibTrans1D1" presStyleIdx="2" presStyleCnt="4"/>
      <dgm:spPr/>
    </dgm:pt>
    <dgm:pt modelId="{DB3ED176-8AF2-4C9F-A23F-E24E6B8CFE2E}" type="pres">
      <dgm:prSet presAssocID="{37BB4729-5244-4B37-89DF-6F6A9031022C}" presName="node" presStyleLbl="node1" presStyleIdx="3" presStyleCnt="5" custScaleX="123760">
        <dgm:presLayoutVars>
          <dgm:bulletEnabled val="1"/>
        </dgm:presLayoutVars>
      </dgm:prSet>
      <dgm:spPr/>
    </dgm:pt>
    <dgm:pt modelId="{2AFBF39A-E655-4108-A388-ACFE170F2FF4}" type="pres">
      <dgm:prSet presAssocID="{9C8A8918-DDDD-4F27-88F0-DD7FA4F62DCF}" presName="sibTrans" presStyleLbl="sibTrans1D1" presStyleIdx="3" presStyleCnt="4"/>
      <dgm:spPr/>
    </dgm:pt>
    <dgm:pt modelId="{778361D7-2285-420F-A4E0-6A3F02572F20}" type="pres">
      <dgm:prSet presAssocID="{9C8A8918-DDDD-4F27-88F0-DD7FA4F62DCF}" presName="connectorText" presStyleLbl="sibTrans1D1" presStyleIdx="3" presStyleCnt="4"/>
      <dgm:spPr/>
    </dgm:pt>
    <dgm:pt modelId="{9E348250-CF81-43A0-8D06-CD063E6FF267}" type="pres">
      <dgm:prSet presAssocID="{5DD2E748-8C00-49A2-BD5D-ADF6DDA4E626}" presName="node" presStyleLbl="node1" presStyleIdx="4" presStyleCnt="5" custScaleX="123760">
        <dgm:presLayoutVars>
          <dgm:bulletEnabled val="1"/>
        </dgm:presLayoutVars>
      </dgm:prSet>
      <dgm:spPr/>
    </dgm:pt>
  </dgm:ptLst>
  <dgm:cxnLst>
    <dgm:cxn modelId="{FA6F3405-F82B-4967-A98B-8369A7EF70F7}" type="presOf" srcId="{37BB4729-5244-4B37-89DF-6F6A9031022C}" destId="{DB3ED176-8AF2-4C9F-A23F-E24E6B8CFE2E}" srcOrd="0" destOrd="0" presId="urn:microsoft.com/office/officeart/2005/8/layout/bProcess3"/>
    <dgm:cxn modelId="{59964E0B-2C84-4720-BA25-019DEEE8478E}" srcId="{16BB4FAC-CACC-4F42-8B54-E20BCCBE0B1C}" destId="{37BB4729-5244-4B37-89DF-6F6A9031022C}" srcOrd="3" destOrd="0" parTransId="{9455853F-BEE5-4D5A-98F7-856BA76B0657}" sibTransId="{9C8A8918-DDDD-4F27-88F0-DD7FA4F62DCF}"/>
    <dgm:cxn modelId="{DFB4B61A-EA3D-46E0-814D-B2CE04E39F3D}" type="presOf" srcId="{3C9F97EC-AEA4-4B3A-A7BD-2D42AE76E348}" destId="{F207DE79-F0AF-45EA-AE89-CC29355032C8}" srcOrd="0" destOrd="0" presId="urn:microsoft.com/office/officeart/2005/8/layout/bProcess3"/>
    <dgm:cxn modelId="{95DC721B-8702-4972-AA71-CA46E4938F93}" srcId="{16BB4FAC-CACC-4F42-8B54-E20BCCBE0B1C}" destId="{3C9F97EC-AEA4-4B3A-A7BD-2D42AE76E348}" srcOrd="2" destOrd="0" parTransId="{4456D8B9-7933-4E4E-B4D4-7B9F6ED2829A}" sibTransId="{93438C09-990C-47A0-A519-994F4ABA0C03}"/>
    <dgm:cxn modelId="{71ABB61C-72B5-4F43-BFC0-3EDE56373A47}" srcId="{16BB4FAC-CACC-4F42-8B54-E20BCCBE0B1C}" destId="{C58DAA40-2700-4482-9EB8-F4040CCFFF27}" srcOrd="0" destOrd="0" parTransId="{5F7698D6-A043-4282-9379-4214CF21D162}" sibTransId="{F52B1324-616B-4CCE-A1A1-4FEC6FEC9F13}"/>
    <dgm:cxn modelId="{925B0238-DFB8-4AC2-9178-A94219D80E5E}" type="presOf" srcId="{9C8A8918-DDDD-4F27-88F0-DD7FA4F62DCF}" destId="{778361D7-2285-420F-A4E0-6A3F02572F20}" srcOrd="1" destOrd="0" presId="urn:microsoft.com/office/officeart/2005/8/layout/bProcess3"/>
    <dgm:cxn modelId="{FFE64B51-307D-4A26-9D85-695B51A4C203}" type="presOf" srcId="{93438C09-990C-47A0-A519-994F4ABA0C03}" destId="{0B6A524B-B57B-4F78-8986-B1EA7618D763}" srcOrd="1" destOrd="0" presId="urn:microsoft.com/office/officeart/2005/8/layout/bProcess3"/>
    <dgm:cxn modelId="{E0FD1B52-5241-451E-89F5-2EFC5910ED7B}" type="presOf" srcId="{494A64BC-9133-472C-AFF8-22A3DC7AC117}" destId="{6D2FD72B-E6A8-4657-843C-401E7C43FF70}" srcOrd="0" destOrd="0" presId="urn:microsoft.com/office/officeart/2005/8/layout/bProcess3"/>
    <dgm:cxn modelId="{63A04B75-F176-4E28-8679-B1E73A281349}" type="presOf" srcId="{5C38447D-6304-4ADC-AD8F-FA262A448F36}" destId="{F905BCFC-051F-43B4-92C1-674CAB91C940}" srcOrd="1" destOrd="0" presId="urn:microsoft.com/office/officeart/2005/8/layout/bProcess3"/>
    <dgm:cxn modelId="{40B2CD57-3A1F-44DC-A12E-8C2CA67D1E2E}" srcId="{16BB4FAC-CACC-4F42-8B54-E20BCCBE0B1C}" destId="{5DD2E748-8C00-49A2-BD5D-ADF6DDA4E626}" srcOrd="4" destOrd="0" parTransId="{69DB0217-0C39-4140-979C-A2FE902466F1}" sibTransId="{9D00513F-BE23-46D2-A977-5E31F59C4E3A}"/>
    <dgm:cxn modelId="{ECBBFC79-5AEA-4D33-831B-B3C262C5A1E4}" type="presOf" srcId="{16BB4FAC-CACC-4F42-8B54-E20BCCBE0B1C}" destId="{CA6BA5A0-E910-4594-8565-82A781FA67E7}" srcOrd="0" destOrd="0" presId="urn:microsoft.com/office/officeart/2005/8/layout/bProcess3"/>
    <dgm:cxn modelId="{F797718E-3956-4739-9097-14A3DCC0EFC7}" type="presOf" srcId="{9C8A8918-DDDD-4F27-88F0-DD7FA4F62DCF}" destId="{2AFBF39A-E655-4108-A388-ACFE170F2FF4}" srcOrd="0" destOrd="0" presId="urn:microsoft.com/office/officeart/2005/8/layout/bProcess3"/>
    <dgm:cxn modelId="{18F0979B-2256-4579-8717-3CE33B281740}" srcId="{16BB4FAC-CACC-4F42-8B54-E20BCCBE0B1C}" destId="{494A64BC-9133-472C-AFF8-22A3DC7AC117}" srcOrd="1" destOrd="0" parTransId="{39604AF2-1B8D-47EB-AC3F-64972D70D0C3}" sibTransId="{5C38447D-6304-4ADC-AD8F-FA262A448F36}"/>
    <dgm:cxn modelId="{D0CF2B9C-EF4C-4846-8742-85A0221A5EE2}" type="presOf" srcId="{F52B1324-616B-4CCE-A1A1-4FEC6FEC9F13}" destId="{A22DDCAE-7E3C-4A73-A454-C5C407ECF33F}" srcOrd="1" destOrd="0" presId="urn:microsoft.com/office/officeart/2005/8/layout/bProcess3"/>
    <dgm:cxn modelId="{C52209A7-42A6-4E15-ADD2-CC6F5F76D4E5}" type="presOf" srcId="{5DD2E748-8C00-49A2-BD5D-ADF6DDA4E626}" destId="{9E348250-CF81-43A0-8D06-CD063E6FF267}" srcOrd="0" destOrd="0" presId="urn:microsoft.com/office/officeart/2005/8/layout/bProcess3"/>
    <dgm:cxn modelId="{2C6D88AE-EDFA-4C17-B660-F59431CF3AA4}" type="presOf" srcId="{93438C09-990C-47A0-A519-994F4ABA0C03}" destId="{E44E2ABF-8A0E-4EBA-A0BB-66A29A8BB24A}" srcOrd="0" destOrd="0" presId="urn:microsoft.com/office/officeart/2005/8/layout/bProcess3"/>
    <dgm:cxn modelId="{A1C2AECA-D7E7-438D-BFC9-594B5E8863BC}" type="presOf" srcId="{F52B1324-616B-4CCE-A1A1-4FEC6FEC9F13}" destId="{900AB9AF-33D5-42DA-93B1-C1155F36088C}" srcOrd="0" destOrd="0" presId="urn:microsoft.com/office/officeart/2005/8/layout/bProcess3"/>
    <dgm:cxn modelId="{BD0F94E2-4F11-41BC-9C69-5517F89F6A26}" type="presOf" srcId="{5C38447D-6304-4ADC-AD8F-FA262A448F36}" destId="{2587C4D6-99B5-47D6-809A-A5E962D2AFD0}" srcOrd="0" destOrd="0" presId="urn:microsoft.com/office/officeart/2005/8/layout/bProcess3"/>
    <dgm:cxn modelId="{B923B1F9-4DBC-4917-A2DA-348290B5406A}" type="presOf" srcId="{C58DAA40-2700-4482-9EB8-F4040CCFFF27}" destId="{8484465D-2C72-4642-BE31-D51C96F2EA1E}" srcOrd="0" destOrd="0" presId="urn:microsoft.com/office/officeart/2005/8/layout/bProcess3"/>
    <dgm:cxn modelId="{E0EBFF0F-414D-46A2-BC4B-1DAA93B4F865}" type="presParOf" srcId="{CA6BA5A0-E910-4594-8565-82A781FA67E7}" destId="{8484465D-2C72-4642-BE31-D51C96F2EA1E}" srcOrd="0" destOrd="0" presId="urn:microsoft.com/office/officeart/2005/8/layout/bProcess3"/>
    <dgm:cxn modelId="{4704FBF9-327A-4F68-B3F4-B4800AA32D75}" type="presParOf" srcId="{CA6BA5A0-E910-4594-8565-82A781FA67E7}" destId="{900AB9AF-33D5-42DA-93B1-C1155F36088C}" srcOrd="1" destOrd="0" presId="urn:microsoft.com/office/officeart/2005/8/layout/bProcess3"/>
    <dgm:cxn modelId="{0208DF3A-8423-4A09-AF2D-927806DB2813}" type="presParOf" srcId="{900AB9AF-33D5-42DA-93B1-C1155F36088C}" destId="{A22DDCAE-7E3C-4A73-A454-C5C407ECF33F}" srcOrd="0" destOrd="0" presId="urn:microsoft.com/office/officeart/2005/8/layout/bProcess3"/>
    <dgm:cxn modelId="{755D39FF-7A84-4A93-A4C1-3461A6F77B49}" type="presParOf" srcId="{CA6BA5A0-E910-4594-8565-82A781FA67E7}" destId="{6D2FD72B-E6A8-4657-843C-401E7C43FF70}" srcOrd="2" destOrd="0" presId="urn:microsoft.com/office/officeart/2005/8/layout/bProcess3"/>
    <dgm:cxn modelId="{46968146-856A-4F14-8D21-48DFCC5FF110}" type="presParOf" srcId="{CA6BA5A0-E910-4594-8565-82A781FA67E7}" destId="{2587C4D6-99B5-47D6-809A-A5E962D2AFD0}" srcOrd="3" destOrd="0" presId="urn:microsoft.com/office/officeart/2005/8/layout/bProcess3"/>
    <dgm:cxn modelId="{7F1A82C5-291F-4AC0-8700-303AC5D5D3D4}" type="presParOf" srcId="{2587C4D6-99B5-47D6-809A-A5E962D2AFD0}" destId="{F905BCFC-051F-43B4-92C1-674CAB91C940}" srcOrd="0" destOrd="0" presId="urn:microsoft.com/office/officeart/2005/8/layout/bProcess3"/>
    <dgm:cxn modelId="{3DD05687-B55D-486A-BD77-5F0CC8078C88}" type="presParOf" srcId="{CA6BA5A0-E910-4594-8565-82A781FA67E7}" destId="{F207DE79-F0AF-45EA-AE89-CC29355032C8}" srcOrd="4" destOrd="0" presId="urn:microsoft.com/office/officeart/2005/8/layout/bProcess3"/>
    <dgm:cxn modelId="{FD6F26C1-D1D7-4864-9C64-B1F9DA377412}" type="presParOf" srcId="{CA6BA5A0-E910-4594-8565-82A781FA67E7}" destId="{E44E2ABF-8A0E-4EBA-A0BB-66A29A8BB24A}" srcOrd="5" destOrd="0" presId="urn:microsoft.com/office/officeart/2005/8/layout/bProcess3"/>
    <dgm:cxn modelId="{2760D80D-9656-4BDE-BF72-64E48BE399AC}" type="presParOf" srcId="{E44E2ABF-8A0E-4EBA-A0BB-66A29A8BB24A}" destId="{0B6A524B-B57B-4F78-8986-B1EA7618D763}" srcOrd="0" destOrd="0" presId="urn:microsoft.com/office/officeart/2005/8/layout/bProcess3"/>
    <dgm:cxn modelId="{47ED1D8E-2FBF-4B68-A37C-18C014E0AE55}" type="presParOf" srcId="{CA6BA5A0-E910-4594-8565-82A781FA67E7}" destId="{DB3ED176-8AF2-4C9F-A23F-E24E6B8CFE2E}" srcOrd="6" destOrd="0" presId="urn:microsoft.com/office/officeart/2005/8/layout/bProcess3"/>
    <dgm:cxn modelId="{45AE216B-280D-4A3D-9CF3-D478DE5565CB}" type="presParOf" srcId="{CA6BA5A0-E910-4594-8565-82A781FA67E7}" destId="{2AFBF39A-E655-4108-A388-ACFE170F2FF4}" srcOrd="7" destOrd="0" presId="urn:microsoft.com/office/officeart/2005/8/layout/bProcess3"/>
    <dgm:cxn modelId="{1788B86D-3341-4CAB-85E6-6C8AC49BDD52}" type="presParOf" srcId="{2AFBF39A-E655-4108-A388-ACFE170F2FF4}" destId="{778361D7-2285-420F-A4E0-6A3F02572F20}" srcOrd="0" destOrd="0" presId="urn:microsoft.com/office/officeart/2005/8/layout/bProcess3"/>
    <dgm:cxn modelId="{ECFA8F6A-6E4E-4416-A1CE-49A05302D3EF}" type="presParOf" srcId="{CA6BA5A0-E910-4594-8565-82A781FA67E7}" destId="{9E348250-CF81-43A0-8D06-CD063E6FF267}"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E709EB5-99D5-4342-98A4-453AF2033E17}"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6189E334-20CB-4921-8CFA-19D446608CD9}">
      <dgm:prSet custT="1"/>
      <dgm:spPr>
        <a:xfrm>
          <a:off x="0" y="8327"/>
          <a:ext cx="8039734" cy="835200"/>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gm:spPr>
      <dgm:t>
        <a:bodyPr/>
        <a:lstStyle/>
        <a:p>
          <a:pPr>
            <a:buNone/>
          </a:pPr>
          <a:r>
            <a:rPr lang="en-US" sz="2800" b="1" dirty="0">
              <a:solidFill>
                <a:sysClr val="window" lastClr="FFFFFF"/>
              </a:solidFill>
              <a:latin typeface="Calibri" panose="020F0502020204030204"/>
              <a:ea typeface="+mn-ea"/>
              <a:cs typeface="Arial" panose="020B0604020202020204" pitchFamily="34" charset="0"/>
            </a:rPr>
            <a:t>Documenting Individualized Veteran Advocacy</a:t>
          </a:r>
        </a:p>
      </dgm:t>
    </dgm:pt>
    <dgm:pt modelId="{46C2BDA8-DA31-4E27-8269-4BA2D5CB7D9B}" type="par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C14A7B44-A1B2-456A-8B0A-7024E7A8D966}" type="sib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0E44169F-F1F9-4C31-833E-1656A71322A0}">
      <dgm:prSet custT="1"/>
      <dgm:spPr>
        <a:xfrm>
          <a:off x="0" y="843527"/>
          <a:ext cx="8039734" cy="3263805"/>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400" dirty="0">
              <a:solidFill>
                <a:srgbClr val="202452"/>
              </a:solidFill>
              <a:latin typeface="Calibri" panose="020F0502020204030204"/>
              <a:ea typeface="+mn-ea"/>
              <a:cs typeface="Arial" panose="020B0604020202020204" pitchFamily="34" charset="0"/>
            </a:rPr>
            <a:t>Activity Code V12 (Veteran Advocacy Contact)</a:t>
          </a:r>
        </a:p>
      </dgm:t>
    </dgm:pt>
    <dgm:pt modelId="{681CD31D-E7DE-4A40-AB14-FAEAD3033765}" type="parTrans" cxnId="{A12392C5-9482-4453-AD2B-9128831809B5}">
      <dgm:prSet/>
      <dgm:spPr/>
      <dgm:t>
        <a:bodyPr/>
        <a:lstStyle/>
        <a:p>
          <a:endParaRPr lang="en-US"/>
        </a:p>
      </dgm:t>
    </dgm:pt>
    <dgm:pt modelId="{396353BD-EAFC-47D2-9468-1DF3660920F9}" type="sibTrans" cxnId="{A12392C5-9482-4453-AD2B-9128831809B5}">
      <dgm:prSet/>
      <dgm:spPr/>
      <dgm:t>
        <a:bodyPr/>
        <a:lstStyle/>
        <a:p>
          <a:endParaRPr lang="en-US"/>
        </a:p>
      </dgm:t>
    </dgm:pt>
    <dgm:pt modelId="{1553F282-D7A2-4118-BD62-8C2DF11B0C25}">
      <dgm:prSet custT="1"/>
      <dgm:spPr>
        <a:xfrm>
          <a:off x="0" y="843527"/>
          <a:ext cx="8039734" cy="3263805"/>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400" dirty="0">
              <a:solidFill>
                <a:srgbClr val="202452"/>
              </a:solidFill>
              <a:latin typeface="Calibri" panose="020F0502020204030204"/>
              <a:ea typeface="+mn-ea"/>
              <a:cs typeface="Arial" panose="020B0604020202020204" pitchFamily="34" charset="0"/>
            </a:rPr>
            <a:t>Employer Service Code (E-code) E53 (Veteran Advocacy)</a:t>
          </a:r>
        </a:p>
      </dgm:t>
    </dgm:pt>
    <dgm:pt modelId="{C0B20B6D-412C-4469-ADC3-C226EDDEA025}" type="parTrans" cxnId="{914B3B30-BCAF-4108-9126-EB3B99CA58E3}">
      <dgm:prSet/>
      <dgm:spPr/>
      <dgm:t>
        <a:bodyPr/>
        <a:lstStyle/>
        <a:p>
          <a:endParaRPr lang="en-US"/>
        </a:p>
      </dgm:t>
    </dgm:pt>
    <dgm:pt modelId="{D48A3FAB-D46A-4D65-A444-346955F1E77F}" type="sibTrans" cxnId="{914B3B30-BCAF-4108-9126-EB3B99CA58E3}">
      <dgm:prSet/>
      <dgm:spPr/>
      <dgm:t>
        <a:bodyPr/>
        <a:lstStyle/>
        <a:p>
          <a:endParaRPr lang="en-US"/>
        </a:p>
      </dgm:t>
    </dgm:pt>
    <dgm:pt modelId="{64E3C286-0D9C-4748-9970-9A809EEAF0A5}">
      <dgm:prSet custT="1"/>
      <dgm:spPr>
        <a:xfrm>
          <a:off x="0" y="843527"/>
          <a:ext cx="8039734" cy="3263805"/>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r>
            <a:rPr lang="en-US" sz="2400" dirty="0">
              <a:solidFill>
                <a:srgbClr val="202452"/>
              </a:solidFill>
              <a:latin typeface="Calibri" panose="020F0502020204030204"/>
              <a:ea typeface="+mn-ea"/>
              <a:cs typeface="Arial" panose="020B0604020202020204" pitchFamily="34" charset="0"/>
            </a:rPr>
            <a:t>The V12 and E53 are complementary service codes that are required for documenting job development contact attempts.  There must be a corresponding number between both services for LVER staff.</a:t>
          </a:r>
        </a:p>
      </dgm:t>
    </dgm:pt>
    <dgm:pt modelId="{BD72F3EA-CD9F-4EB6-88AB-ED6EB46CC578}" type="sibTrans" cxnId="{E4A09218-4F64-42C5-8A49-4EE4C3D2315D}">
      <dgm:prSet/>
      <dgm:spPr/>
      <dgm:t>
        <a:bodyPr/>
        <a:lstStyle/>
        <a:p>
          <a:endParaRPr lang="en-US"/>
        </a:p>
      </dgm:t>
    </dgm:pt>
    <dgm:pt modelId="{963F6B8A-9983-41FB-B76D-3B6C28714501}" type="parTrans" cxnId="{E4A09218-4F64-42C5-8A49-4EE4C3D2315D}">
      <dgm:prSet/>
      <dgm:spPr/>
      <dgm:t>
        <a:bodyPr/>
        <a:lstStyle/>
        <a:p>
          <a:endParaRPr lang="en-US"/>
        </a:p>
      </dgm:t>
    </dgm:pt>
    <dgm:pt modelId="{23441AC2-3E59-488F-AA7D-7EA218FEF749}">
      <dgm:prSet custT="1"/>
      <dgm:spPr>
        <a:xfrm>
          <a:off x="0" y="843527"/>
          <a:ext cx="8039734" cy="3263805"/>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endParaRPr lang="en-US" sz="2400" dirty="0">
            <a:solidFill>
              <a:srgbClr val="202452"/>
            </a:solidFill>
            <a:latin typeface="Calibri" panose="020F0502020204030204"/>
            <a:ea typeface="+mn-ea"/>
            <a:cs typeface="Arial" panose="020B0604020202020204" pitchFamily="34" charset="0"/>
          </a:endParaRPr>
        </a:p>
      </dgm:t>
    </dgm:pt>
    <dgm:pt modelId="{01DB2ECD-4C39-4675-BF95-E598F309289D}" type="parTrans" cxnId="{04DCC950-CA5C-4E3A-A774-B72BA7835E47}">
      <dgm:prSet/>
      <dgm:spPr/>
      <dgm:t>
        <a:bodyPr/>
        <a:lstStyle/>
        <a:p>
          <a:endParaRPr lang="en-US"/>
        </a:p>
      </dgm:t>
    </dgm:pt>
    <dgm:pt modelId="{DD84A5D1-6461-48F4-B5AD-77848BCA4F5A}" type="sibTrans" cxnId="{04DCC950-CA5C-4E3A-A774-B72BA7835E47}">
      <dgm:prSet/>
      <dgm:spPr/>
      <dgm:t>
        <a:bodyPr/>
        <a:lstStyle/>
        <a:p>
          <a:endParaRPr lang="en-US"/>
        </a:p>
      </dgm:t>
    </dgm:pt>
    <dgm:pt modelId="{0013105F-13B2-4372-A1A3-2DA4B15BFE0D}">
      <dgm:prSet custT="1"/>
      <dgm:spPr>
        <a:xfrm>
          <a:off x="0" y="843527"/>
          <a:ext cx="8039734" cy="3263805"/>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Char char="•"/>
          </a:pPr>
          <a:endParaRPr lang="en-US" sz="2400" dirty="0">
            <a:solidFill>
              <a:srgbClr val="202452"/>
            </a:solidFill>
            <a:latin typeface="Calibri" panose="020F0502020204030204"/>
            <a:ea typeface="+mn-ea"/>
            <a:cs typeface="Arial" panose="020B0604020202020204" pitchFamily="34" charset="0"/>
          </a:endParaRPr>
        </a:p>
      </dgm:t>
    </dgm:pt>
    <dgm:pt modelId="{5019A2BD-E420-494E-AF19-182046D32812}" type="parTrans" cxnId="{A0E75F0A-3501-41B9-BEB6-2C7BE0D4DD83}">
      <dgm:prSet/>
      <dgm:spPr/>
      <dgm:t>
        <a:bodyPr/>
        <a:lstStyle/>
        <a:p>
          <a:endParaRPr lang="en-US"/>
        </a:p>
      </dgm:t>
    </dgm:pt>
    <dgm:pt modelId="{952267DE-2505-406D-9734-143AF4F8A96A}" type="sibTrans" cxnId="{A0E75F0A-3501-41B9-BEB6-2C7BE0D4DD83}">
      <dgm:prSet/>
      <dgm:spPr/>
      <dgm:t>
        <a:bodyPr/>
        <a:lstStyle/>
        <a:p>
          <a:endParaRPr lang="en-US"/>
        </a:p>
      </dgm:t>
    </dgm:pt>
    <dgm:pt modelId="{6BA06736-6E5C-44F3-ABEF-B2BD01E4FC5A}" type="pres">
      <dgm:prSet presAssocID="{3E709EB5-99D5-4342-98A4-453AF2033E17}" presName="Name0" presStyleCnt="0">
        <dgm:presLayoutVars>
          <dgm:dir/>
          <dgm:animLvl val="lvl"/>
          <dgm:resizeHandles val="exact"/>
        </dgm:presLayoutVars>
      </dgm:prSet>
      <dgm:spPr/>
    </dgm:pt>
    <dgm:pt modelId="{440CB269-822D-4DFD-88EB-A9CB35AE882A}" type="pres">
      <dgm:prSet presAssocID="{6189E334-20CB-4921-8CFA-19D446608CD9}" presName="composite" presStyleCnt="0"/>
      <dgm:spPr/>
    </dgm:pt>
    <dgm:pt modelId="{3C09DEDD-2A7D-4FFA-B651-290435360EB6}" type="pres">
      <dgm:prSet presAssocID="{6189E334-20CB-4921-8CFA-19D446608CD9}" presName="parTx" presStyleLbl="alignNode1" presStyleIdx="0" presStyleCnt="1">
        <dgm:presLayoutVars>
          <dgm:chMax val="0"/>
          <dgm:chPref val="0"/>
          <dgm:bulletEnabled val="1"/>
        </dgm:presLayoutVars>
      </dgm:prSet>
      <dgm:spPr/>
    </dgm:pt>
    <dgm:pt modelId="{E2A58B01-A738-46DD-A393-0FDDD7FADE98}" type="pres">
      <dgm:prSet presAssocID="{6189E334-20CB-4921-8CFA-19D446608CD9}" presName="desTx" presStyleLbl="alignAccFollowNode1" presStyleIdx="0" presStyleCnt="1">
        <dgm:presLayoutVars>
          <dgm:bulletEnabled val="1"/>
        </dgm:presLayoutVars>
      </dgm:prSet>
      <dgm:spPr/>
    </dgm:pt>
  </dgm:ptLst>
  <dgm:cxnLst>
    <dgm:cxn modelId="{2EE1C308-AEB4-453F-8D57-A8163B24DC29}" type="presOf" srcId="{64E3C286-0D9C-4748-9970-9A809EEAF0A5}" destId="{E2A58B01-A738-46DD-A393-0FDDD7FADE98}" srcOrd="0" destOrd="4" presId="urn:microsoft.com/office/officeart/2005/8/layout/hList1"/>
    <dgm:cxn modelId="{A0E75F0A-3501-41B9-BEB6-2C7BE0D4DD83}" srcId="{6189E334-20CB-4921-8CFA-19D446608CD9}" destId="{0013105F-13B2-4372-A1A3-2DA4B15BFE0D}" srcOrd="1" destOrd="0" parTransId="{5019A2BD-E420-494E-AF19-182046D32812}" sibTransId="{952267DE-2505-406D-9734-143AF4F8A96A}"/>
    <dgm:cxn modelId="{5F21680B-7129-4982-BFB8-7EE0F92A019B}" type="presOf" srcId="{6189E334-20CB-4921-8CFA-19D446608CD9}" destId="{3C09DEDD-2A7D-4FFA-B651-290435360EB6}" srcOrd="0" destOrd="0" presId="urn:microsoft.com/office/officeart/2005/8/layout/hList1"/>
    <dgm:cxn modelId="{3736A615-4BFD-4D39-B5DD-1B0675AB96BF}" srcId="{3E709EB5-99D5-4342-98A4-453AF2033E17}" destId="{6189E334-20CB-4921-8CFA-19D446608CD9}" srcOrd="0" destOrd="0" parTransId="{46C2BDA8-DA31-4E27-8269-4BA2D5CB7D9B}" sibTransId="{C14A7B44-A1B2-456A-8B0A-7024E7A8D966}"/>
    <dgm:cxn modelId="{E4A09218-4F64-42C5-8A49-4EE4C3D2315D}" srcId="{6189E334-20CB-4921-8CFA-19D446608CD9}" destId="{64E3C286-0D9C-4748-9970-9A809EEAF0A5}" srcOrd="4" destOrd="0" parTransId="{963F6B8A-9983-41FB-B76D-3B6C28714501}" sibTransId="{BD72F3EA-CD9F-4EB6-88AB-ED6EB46CC578}"/>
    <dgm:cxn modelId="{914B3B30-BCAF-4108-9126-EB3B99CA58E3}" srcId="{6189E334-20CB-4921-8CFA-19D446608CD9}" destId="{1553F282-D7A2-4118-BD62-8C2DF11B0C25}" srcOrd="0" destOrd="0" parTransId="{C0B20B6D-412C-4469-ADC3-C226EDDEA025}" sibTransId="{D48A3FAB-D46A-4D65-A444-346955F1E77F}"/>
    <dgm:cxn modelId="{2E78BB34-D36D-4DCD-80F8-12AECAF05341}" type="presOf" srcId="{1553F282-D7A2-4118-BD62-8C2DF11B0C25}" destId="{E2A58B01-A738-46DD-A393-0FDDD7FADE98}" srcOrd="0" destOrd="0" presId="urn:microsoft.com/office/officeart/2005/8/layout/hList1"/>
    <dgm:cxn modelId="{A394263B-907A-417D-A567-FC37DAB15AFF}" type="presOf" srcId="{0E44169F-F1F9-4C31-833E-1656A71322A0}" destId="{E2A58B01-A738-46DD-A393-0FDDD7FADE98}" srcOrd="0" destOrd="2" presId="urn:microsoft.com/office/officeart/2005/8/layout/hList1"/>
    <dgm:cxn modelId="{04DCC950-CA5C-4E3A-A774-B72BA7835E47}" srcId="{6189E334-20CB-4921-8CFA-19D446608CD9}" destId="{23441AC2-3E59-488F-AA7D-7EA218FEF749}" srcOrd="3" destOrd="0" parTransId="{01DB2ECD-4C39-4675-BF95-E598F309289D}" sibTransId="{DD84A5D1-6461-48F4-B5AD-77848BCA4F5A}"/>
    <dgm:cxn modelId="{CDB3687B-3167-4E8D-AE1C-693A0235D6A9}" type="presOf" srcId="{3E709EB5-99D5-4342-98A4-453AF2033E17}" destId="{6BA06736-6E5C-44F3-ABEF-B2BD01E4FC5A}" srcOrd="0" destOrd="0" presId="urn:microsoft.com/office/officeart/2005/8/layout/hList1"/>
    <dgm:cxn modelId="{A12392C5-9482-4453-AD2B-9128831809B5}" srcId="{6189E334-20CB-4921-8CFA-19D446608CD9}" destId="{0E44169F-F1F9-4C31-833E-1656A71322A0}" srcOrd="2" destOrd="0" parTransId="{681CD31D-E7DE-4A40-AB14-FAEAD3033765}" sibTransId="{396353BD-EAFC-47D2-9468-1DF3660920F9}"/>
    <dgm:cxn modelId="{2548A5D5-8947-4797-984A-A9A893394B92}" type="presOf" srcId="{0013105F-13B2-4372-A1A3-2DA4B15BFE0D}" destId="{E2A58B01-A738-46DD-A393-0FDDD7FADE98}" srcOrd="0" destOrd="1" presId="urn:microsoft.com/office/officeart/2005/8/layout/hList1"/>
    <dgm:cxn modelId="{0E7EA4E8-6ED6-4474-A2E8-D0C7F4A558A0}" type="presOf" srcId="{23441AC2-3E59-488F-AA7D-7EA218FEF749}" destId="{E2A58B01-A738-46DD-A393-0FDDD7FADE98}" srcOrd="0" destOrd="3" presId="urn:microsoft.com/office/officeart/2005/8/layout/hList1"/>
    <dgm:cxn modelId="{5B0DA5B9-89A0-4FDA-BCE7-77ACEF7DA0D2}" type="presParOf" srcId="{6BA06736-6E5C-44F3-ABEF-B2BD01E4FC5A}" destId="{440CB269-822D-4DFD-88EB-A9CB35AE882A}" srcOrd="0" destOrd="0" presId="urn:microsoft.com/office/officeart/2005/8/layout/hList1"/>
    <dgm:cxn modelId="{186A8F6B-C618-4317-B917-E9B610C1E425}" type="presParOf" srcId="{440CB269-822D-4DFD-88EB-A9CB35AE882A}" destId="{3C09DEDD-2A7D-4FFA-B651-290435360EB6}" srcOrd="0" destOrd="0" presId="urn:microsoft.com/office/officeart/2005/8/layout/hList1"/>
    <dgm:cxn modelId="{8CF58CD6-CDE7-443A-9B8A-BCBEB648F1E2}" type="presParOf" srcId="{440CB269-822D-4DFD-88EB-A9CB35AE882A}" destId="{E2A58B01-A738-46DD-A393-0FDDD7FADE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xfrm>
          <a:off x="0" y="551413"/>
          <a:ext cx="7997824"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400" b="1" dirty="0">
              <a:solidFill>
                <a:sysClr val="window" lastClr="FFFFFF"/>
              </a:solidFill>
              <a:latin typeface="Calibri" panose="020F0502020204030204"/>
              <a:ea typeface="+mn-ea"/>
              <a:cs typeface="Arial" panose="020B0604020202020204" pitchFamily="34" charset="0"/>
            </a:rPr>
            <a:t>E53</a:t>
          </a:r>
        </a:p>
        <a:p>
          <a:pPr algn="ctr">
            <a:buNone/>
          </a:pPr>
          <a:r>
            <a:rPr lang="en-US" sz="2400" b="1" dirty="0">
              <a:solidFill>
                <a:sysClr val="window" lastClr="FFFFFF"/>
              </a:solidFill>
              <a:latin typeface="Calibri" panose="020F0502020204030204"/>
              <a:ea typeface="+mn-ea"/>
              <a:cs typeface="Arial" panose="020B0604020202020204" pitchFamily="34" charset="0"/>
            </a:rPr>
            <a:t>Activity Code V12</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a:xfrm>
          <a:off x="0" y="1768213"/>
          <a:ext cx="7997824" cy="2354625"/>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a:xfrm>
          <a:off x="0" y="1768213"/>
          <a:ext cx="7997824" cy="2354625"/>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a:xfrm>
          <a:off x="0" y="1768213"/>
          <a:ext cx="7997824" cy="2354625"/>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The position advocated for</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a:xfrm>
          <a:off x="0" y="1768213"/>
          <a:ext cx="7997824" cy="2354625"/>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Other information made available (provided resume, scheduled interview, etc.)</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a:xfrm>
          <a:off x="0" y="1768213"/>
          <a:ext cx="7997824" cy="2354625"/>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a:xfrm>
          <a:off x="0" y="1768213"/>
          <a:ext cx="7997824" cy="2354625"/>
        </a:xfrm>
        <a:prstGeom prst="rect">
          <a:avLst/>
        </a:prstGeom>
        <a:noFill/>
        <a:ln>
          <a:noFill/>
        </a:ln>
        <a:effectLst/>
      </dgm:spPr>
      <dgm:t>
        <a:bodyPr/>
        <a:lstStyle/>
        <a:p>
          <a:pPr>
            <a:buFont typeface="Wingdings" panose="05000000000000000000" pitchFamily="2" charset="2"/>
            <a:buNone/>
          </a:pPr>
          <a:r>
            <a:rPr lang="en-US" sz="2000" b="1" u="sng" dirty="0">
              <a:solidFill>
                <a:srgbClr val="202452"/>
              </a:solidFill>
              <a:latin typeface="Calibri" panose="020F0502020204030204"/>
              <a:ea typeface="+mn-ea"/>
              <a:cs typeface="Arial" panose="020B0604020202020204" pitchFamily="34" charset="0"/>
            </a:rPr>
            <a:t>Key Elements of an Individualized Veteran Advocacy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D354822B-6DE2-4CFA-8E1F-45B9C24E057C}" type="pres">
      <dgm:prSet presAssocID="{64E8B2F0-5385-44A6-94D1-C7EDF0D03BB1}" presName="linear" presStyleCnt="0">
        <dgm:presLayoutVars>
          <dgm:animLvl val="lvl"/>
          <dgm:resizeHandles val="exact"/>
        </dgm:presLayoutVars>
      </dgm:prSet>
      <dgm:spPr/>
    </dgm:pt>
    <dgm:pt modelId="{ED1199FE-027A-4287-B067-61F6AD9C8E1B}" type="pres">
      <dgm:prSet presAssocID="{C3DA7E8F-5635-42B8-9501-1A9FBCBE43FC}" presName="parentText" presStyleLbl="node1" presStyleIdx="0" presStyleCnt="1">
        <dgm:presLayoutVars>
          <dgm:chMax val="0"/>
          <dgm:bulletEnabled val="1"/>
        </dgm:presLayoutVars>
      </dgm:prSet>
      <dgm:spPr/>
    </dgm:pt>
    <dgm:pt modelId="{55EB4833-990E-43FE-BCEA-C4A4BCB22349}" type="pres">
      <dgm:prSet presAssocID="{C3DA7E8F-5635-42B8-9501-1A9FBCBE43FC}" presName="childText" presStyleLbl="revTx" presStyleIdx="0" presStyleCnt="1">
        <dgm:presLayoutVars>
          <dgm:bulletEnabled val="1"/>
        </dgm:presLayoutVars>
      </dgm:prSet>
      <dgm:spPr/>
    </dgm:pt>
  </dgm:ptLst>
  <dgm:cxnLst>
    <dgm:cxn modelId="{97130304-F27E-453E-B3D6-68A09ED1987F}" type="presOf" srcId="{64E8B2F0-5385-44A6-94D1-C7EDF0D03BB1}" destId="{D354822B-6DE2-4CFA-8E1F-45B9C24E057C}" srcOrd="0" destOrd="0" presId="urn:microsoft.com/office/officeart/2005/8/layout/vList2"/>
    <dgm:cxn modelId="{364EE506-AE2B-46A5-8652-DDF5701D0699}" srcId="{C3DA7E8F-5635-42B8-9501-1A9FBCBE43FC}" destId="{A2D835BC-DB70-4E8A-BAC5-468B5CF0DAC9}" srcOrd="2" destOrd="0" parTransId="{C421BD24-FD63-43FF-88B9-756414A0D06D}" sibTransId="{69742584-7777-4F38-9A26-FBDD30CDE869}"/>
    <dgm:cxn modelId="{3F44CE19-70BF-40BE-A04C-7FD7B0D7896D}" srcId="{C3DA7E8F-5635-42B8-9501-1A9FBCBE43FC}" destId="{F8C1C89D-F638-4BCF-A0DD-B245B8FCCF2E}" srcOrd="1" destOrd="0" parTransId="{3B787B61-BF21-403B-966D-A67248E87206}" sibTransId="{CC7311CE-12FF-4296-9790-7DFB1CF94D89}"/>
    <dgm:cxn modelId="{2F075A38-CC02-4153-8786-F0B2A191E757}" type="presOf" srcId="{F8C1C89D-F638-4BCF-A0DD-B245B8FCCF2E}" destId="{55EB4833-990E-43FE-BCEA-C4A4BCB22349}" srcOrd="0" destOrd="1" presId="urn:microsoft.com/office/officeart/2005/8/layout/vList2"/>
    <dgm:cxn modelId="{DAD8C65D-0C80-4EC2-8629-AEBE606999DD}" type="presOf" srcId="{A2D835BC-DB70-4E8A-BAC5-468B5CF0DAC9}" destId="{55EB4833-990E-43FE-BCEA-C4A4BCB22349}" srcOrd="0" destOrd="2" presId="urn:microsoft.com/office/officeart/2005/8/layout/vList2"/>
    <dgm:cxn modelId="{334E575F-1250-451C-BB26-8F39E6C5021D}" type="presOf" srcId="{C3DA7E8F-5635-42B8-9501-1A9FBCBE43FC}" destId="{ED1199FE-027A-4287-B067-61F6AD9C8E1B}" srcOrd="0" destOrd="0" presId="urn:microsoft.com/office/officeart/2005/8/layout/vList2"/>
    <dgm:cxn modelId="{0E3C1960-7429-4E36-A231-F1A6BF6541EC}" srcId="{C3DA7E8F-5635-42B8-9501-1A9FBCBE43FC}" destId="{E8B78AB2-3B3C-4122-B75C-1105B18B0300}" srcOrd="0" destOrd="0" parTransId="{A9789055-EC05-4EB0-935B-45FF61E6E45B}" sibTransId="{0B8BD8CB-D8D7-4F9D-9809-370BD8077010}"/>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DBAE839F-62E3-415A-928D-128642A4BE3D}" srcId="{C3DA7E8F-5635-42B8-9501-1A9FBCBE43FC}" destId="{DF8D35C3-7F21-4A9E-A4D7-E0189BCE8C57}" srcOrd="3" destOrd="0" parTransId="{435AEB6D-1ADD-46F8-B670-94B2469F7EAE}" sibTransId="{D178927B-D2BA-4CEF-9500-5774C61DF588}"/>
    <dgm:cxn modelId="{C21FE2A4-7A52-4C53-9692-C46E43D066E7}" type="presOf" srcId="{AF40D1B7-3BF3-41E4-99AF-B395F38590DB}" destId="{55EB4833-990E-43FE-BCEA-C4A4BCB22349}" srcOrd="0" destOrd="4" presId="urn:microsoft.com/office/officeart/2005/8/layout/vList2"/>
    <dgm:cxn modelId="{AE2928AD-0351-4FAC-94EB-D7E897521603}" type="presOf" srcId="{E8B78AB2-3B3C-4122-B75C-1105B18B0300}" destId="{55EB4833-990E-43FE-BCEA-C4A4BCB22349}" srcOrd="0" destOrd="0" presId="urn:microsoft.com/office/officeart/2005/8/layout/vList2"/>
    <dgm:cxn modelId="{C8A6E7C2-3385-468A-B037-2727FC82B857}" type="presOf" srcId="{96A5420B-F322-428A-9887-7644E2EC5FBC}" destId="{55EB4833-990E-43FE-BCEA-C4A4BCB22349}" srcOrd="0" destOrd="5" presId="urn:microsoft.com/office/officeart/2005/8/layout/vList2"/>
    <dgm:cxn modelId="{713143F4-06F5-45BD-B537-8A9EBA28AB3C}" type="presOf" srcId="{DF8D35C3-7F21-4A9E-A4D7-E0189BCE8C57}" destId="{55EB4833-990E-43FE-BCEA-C4A4BCB22349}" srcOrd="0" destOrd="3" presId="urn:microsoft.com/office/officeart/2005/8/layout/vList2"/>
    <dgm:cxn modelId="{56EBF657-E510-4D2C-A116-A47CF2D11DD8}" type="presParOf" srcId="{D354822B-6DE2-4CFA-8E1F-45B9C24E057C}" destId="{ED1199FE-027A-4287-B067-61F6AD9C8E1B}" srcOrd="0" destOrd="0" presId="urn:microsoft.com/office/officeart/2005/8/layout/vList2"/>
    <dgm:cxn modelId="{3F12114B-D918-49FD-9D49-1863FA22F3CB}" type="presParOf" srcId="{D354822B-6DE2-4CFA-8E1F-45B9C24E057C}" destId="{55EB4833-990E-43FE-BCEA-C4A4BCB223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a:xfrm>
          <a:off x="1404845" y="692423"/>
          <a:ext cx="8040517" cy="641457"/>
        </a:xfrm>
        <a:prstGeom prst="roundRect">
          <a:avLst/>
        </a:prstGeom>
        <a:solidFill>
          <a:srgbClr val="202452">
            <a:alpha val="83333"/>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Employer name</a:t>
          </a:r>
          <a:r>
            <a:rPr lang="en-US" sz="1800" dirty="0">
              <a:solidFill>
                <a:sysClr val="window" lastClr="FFFFFF"/>
              </a:solidFill>
              <a:latin typeface="Calibri" panose="020F0502020204030204"/>
              <a:ea typeface="+mn-ea"/>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a:xfrm>
          <a:off x="1404845" y="1365953"/>
          <a:ext cx="8040517" cy="641457"/>
        </a:xfrm>
        <a:prstGeom prst="round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Point of Contact</a:t>
          </a:r>
          <a:r>
            <a:rPr lang="en-US" sz="1800" dirty="0">
              <a:solidFill>
                <a:sysClr val="window" lastClr="FFFFFF"/>
              </a:solidFill>
              <a:latin typeface="Calibri" panose="020F0502020204030204"/>
              <a:ea typeface="+mn-ea"/>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a:xfrm>
          <a:off x="1404845" y="2039483"/>
          <a:ext cx="8040517" cy="641457"/>
        </a:xfrm>
        <a:prstGeom prst="round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Phone number</a:t>
          </a:r>
          <a:r>
            <a:rPr lang="en-US" sz="1800" dirty="0">
              <a:solidFill>
                <a:sysClr val="window" lastClr="FFFFFF"/>
              </a:solidFill>
              <a:latin typeface="Calibri" panose="020F0502020204030204"/>
              <a:ea typeface="+mn-ea"/>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a:xfrm>
          <a:off x="1404845" y="2713013"/>
          <a:ext cx="8040517" cy="641457"/>
        </a:xfrm>
        <a:prstGeom prst="round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Address</a:t>
          </a:r>
          <a:r>
            <a:rPr lang="en-US" sz="1800" dirty="0">
              <a:solidFill>
                <a:sysClr val="window" lastClr="FFFFFF"/>
              </a:solidFill>
              <a:latin typeface="Calibri" panose="020F0502020204030204"/>
              <a:ea typeface="+mn-ea"/>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a:xfrm>
          <a:off x="1404845" y="3386543"/>
          <a:ext cx="8040517" cy="641457"/>
        </a:xfrm>
        <a:prstGeom prst="roundRect">
          <a:avLst/>
        </a:prstGeom>
        <a:solidFill>
          <a:srgbClr val="202452">
            <a:alpha val="56667"/>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Position</a:t>
          </a:r>
          <a:r>
            <a:rPr lang="en-US" sz="1800" dirty="0">
              <a:solidFill>
                <a:sysClr val="window" lastClr="FFFFFF"/>
              </a:solidFill>
              <a:latin typeface="Calibri" panose="020F0502020204030204"/>
              <a:ea typeface="+mn-ea"/>
              <a:cs typeface="Arial" panose="020B0604020202020204" pitchFamily="34" charset="0"/>
            </a:rPr>
            <a:t>: Receptionist, job order # 176453712</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8308A644-E868-443E-993E-7B74251F7704}">
      <dgm:prSet custT="1"/>
      <dgm:spPr>
        <a:xfrm>
          <a:off x="1404845" y="18893"/>
          <a:ext cx="8040517" cy="64145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Job seeker’s name</a:t>
          </a:r>
          <a:r>
            <a:rPr lang="en-US" sz="1800" u="none" dirty="0">
              <a:solidFill>
                <a:sysClr val="window" lastClr="FFFFFF"/>
              </a:solidFill>
              <a:latin typeface="Calibri" panose="020F0502020204030204"/>
              <a:ea typeface="+mn-ea"/>
              <a:cs typeface="Arial" panose="020B0604020202020204" pitchFamily="34" charset="0"/>
            </a:rPr>
            <a:t>: Jason Bourne</a:t>
          </a:r>
          <a:endParaRPr lang="en-US" sz="1800" u="sng" dirty="0">
            <a:solidFill>
              <a:sysClr val="window" lastClr="FFFFFF"/>
            </a:solidFill>
            <a:latin typeface="Calibri" panose="020F0502020204030204"/>
            <a:ea typeface="+mn-ea"/>
            <a:cs typeface="Arial" panose="020B0604020202020204" pitchFamily="34" charset="0"/>
          </a:endParaRPr>
        </a:p>
      </dgm:t>
    </dgm:pt>
    <dgm:pt modelId="{B46273BD-CB4C-40F2-A0EE-11554D45FEE9}" type="parTrans" cxnId="{D35663CA-4BA2-45D0-91B1-09C001799BEC}">
      <dgm:prSet/>
      <dgm:spPr/>
      <dgm:t>
        <a:bodyPr/>
        <a:lstStyle/>
        <a:p>
          <a:endParaRPr lang="en-US"/>
        </a:p>
      </dgm:t>
    </dgm:pt>
    <dgm:pt modelId="{174ABD57-5E1F-4B1F-926F-75540DCB1A5C}" type="sibTrans" cxnId="{D35663CA-4BA2-45D0-91B1-09C001799BEC}">
      <dgm:prSet/>
      <dgm:spPr/>
      <dgm:t>
        <a:bodyPr/>
        <a:lstStyle/>
        <a:p>
          <a:endParaRPr lang="en-US"/>
        </a:p>
      </dgm:t>
    </dgm:pt>
    <dgm:pt modelId="{05B5258A-D6D1-419C-9E24-5CC19C9794B5}">
      <dgm:prSet custT="1"/>
      <dgm:spPr>
        <a:xfrm>
          <a:off x="1404845" y="4041979"/>
          <a:ext cx="8040517" cy="641457"/>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800" u="sng" dirty="0">
              <a:solidFill>
                <a:sysClr val="window" lastClr="FFFFFF"/>
              </a:solidFill>
              <a:latin typeface="Calibri" panose="020F0502020204030204"/>
              <a:ea typeface="+mn-ea"/>
              <a:cs typeface="Arial" panose="020B0604020202020204" pitchFamily="34" charset="0"/>
            </a:rPr>
            <a:t>Other information</a:t>
          </a:r>
          <a:r>
            <a:rPr lang="en-US" sz="1800" u="none" dirty="0">
              <a:solidFill>
                <a:sysClr val="window" lastClr="FFFFFF"/>
              </a:solidFill>
              <a:latin typeface="Calibri" panose="020F0502020204030204"/>
              <a:ea typeface="+mn-ea"/>
              <a:cs typeface="Arial" panose="020B0604020202020204" pitchFamily="34" charset="0"/>
            </a:rPr>
            <a:t>:  Provided Mr. Smith with Mr. Bourne’s resume</a:t>
          </a:r>
          <a:endParaRPr lang="en-US" sz="1800" u="sng" dirty="0">
            <a:solidFill>
              <a:sysClr val="window" lastClr="FFFFFF"/>
            </a:solidFill>
            <a:latin typeface="Calibri" panose="020F0502020204030204"/>
            <a:ea typeface="+mn-ea"/>
            <a:cs typeface="Arial" panose="020B0604020202020204" pitchFamily="34" charset="0"/>
          </a:endParaRPr>
        </a:p>
      </dgm:t>
    </dgm:pt>
    <dgm:pt modelId="{06B7213E-0BAE-419A-8814-04F7921E686D}" type="parTrans" cxnId="{9D0806D7-457A-4D69-AF7F-2AEE02797432}">
      <dgm:prSet/>
      <dgm:spPr/>
      <dgm:t>
        <a:bodyPr/>
        <a:lstStyle/>
        <a:p>
          <a:endParaRPr lang="en-US"/>
        </a:p>
      </dgm:t>
    </dgm:pt>
    <dgm:pt modelId="{D4F943DA-D127-4F45-BC3D-235E195F606A}" type="sibTrans" cxnId="{9D0806D7-457A-4D69-AF7F-2AEE02797432}">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E272BD36-514D-42A9-BC31-E56A7525BFB6}" type="pres">
      <dgm:prSet presAssocID="{8308A644-E868-443E-993E-7B74251F7704}" presName="linNode" presStyleCnt="0"/>
      <dgm:spPr/>
    </dgm:pt>
    <dgm:pt modelId="{FCEA22A0-1B9D-42C3-898F-175D2D51A780}" type="pres">
      <dgm:prSet presAssocID="{8308A644-E868-443E-993E-7B74251F7704}" presName="parentText" presStyleLbl="node1" presStyleIdx="0" presStyleCnt="7" custScaleX="209528" custLinFactNeighborX="2484" custLinFactNeighborY="2883">
        <dgm:presLayoutVars>
          <dgm:chMax val="1"/>
          <dgm:bulletEnabled val="1"/>
        </dgm:presLayoutVars>
      </dgm:prSet>
      <dgm:spPr/>
    </dgm:pt>
    <dgm:pt modelId="{A16A4038-87DA-4431-A2E9-D15A4BC5E093}" type="pres">
      <dgm:prSet presAssocID="{174ABD57-5E1F-4B1F-926F-75540DCB1A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9528" custLinFactNeighborX="2484" custLinFactNeighborY="2883">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9528" custLinFactNeighborX="2484" custLinFactNeighborY="2883">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9528" custLinFactNeighborX="2484" custLinFactNeighborY="2883">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9528" custLinFactNeighborX="2484" custLinFactNeighborY="2883">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9528" custLinFactNeighborX="2484" custLinFactNeighborY="2883">
        <dgm:presLayoutVars>
          <dgm:chMax val="1"/>
          <dgm:bulletEnabled val="1"/>
        </dgm:presLayoutVars>
      </dgm:prSet>
      <dgm:spPr/>
    </dgm:pt>
    <dgm:pt modelId="{43EF9537-9B56-4C6E-8FC5-2E74F7A83026}" type="pres">
      <dgm:prSet presAssocID="{C7A3599F-6D5F-4A77-868C-2AFB7DF13FF0}" presName="sp" presStyleCnt="0"/>
      <dgm:spPr/>
    </dgm:pt>
    <dgm:pt modelId="{A7D5DEEE-5713-4C93-8B51-FF9A1AD8857B}" type="pres">
      <dgm:prSet presAssocID="{05B5258A-D6D1-419C-9E24-5CC19C9794B5}" presName="linNode" presStyleCnt="0"/>
      <dgm:spPr/>
    </dgm:pt>
    <dgm:pt modelId="{C9BA53B9-9F85-45D1-BBDC-DF2334E5A995}" type="pres">
      <dgm:prSet presAssocID="{05B5258A-D6D1-419C-9E24-5CC19C9794B5}" presName="parentText" presStyleLbl="node1" presStyleIdx="6" presStyleCnt="7" custScaleX="209528" custLinFactNeighborX="2484" custLinFactNeighborY="465">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DC14B99A-2846-4C67-A032-45FE0AED98A3}" type="presOf" srcId="{8308A644-E868-443E-993E-7B74251F7704}" destId="{FCEA22A0-1B9D-42C3-898F-175D2D51A780}" srcOrd="0" destOrd="0" presId="urn:microsoft.com/office/officeart/2005/8/layout/vList5"/>
    <dgm:cxn modelId="{A1D7059E-4ABA-4CE0-A73B-663AFB6CDAC4}" type="presOf" srcId="{05B5258A-D6D1-419C-9E24-5CC19C9794B5}" destId="{C9BA53B9-9F85-45D1-BBDC-DF2334E5A995}"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D35663CA-4BA2-45D0-91B1-09C001799BEC}" srcId="{0BB364A5-4AAE-40F0-AF6C-428DEF7B7704}" destId="{8308A644-E868-443E-993E-7B74251F7704}" srcOrd="0" destOrd="0" parTransId="{B46273BD-CB4C-40F2-A0EE-11554D45FEE9}" sibTransId="{174ABD57-5E1F-4B1F-926F-75540DCB1A5C}"/>
    <dgm:cxn modelId="{9D0806D7-457A-4D69-AF7F-2AEE02797432}" srcId="{0BB364A5-4AAE-40F0-AF6C-428DEF7B7704}" destId="{05B5258A-D6D1-419C-9E24-5CC19C9794B5}" srcOrd="6" destOrd="0" parTransId="{06B7213E-0BAE-419A-8814-04F7921E686D}" sibTransId="{D4F943DA-D127-4F45-BC3D-235E195F606A}"/>
    <dgm:cxn modelId="{51666EF1-AD5E-4357-BB5D-0D1B36F9BEC5}" type="presOf" srcId="{D4845E37-4806-4E11-A99B-86FAB7AAD61E}" destId="{1B0456D2-42CE-4F60-9EDC-591DB245382C}" srcOrd="0" destOrd="0" presId="urn:microsoft.com/office/officeart/2005/8/layout/vList5"/>
    <dgm:cxn modelId="{A390D515-D802-41BE-8208-4829E5B1886D}" type="presParOf" srcId="{2FC50A03-7BA9-43DA-B69F-4D69222E4593}" destId="{E272BD36-514D-42A9-BC31-E56A7525BFB6}" srcOrd="0" destOrd="0" presId="urn:microsoft.com/office/officeart/2005/8/layout/vList5"/>
    <dgm:cxn modelId="{6DF65E84-0478-4FB1-8F9A-15658CEADE66}" type="presParOf" srcId="{E272BD36-514D-42A9-BC31-E56A7525BFB6}" destId="{FCEA22A0-1B9D-42C3-898F-175D2D51A780}" srcOrd="0" destOrd="0" presId="urn:microsoft.com/office/officeart/2005/8/layout/vList5"/>
    <dgm:cxn modelId="{9D528210-0271-4E67-831E-D5A5EFDC022D}" type="presParOf" srcId="{2FC50A03-7BA9-43DA-B69F-4D69222E4593}" destId="{A16A4038-87DA-4431-A2E9-D15A4BC5E093}"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F9576A3E-D949-497A-99DF-FBED2C54AC5A}" type="presParOf" srcId="{2FC50A03-7BA9-43DA-B69F-4D69222E4593}" destId="{43EF9537-9B56-4C6E-8FC5-2E74F7A83026}" srcOrd="11" destOrd="0" presId="urn:microsoft.com/office/officeart/2005/8/layout/vList5"/>
    <dgm:cxn modelId="{0E6EBFEA-5FE9-4CB3-A665-B4E99029DF22}" type="presParOf" srcId="{2FC50A03-7BA9-43DA-B69F-4D69222E4593}" destId="{A7D5DEEE-5713-4C93-8B51-FF9A1AD8857B}" srcOrd="12" destOrd="0" presId="urn:microsoft.com/office/officeart/2005/8/layout/vList5"/>
    <dgm:cxn modelId="{07C4CAC9-7C88-4B7A-B498-AE096DBA1F02}" type="presParOf" srcId="{A7D5DEEE-5713-4C93-8B51-FF9A1AD8857B}" destId="{C9BA53B9-9F85-45D1-BBDC-DF2334E5A99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47BF077-7519-48BE-8311-5633CAE898E8}" type="doc">
      <dgm:prSet loTypeId="urn:microsoft.com/office/officeart/2005/8/layout/venn1" loCatId="relationship" qsTypeId="urn:microsoft.com/office/officeart/2005/8/quickstyle/simple1" qsCatId="simple" csTypeId="urn:microsoft.com/office/officeart/2005/8/colors/accent5_2" csCatId="accent5" phldr="1"/>
      <dgm:spPr/>
    </dgm:pt>
    <dgm:pt modelId="{5203E75A-5C77-4C8C-8BB3-EB5F12F6A045}">
      <dgm:prSet phldrT="[Text]"/>
      <dgm:spPr>
        <a:xfrm>
          <a:off x="137159" y="340360"/>
          <a:ext cx="3383280" cy="3383279"/>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LVER</a:t>
          </a:r>
        </a:p>
      </dgm:t>
    </dgm:pt>
    <dgm:pt modelId="{5E7D9C3F-0343-4FD5-8C62-74148000D7A8}" type="parTrans" cxnId="{2CF89DE8-96A8-426F-AB6D-074A2A7748B7}">
      <dgm:prSet/>
      <dgm:spPr/>
      <dgm:t>
        <a:bodyPr/>
        <a:lstStyle/>
        <a:p>
          <a:endParaRPr lang="en-US"/>
        </a:p>
      </dgm:t>
    </dgm:pt>
    <dgm:pt modelId="{465483E8-8298-4C6E-91C6-252CEBC6CC25}" type="sibTrans" cxnId="{2CF89DE8-96A8-426F-AB6D-074A2A7748B7}">
      <dgm:prSet/>
      <dgm:spPr/>
      <dgm:t>
        <a:bodyPr/>
        <a:lstStyle/>
        <a:p>
          <a:endParaRPr lang="en-US"/>
        </a:p>
      </dgm:t>
    </dgm:pt>
    <dgm:pt modelId="{4C38EC1C-3BCE-4204-BA10-FDA11E0ED054}">
      <dgm:prSet phldrT="[Text]"/>
      <dgm:spPr>
        <a:xfrm>
          <a:off x="2575559" y="340360"/>
          <a:ext cx="3383280" cy="3383279"/>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rgbClr val="FFFFFF"/>
              </a:solidFill>
              <a:latin typeface="Calibri" panose="020F0502020204030204"/>
              <a:ea typeface="+mn-ea"/>
              <a:cs typeface="+mn-cs"/>
            </a:rPr>
            <a:t>Business Services</a:t>
          </a:r>
        </a:p>
      </dgm:t>
    </dgm:pt>
    <dgm:pt modelId="{75ABFF0A-1D64-47D4-B372-C84134F6FAB3}" type="parTrans" cxnId="{F39C9557-9021-43DB-A27E-1E3374509470}">
      <dgm:prSet/>
      <dgm:spPr/>
      <dgm:t>
        <a:bodyPr/>
        <a:lstStyle/>
        <a:p>
          <a:endParaRPr lang="en-US"/>
        </a:p>
      </dgm:t>
    </dgm:pt>
    <dgm:pt modelId="{C1C12BED-74BA-4A69-AEF3-4DCADFBCD178}" type="sibTrans" cxnId="{F39C9557-9021-43DB-A27E-1E3374509470}">
      <dgm:prSet/>
      <dgm:spPr/>
      <dgm:t>
        <a:bodyPr/>
        <a:lstStyle/>
        <a:p>
          <a:endParaRPr lang="en-US"/>
        </a:p>
      </dgm:t>
    </dgm:pt>
    <dgm:pt modelId="{3ACDBD0B-D4DD-413E-9400-14C3065A6752}" type="pres">
      <dgm:prSet presAssocID="{C47BF077-7519-48BE-8311-5633CAE898E8}" presName="compositeShape" presStyleCnt="0">
        <dgm:presLayoutVars>
          <dgm:chMax val="7"/>
          <dgm:dir/>
          <dgm:resizeHandles val="exact"/>
        </dgm:presLayoutVars>
      </dgm:prSet>
      <dgm:spPr/>
    </dgm:pt>
    <dgm:pt modelId="{4EFC1D71-AB8C-4149-B4DC-82ECC17761CD}" type="pres">
      <dgm:prSet presAssocID="{5203E75A-5C77-4C8C-8BB3-EB5F12F6A045}" presName="circ1" presStyleLbl="vennNode1" presStyleIdx="0" presStyleCnt="2"/>
      <dgm:spPr/>
    </dgm:pt>
    <dgm:pt modelId="{3317A263-ED31-422F-8A2A-ED5161F5D3CD}" type="pres">
      <dgm:prSet presAssocID="{5203E75A-5C77-4C8C-8BB3-EB5F12F6A045}" presName="circ1Tx" presStyleLbl="revTx" presStyleIdx="0" presStyleCnt="0">
        <dgm:presLayoutVars>
          <dgm:chMax val="0"/>
          <dgm:chPref val="0"/>
          <dgm:bulletEnabled val="1"/>
        </dgm:presLayoutVars>
      </dgm:prSet>
      <dgm:spPr/>
    </dgm:pt>
    <dgm:pt modelId="{99BC499A-41E6-4A84-A5BE-FF3753E932DC}" type="pres">
      <dgm:prSet presAssocID="{4C38EC1C-3BCE-4204-BA10-FDA11E0ED054}" presName="circ2" presStyleLbl="vennNode1" presStyleIdx="1" presStyleCnt="2"/>
      <dgm:spPr/>
    </dgm:pt>
    <dgm:pt modelId="{CAA88404-B7CF-4B0F-B423-EEE2EF23DD06}" type="pres">
      <dgm:prSet presAssocID="{4C38EC1C-3BCE-4204-BA10-FDA11E0ED054}" presName="circ2Tx" presStyleLbl="revTx" presStyleIdx="0" presStyleCnt="0">
        <dgm:presLayoutVars>
          <dgm:chMax val="0"/>
          <dgm:chPref val="0"/>
          <dgm:bulletEnabled val="1"/>
        </dgm:presLayoutVars>
      </dgm:prSet>
      <dgm:spPr/>
    </dgm:pt>
  </dgm:ptLst>
  <dgm:cxnLst>
    <dgm:cxn modelId="{81337666-ECAA-4050-9989-654A5C6AD0CE}" type="presOf" srcId="{4C38EC1C-3BCE-4204-BA10-FDA11E0ED054}" destId="{99BC499A-41E6-4A84-A5BE-FF3753E932DC}" srcOrd="0" destOrd="0" presId="urn:microsoft.com/office/officeart/2005/8/layout/venn1"/>
    <dgm:cxn modelId="{7BB08D53-B50C-4AD4-90BA-2E9CF5628AB4}" type="presOf" srcId="{4C38EC1C-3BCE-4204-BA10-FDA11E0ED054}" destId="{CAA88404-B7CF-4B0F-B423-EEE2EF23DD06}" srcOrd="1" destOrd="0" presId="urn:microsoft.com/office/officeart/2005/8/layout/venn1"/>
    <dgm:cxn modelId="{F39C9557-9021-43DB-A27E-1E3374509470}" srcId="{C47BF077-7519-48BE-8311-5633CAE898E8}" destId="{4C38EC1C-3BCE-4204-BA10-FDA11E0ED054}" srcOrd="1" destOrd="0" parTransId="{75ABFF0A-1D64-47D4-B372-C84134F6FAB3}" sibTransId="{C1C12BED-74BA-4A69-AEF3-4DCADFBCD178}"/>
    <dgm:cxn modelId="{C583C87E-93E8-4F2D-8548-CC04859FC6EF}" type="presOf" srcId="{5203E75A-5C77-4C8C-8BB3-EB5F12F6A045}" destId="{4EFC1D71-AB8C-4149-B4DC-82ECC17761CD}" srcOrd="0" destOrd="0" presId="urn:microsoft.com/office/officeart/2005/8/layout/venn1"/>
    <dgm:cxn modelId="{584855B3-D3FB-4022-B243-005F7FA099E2}" type="presOf" srcId="{C47BF077-7519-48BE-8311-5633CAE898E8}" destId="{3ACDBD0B-D4DD-413E-9400-14C3065A6752}" srcOrd="0" destOrd="0" presId="urn:microsoft.com/office/officeart/2005/8/layout/venn1"/>
    <dgm:cxn modelId="{DE42CED5-5E4D-4E35-ABD3-D311DF04F040}" type="presOf" srcId="{5203E75A-5C77-4C8C-8BB3-EB5F12F6A045}" destId="{3317A263-ED31-422F-8A2A-ED5161F5D3CD}" srcOrd="1" destOrd="0" presId="urn:microsoft.com/office/officeart/2005/8/layout/venn1"/>
    <dgm:cxn modelId="{2CF89DE8-96A8-426F-AB6D-074A2A7748B7}" srcId="{C47BF077-7519-48BE-8311-5633CAE898E8}" destId="{5203E75A-5C77-4C8C-8BB3-EB5F12F6A045}" srcOrd="0" destOrd="0" parTransId="{5E7D9C3F-0343-4FD5-8C62-74148000D7A8}" sibTransId="{465483E8-8298-4C6E-91C6-252CEBC6CC25}"/>
    <dgm:cxn modelId="{333B2C89-38F8-40EA-BF93-6BBF2E0F7EB0}" type="presParOf" srcId="{3ACDBD0B-D4DD-413E-9400-14C3065A6752}" destId="{4EFC1D71-AB8C-4149-B4DC-82ECC17761CD}" srcOrd="0" destOrd="0" presId="urn:microsoft.com/office/officeart/2005/8/layout/venn1"/>
    <dgm:cxn modelId="{F222C265-5393-475B-9D07-BC8591E173BE}" type="presParOf" srcId="{3ACDBD0B-D4DD-413E-9400-14C3065A6752}" destId="{3317A263-ED31-422F-8A2A-ED5161F5D3CD}" srcOrd="1" destOrd="0" presId="urn:microsoft.com/office/officeart/2005/8/layout/venn1"/>
    <dgm:cxn modelId="{1E78755C-D120-4F61-8E3B-52DFC0E78D7A}" type="presParOf" srcId="{3ACDBD0B-D4DD-413E-9400-14C3065A6752}" destId="{99BC499A-41E6-4A84-A5BE-FF3753E932DC}" srcOrd="2" destOrd="0" presId="urn:microsoft.com/office/officeart/2005/8/layout/venn1"/>
    <dgm:cxn modelId="{094B76B4-A623-4FDE-8F2D-81531B3371A1}" type="presParOf" srcId="{3ACDBD0B-D4DD-413E-9400-14C3065A6752}" destId="{CAA88404-B7CF-4B0F-B423-EEE2EF23DD06}"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AC5937-1DA9-4BBB-854C-5F4CA6640931}"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n-US"/>
        </a:p>
      </dgm:t>
    </dgm:pt>
    <dgm:pt modelId="{A7057EC8-0688-4897-8053-81FE23C33BB2}">
      <dgm:prSet custT="1"/>
      <dgm:spPr>
        <a:xfrm>
          <a:off x="361384" y="15331"/>
          <a:ext cx="5059385" cy="97416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dirty="0">
              <a:solidFill>
                <a:sysClr val="window" lastClr="FFFFFF"/>
              </a:solidFill>
              <a:latin typeface="Calibri" panose="020F0502020204030204"/>
              <a:ea typeface="+mn-ea"/>
              <a:cs typeface="Arial" panose="020B0604020202020204" pitchFamily="34" charset="0"/>
            </a:rPr>
            <a:t>Job Order Follow-up is:</a:t>
          </a:r>
        </a:p>
      </dgm:t>
    </dgm:pt>
    <dgm:pt modelId="{0E144B9D-9545-4766-9455-FDB0B851DBEB}" type="par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82DBC87E-22B4-419D-8CC9-C884CE59F6A3}" type="sib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76D38030-B846-4C5F-A3E8-FF2C889D7829}">
      <dgm:prSet custT="1"/>
      <dgm:spPr>
        <a:xfrm>
          <a:off x="361384" y="2603686"/>
          <a:ext cx="5059385" cy="974160"/>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dirty="0">
              <a:solidFill>
                <a:sysClr val="window" lastClr="FFFFFF"/>
              </a:solidFill>
              <a:latin typeface="Calibri" panose="020F0502020204030204"/>
              <a:ea typeface="+mn-ea"/>
              <a:cs typeface="Arial" panose="020B0604020202020204" pitchFamily="34" charset="0"/>
            </a:rPr>
            <a:t>Job Order Follow-up is not:</a:t>
          </a:r>
        </a:p>
      </dgm:t>
    </dgm:pt>
    <dgm:pt modelId="{B0BB0339-FE81-4BB3-AC19-4855DA3796F2}" type="par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D17AFF9-31C9-47DC-9E97-5791900FEAFC}" type="sib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B9B5F77-A134-4BCE-8691-F7066F83485F}">
      <dgm:prSet custT="1">
        <dgm:style>
          <a:lnRef idx="2">
            <a:schemeClr val="accent6"/>
          </a:lnRef>
          <a:fillRef idx="1">
            <a:schemeClr val="lt1"/>
          </a:fillRef>
          <a:effectRef idx="0">
            <a:schemeClr val="accent6"/>
          </a:effectRef>
          <a:fontRef idx="minor">
            <a:schemeClr val="dk1"/>
          </a:fontRef>
        </dgm:style>
      </dgm:prSet>
      <dgm:spPr>
        <a:xfrm>
          <a:off x="0" y="502411"/>
          <a:ext cx="7227693" cy="1923075"/>
        </a:xfrm>
        <a:prstGeom prst="rect">
          <a:avLst/>
        </a:prstGeom>
        <a:ln/>
      </dgm:spPr>
      <dgm:t>
        <a:bodyPr/>
        <a:lstStyle/>
        <a:p>
          <a:pPr>
            <a:buFont typeface="Wingdings" panose="05000000000000000000" pitchFamily="2" charset="2"/>
            <a:buChar char="§"/>
          </a:pPr>
          <a:r>
            <a:rPr lang="en-US" sz="2400" dirty="0">
              <a:solidFill>
                <a:srgbClr val="202452"/>
              </a:solidFill>
              <a:latin typeface="Calibri" panose="020F0502020204030204"/>
              <a:ea typeface="+mn-ea"/>
              <a:cs typeface="+mn-cs"/>
            </a:rPr>
            <a:t>The act of following-up on an existing job order</a:t>
          </a:r>
          <a:endParaRPr lang="en-US" sz="2400" dirty="0">
            <a:solidFill>
              <a:srgbClr val="202452"/>
            </a:solidFill>
            <a:latin typeface="Calibri" panose="020F0502020204030204"/>
            <a:ea typeface="+mn-ea"/>
            <a:cs typeface="Arial" panose="020B0604020202020204" pitchFamily="34" charset="0"/>
          </a:endParaRPr>
        </a:p>
      </dgm:t>
    </dgm:pt>
    <dgm:pt modelId="{D69318AD-D22D-4145-94F7-4A4926F90E0A}" type="parTrans" cxnId="{51443FF0-3506-4244-84BD-13C27CC7ECBC}">
      <dgm:prSet/>
      <dgm:spPr/>
      <dgm:t>
        <a:bodyPr/>
        <a:lstStyle/>
        <a:p>
          <a:endParaRPr lang="en-US"/>
        </a:p>
      </dgm:t>
    </dgm:pt>
    <dgm:pt modelId="{73B123A7-A7DC-4BC1-9A65-E2D1075ED933}" type="sibTrans" cxnId="{51443FF0-3506-4244-84BD-13C27CC7ECBC}">
      <dgm:prSet/>
      <dgm:spPr/>
      <dgm:t>
        <a:bodyPr/>
        <a:lstStyle/>
        <a:p>
          <a:endParaRPr lang="en-US"/>
        </a:p>
      </dgm:t>
    </dgm:pt>
    <dgm:pt modelId="{DCB02CA0-C892-4DE3-B82E-4F784E00DCCB}">
      <dgm:prSet custT="1">
        <dgm:style>
          <a:lnRef idx="2">
            <a:schemeClr val="accent6"/>
          </a:lnRef>
          <a:fillRef idx="1">
            <a:schemeClr val="lt1"/>
          </a:fillRef>
          <a:effectRef idx="0">
            <a:schemeClr val="accent6"/>
          </a:effectRef>
          <a:fontRef idx="minor">
            <a:schemeClr val="dk1"/>
          </a:fontRef>
        </dgm:style>
      </dgm:prSet>
      <dgm:spPr>
        <a:xfrm>
          <a:off x="0" y="3090766"/>
          <a:ext cx="7227693" cy="1533262"/>
        </a:xfrm>
        <a:prstGeom prst="rect">
          <a:avLst/>
        </a:prstGeom>
        <a:ln/>
      </dgm:spPr>
      <dgm:t>
        <a:bodyPr/>
        <a:lstStyle/>
        <a:p>
          <a:pPr>
            <a:buFont typeface="Wingdings" panose="05000000000000000000" pitchFamily="2" charset="2"/>
            <a:buChar char="§"/>
          </a:pPr>
          <a:r>
            <a:rPr lang="en-US" sz="2400" dirty="0">
              <a:solidFill>
                <a:srgbClr val="202452"/>
              </a:solidFill>
              <a:latin typeface="Calibri" panose="020F0502020204030204"/>
              <a:ea typeface="+mn-ea"/>
              <a:cs typeface="Arial" panose="020B0604020202020204" pitchFamily="34" charset="0"/>
            </a:rPr>
            <a:t>Reviewing job orders for compliance with state and federal law</a:t>
          </a:r>
        </a:p>
      </dgm:t>
    </dgm:pt>
    <dgm:pt modelId="{EA43985D-4888-45D1-9559-49EEC2997EDE}" type="parTrans" cxnId="{4B4E37D5-3597-49AA-A087-AA7D324CE2E0}">
      <dgm:prSet/>
      <dgm:spPr/>
      <dgm:t>
        <a:bodyPr/>
        <a:lstStyle/>
        <a:p>
          <a:endParaRPr lang="en-US"/>
        </a:p>
      </dgm:t>
    </dgm:pt>
    <dgm:pt modelId="{7546A279-9898-494B-9BAD-037FAA804A1C}" type="sibTrans" cxnId="{4B4E37D5-3597-49AA-A087-AA7D324CE2E0}">
      <dgm:prSet/>
      <dgm:spPr/>
      <dgm:t>
        <a:bodyPr/>
        <a:lstStyle/>
        <a:p>
          <a:endParaRPr lang="en-US"/>
        </a:p>
      </dgm:t>
    </dgm:pt>
    <dgm:pt modelId="{DB852F1D-1DEB-4176-9A54-3FC1BCE172D1}">
      <dgm:prSet custT="1">
        <dgm:style>
          <a:lnRef idx="2">
            <a:schemeClr val="accent6"/>
          </a:lnRef>
          <a:fillRef idx="1">
            <a:schemeClr val="lt1"/>
          </a:fillRef>
          <a:effectRef idx="0">
            <a:schemeClr val="accent6"/>
          </a:effectRef>
          <a:fontRef idx="minor">
            <a:schemeClr val="dk1"/>
          </a:fontRef>
        </dgm:style>
      </dgm:prSet>
      <dgm:spPr>
        <a:xfrm>
          <a:off x="0" y="502411"/>
          <a:ext cx="7227693" cy="1923075"/>
        </a:xfrm>
        <a:prstGeom prst="rect">
          <a:avLst/>
        </a:prstGeom>
        <a:ln/>
      </dgm:spPr>
      <dgm:t>
        <a:bodyPr/>
        <a:lstStyle/>
        <a:p>
          <a:pPr>
            <a:buFont typeface="Wingdings" panose="05000000000000000000" pitchFamily="2" charset="2"/>
            <a:buChar char="§"/>
          </a:pPr>
          <a:r>
            <a:rPr lang="en-US" sz="2400" dirty="0">
              <a:solidFill>
                <a:srgbClr val="202452"/>
              </a:solidFill>
              <a:latin typeface="Calibri" panose="020F0502020204030204"/>
              <a:ea typeface="+mn-ea"/>
              <a:cs typeface="Arial" panose="020B0604020202020204" pitchFamily="34" charset="0"/>
            </a:rPr>
            <a:t>This includes edits, enhancements, retractions, etc.</a:t>
          </a:r>
        </a:p>
      </dgm:t>
    </dgm:pt>
    <dgm:pt modelId="{ADA1B2D1-77C5-4452-A2FD-EB2E5561E686}" type="parTrans" cxnId="{16C523A4-24A1-4F2C-B492-4119B6008B0B}">
      <dgm:prSet/>
      <dgm:spPr/>
      <dgm:t>
        <a:bodyPr/>
        <a:lstStyle/>
        <a:p>
          <a:endParaRPr lang="en-US"/>
        </a:p>
      </dgm:t>
    </dgm:pt>
    <dgm:pt modelId="{22AD488C-8422-4B8E-8FDC-F6AECB5100CF}" type="sibTrans" cxnId="{16C523A4-24A1-4F2C-B492-4119B6008B0B}">
      <dgm:prSet/>
      <dgm:spPr/>
      <dgm:t>
        <a:bodyPr/>
        <a:lstStyle/>
        <a:p>
          <a:endParaRPr lang="en-US"/>
        </a:p>
      </dgm:t>
    </dgm:pt>
    <dgm:pt modelId="{6A85B8C6-F5DE-49BE-9F3F-E7A74D560F0F}" type="pres">
      <dgm:prSet presAssocID="{F0AC5937-1DA9-4BBB-854C-5F4CA6640931}" presName="linear" presStyleCnt="0">
        <dgm:presLayoutVars>
          <dgm:dir/>
          <dgm:animLvl val="lvl"/>
          <dgm:resizeHandles val="exact"/>
        </dgm:presLayoutVars>
      </dgm:prSet>
      <dgm:spPr/>
    </dgm:pt>
    <dgm:pt modelId="{7C7C7C07-2837-4AC2-805B-1E316A1FCC1E}" type="pres">
      <dgm:prSet presAssocID="{A7057EC8-0688-4897-8053-81FE23C33BB2}" presName="parentLin" presStyleCnt="0"/>
      <dgm:spPr/>
    </dgm:pt>
    <dgm:pt modelId="{39536446-AF4B-402F-ACEB-FF2169F216B1}" type="pres">
      <dgm:prSet presAssocID="{A7057EC8-0688-4897-8053-81FE23C33BB2}" presName="parentLeftMargin" presStyleLbl="node1" presStyleIdx="0" presStyleCnt="2"/>
      <dgm:spPr/>
    </dgm:pt>
    <dgm:pt modelId="{BE3F9528-6B34-4A09-953C-0BCB7F38A54F}" type="pres">
      <dgm:prSet presAssocID="{A7057EC8-0688-4897-8053-81FE23C33BB2}" presName="parentText" presStyleLbl="node1" presStyleIdx="0" presStyleCnt="2">
        <dgm:presLayoutVars>
          <dgm:chMax val="0"/>
          <dgm:bulletEnabled val="1"/>
        </dgm:presLayoutVars>
      </dgm:prSet>
      <dgm:spPr/>
    </dgm:pt>
    <dgm:pt modelId="{29C1FD96-FE52-4B25-AE8C-6CD196E9BE1C}" type="pres">
      <dgm:prSet presAssocID="{A7057EC8-0688-4897-8053-81FE23C33BB2}" presName="negativeSpace" presStyleCnt="0"/>
      <dgm:spPr/>
    </dgm:pt>
    <dgm:pt modelId="{9A456FF4-C73A-44CA-8B14-E119606BD06C}" type="pres">
      <dgm:prSet presAssocID="{A7057EC8-0688-4897-8053-81FE23C33BB2}" presName="childText" presStyleLbl="conFgAcc1" presStyleIdx="0" presStyleCnt="2">
        <dgm:presLayoutVars>
          <dgm:bulletEnabled val="1"/>
        </dgm:presLayoutVars>
      </dgm:prSet>
      <dgm:spPr/>
    </dgm:pt>
    <dgm:pt modelId="{4CA3AD86-10AA-4AB0-8617-4E2DBDAE651A}" type="pres">
      <dgm:prSet presAssocID="{82DBC87E-22B4-419D-8CC9-C884CE59F6A3}" presName="spaceBetweenRectangles" presStyleCnt="0"/>
      <dgm:spPr/>
    </dgm:pt>
    <dgm:pt modelId="{555106CD-185B-4718-8D50-0169DAC763DC}" type="pres">
      <dgm:prSet presAssocID="{76D38030-B846-4C5F-A3E8-FF2C889D7829}" presName="parentLin" presStyleCnt="0"/>
      <dgm:spPr/>
    </dgm:pt>
    <dgm:pt modelId="{6FE2BD35-110D-44E1-97F5-A428C307BB7C}" type="pres">
      <dgm:prSet presAssocID="{76D38030-B846-4C5F-A3E8-FF2C889D7829}" presName="parentLeftMargin" presStyleLbl="node1" presStyleIdx="0" presStyleCnt="2"/>
      <dgm:spPr/>
    </dgm:pt>
    <dgm:pt modelId="{740A3AF9-2E47-4AD7-9DD2-4570F781E192}" type="pres">
      <dgm:prSet presAssocID="{76D38030-B846-4C5F-A3E8-FF2C889D7829}" presName="parentText" presStyleLbl="node1" presStyleIdx="1" presStyleCnt="2">
        <dgm:presLayoutVars>
          <dgm:chMax val="0"/>
          <dgm:bulletEnabled val="1"/>
        </dgm:presLayoutVars>
      </dgm:prSet>
      <dgm:spPr/>
    </dgm:pt>
    <dgm:pt modelId="{CD030AF0-A598-448B-A5F7-89EF763A0230}" type="pres">
      <dgm:prSet presAssocID="{76D38030-B846-4C5F-A3E8-FF2C889D7829}" presName="negativeSpace" presStyleCnt="0"/>
      <dgm:spPr/>
    </dgm:pt>
    <dgm:pt modelId="{C4475CAB-2F9C-45A5-A643-5A045D34FF42}" type="pres">
      <dgm:prSet presAssocID="{76D38030-B846-4C5F-A3E8-FF2C889D7829}" presName="childText" presStyleLbl="conFgAcc1" presStyleIdx="1" presStyleCnt="2">
        <dgm:presLayoutVars>
          <dgm:bulletEnabled val="1"/>
        </dgm:presLayoutVars>
      </dgm:prSet>
      <dgm:spPr/>
    </dgm:pt>
  </dgm:ptLst>
  <dgm:cxnLst>
    <dgm:cxn modelId="{F9A26B53-F229-4493-8120-46F0037A9EE5}" type="presOf" srcId="{A7057EC8-0688-4897-8053-81FE23C33BB2}" destId="{BE3F9528-6B34-4A09-953C-0BCB7F38A54F}" srcOrd="1" destOrd="0" presId="urn:microsoft.com/office/officeart/2005/8/layout/list1"/>
    <dgm:cxn modelId="{6A54C58B-9216-4B95-BF92-BEF982718606}" type="presOf" srcId="{A7057EC8-0688-4897-8053-81FE23C33BB2}" destId="{39536446-AF4B-402F-ACEB-FF2169F216B1}" srcOrd="0" destOrd="0" presId="urn:microsoft.com/office/officeart/2005/8/layout/list1"/>
    <dgm:cxn modelId="{2749C68D-1D3D-46CE-9C1E-61B636084E6E}" type="presOf" srcId="{76D38030-B846-4C5F-A3E8-FF2C889D7829}" destId="{6FE2BD35-110D-44E1-97F5-A428C307BB7C}" srcOrd="0" destOrd="0" presId="urn:microsoft.com/office/officeart/2005/8/layout/list1"/>
    <dgm:cxn modelId="{65F1CA94-8EEC-4FB8-B802-E926928AE8E5}" type="presOf" srcId="{DB852F1D-1DEB-4176-9A54-3FC1BCE172D1}" destId="{9A456FF4-C73A-44CA-8B14-E119606BD06C}" srcOrd="0" destOrd="1" presId="urn:microsoft.com/office/officeart/2005/8/layout/list1"/>
    <dgm:cxn modelId="{16C523A4-24A1-4F2C-B492-4119B6008B0B}" srcId="{A7057EC8-0688-4897-8053-81FE23C33BB2}" destId="{DB852F1D-1DEB-4176-9A54-3FC1BCE172D1}" srcOrd="1" destOrd="0" parTransId="{ADA1B2D1-77C5-4452-A2FD-EB2E5561E686}" sibTransId="{22AD488C-8422-4B8E-8FDC-F6AECB5100CF}"/>
    <dgm:cxn modelId="{39B8F0B1-5BDF-4207-9343-256910995D3A}" srcId="{F0AC5937-1DA9-4BBB-854C-5F4CA6640931}" destId="{76D38030-B846-4C5F-A3E8-FF2C889D7829}" srcOrd="1" destOrd="0" parTransId="{B0BB0339-FE81-4BB3-AC19-4855DA3796F2}" sibTransId="{6D17AFF9-31C9-47DC-9E97-5791900FEAFC}"/>
    <dgm:cxn modelId="{E536A4CB-3F26-4E79-AD8F-F67D8F6E190C}" type="presOf" srcId="{6B9B5F77-A134-4BCE-8691-F7066F83485F}" destId="{9A456FF4-C73A-44CA-8B14-E119606BD06C}" srcOrd="0" destOrd="0" presId="urn:microsoft.com/office/officeart/2005/8/layout/list1"/>
    <dgm:cxn modelId="{24CED5CE-91CA-4EC3-B368-A084FE7F5150}" type="presOf" srcId="{76D38030-B846-4C5F-A3E8-FF2C889D7829}" destId="{740A3AF9-2E47-4AD7-9DD2-4570F781E192}" srcOrd="1" destOrd="0" presId="urn:microsoft.com/office/officeart/2005/8/layout/list1"/>
    <dgm:cxn modelId="{4B4E37D5-3597-49AA-A087-AA7D324CE2E0}" srcId="{76D38030-B846-4C5F-A3E8-FF2C889D7829}" destId="{DCB02CA0-C892-4DE3-B82E-4F784E00DCCB}" srcOrd="0" destOrd="0" parTransId="{EA43985D-4888-45D1-9559-49EEC2997EDE}" sibTransId="{7546A279-9898-494B-9BAD-037FAA804A1C}"/>
    <dgm:cxn modelId="{DDB140D6-37D7-4E85-B225-ECB7BAC68A2E}" srcId="{F0AC5937-1DA9-4BBB-854C-5F4CA6640931}" destId="{A7057EC8-0688-4897-8053-81FE23C33BB2}" srcOrd="0" destOrd="0" parTransId="{0E144B9D-9545-4766-9455-FDB0B851DBEB}" sibTransId="{82DBC87E-22B4-419D-8CC9-C884CE59F6A3}"/>
    <dgm:cxn modelId="{E1C0EBDB-3352-4F6D-A21A-8144978E8A27}" type="presOf" srcId="{F0AC5937-1DA9-4BBB-854C-5F4CA6640931}" destId="{6A85B8C6-F5DE-49BE-9F3F-E7A74D560F0F}" srcOrd="0" destOrd="0" presId="urn:microsoft.com/office/officeart/2005/8/layout/list1"/>
    <dgm:cxn modelId="{51443FF0-3506-4244-84BD-13C27CC7ECBC}" srcId="{A7057EC8-0688-4897-8053-81FE23C33BB2}" destId="{6B9B5F77-A134-4BCE-8691-F7066F83485F}" srcOrd="0" destOrd="0" parTransId="{D69318AD-D22D-4145-94F7-4A4926F90E0A}" sibTransId="{73B123A7-A7DC-4BC1-9A65-E2D1075ED933}"/>
    <dgm:cxn modelId="{C51D03F6-9E99-4E07-8FED-ED7CE0CA36F2}" type="presOf" srcId="{DCB02CA0-C892-4DE3-B82E-4F784E00DCCB}" destId="{C4475CAB-2F9C-45A5-A643-5A045D34FF42}" srcOrd="0" destOrd="0" presId="urn:microsoft.com/office/officeart/2005/8/layout/list1"/>
    <dgm:cxn modelId="{81767B98-9593-4BBA-A173-E7A6AC50DBE7}" type="presParOf" srcId="{6A85B8C6-F5DE-49BE-9F3F-E7A74D560F0F}" destId="{7C7C7C07-2837-4AC2-805B-1E316A1FCC1E}" srcOrd="0" destOrd="0" presId="urn:microsoft.com/office/officeart/2005/8/layout/list1"/>
    <dgm:cxn modelId="{B79AF7F2-9291-4FCF-8458-CD1939A4E556}" type="presParOf" srcId="{7C7C7C07-2837-4AC2-805B-1E316A1FCC1E}" destId="{39536446-AF4B-402F-ACEB-FF2169F216B1}" srcOrd="0" destOrd="0" presId="urn:microsoft.com/office/officeart/2005/8/layout/list1"/>
    <dgm:cxn modelId="{D2EC7D32-EB45-4705-9CE7-9575E842BAE6}" type="presParOf" srcId="{7C7C7C07-2837-4AC2-805B-1E316A1FCC1E}" destId="{BE3F9528-6B34-4A09-953C-0BCB7F38A54F}" srcOrd="1" destOrd="0" presId="urn:microsoft.com/office/officeart/2005/8/layout/list1"/>
    <dgm:cxn modelId="{5C0BB8D5-89D4-4A5A-A19A-E0B6BACFD3DE}" type="presParOf" srcId="{6A85B8C6-F5DE-49BE-9F3F-E7A74D560F0F}" destId="{29C1FD96-FE52-4B25-AE8C-6CD196E9BE1C}" srcOrd="1" destOrd="0" presId="urn:microsoft.com/office/officeart/2005/8/layout/list1"/>
    <dgm:cxn modelId="{51239B07-06EA-410A-BADF-147C96A316F7}" type="presParOf" srcId="{6A85B8C6-F5DE-49BE-9F3F-E7A74D560F0F}" destId="{9A456FF4-C73A-44CA-8B14-E119606BD06C}" srcOrd="2" destOrd="0" presId="urn:microsoft.com/office/officeart/2005/8/layout/list1"/>
    <dgm:cxn modelId="{544ED96B-5007-42FD-9C75-22067132576D}" type="presParOf" srcId="{6A85B8C6-F5DE-49BE-9F3F-E7A74D560F0F}" destId="{4CA3AD86-10AA-4AB0-8617-4E2DBDAE651A}" srcOrd="3" destOrd="0" presId="urn:microsoft.com/office/officeart/2005/8/layout/list1"/>
    <dgm:cxn modelId="{0F48C79D-57B2-4E4B-8CAF-8FD53442804E}" type="presParOf" srcId="{6A85B8C6-F5DE-49BE-9F3F-E7A74D560F0F}" destId="{555106CD-185B-4718-8D50-0169DAC763DC}" srcOrd="4" destOrd="0" presId="urn:microsoft.com/office/officeart/2005/8/layout/list1"/>
    <dgm:cxn modelId="{58925827-3AC0-4EEF-B32D-0E28A500E524}" type="presParOf" srcId="{555106CD-185B-4718-8D50-0169DAC763DC}" destId="{6FE2BD35-110D-44E1-97F5-A428C307BB7C}" srcOrd="0" destOrd="0" presId="urn:microsoft.com/office/officeart/2005/8/layout/list1"/>
    <dgm:cxn modelId="{1DC58A9C-348E-422E-B0CC-0DDA53F88B34}" type="presParOf" srcId="{555106CD-185B-4718-8D50-0169DAC763DC}" destId="{740A3AF9-2E47-4AD7-9DD2-4570F781E192}" srcOrd="1" destOrd="0" presId="urn:microsoft.com/office/officeart/2005/8/layout/list1"/>
    <dgm:cxn modelId="{66BC65EC-9C4F-4CFF-B4D8-CAEBA7981F39}" type="presParOf" srcId="{6A85B8C6-F5DE-49BE-9F3F-E7A74D560F0F}" destId="{CD030AF0-A598-448B-A5F7-89EF763A0230}" srcOrd="5" destOrd="0" presId="urn:microsoft.com/office/officeart/2005/8/layout/list1"/>
    <dgm:cxn modelId="{0632FE61-F868-425B-BF05-C7F69F7AFE97}" type="presParOf" srcId="{6A85B8C6-F5DE-49BE-9F3F-E7A74D560F0F}" destId="{C4475CAB-2F9C-45A5-A643-5A045D34FF4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0AC5937-1DA9-4BBB-854C-5F4CA6640931}"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76D38030-B846-4C5F-A3E8-FF2C889D7829}">
      <dgm:prSet custT="1"/>
      <dgm:spPr>
        <a:xfrm>
          <a:off x="649614" y="2457982"/>
          <a:ext cx="5930818" cy="2140780"/>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400" dirty="0">
              <a:solidFill>
                <a:sysClr val="window" lastClr="FFFFFF"/>
              </a:solidFill>
              <a:latin typeface="Calibri" panose="020F0502020204030204"/>
              <a:ea typeface="+mn-ea"/>
              <a:cs typeface="Arial" panose="020B0604020202020204" pitchFamily="34" charset="0"/>
            </a:rPr>
            <a:t>LVER staff may be tasked with reviewing and conducting follow-up on job orders that were recorded as a direct result of their outreach efforts. </a:t>
          </a:r>
        </a:p>
      </dgm:t>
    </dgm:pt>
    <dgm:pt modelId="{B0BB0339-FE81-4BB3-AC19-4855DA3796F2}" type="par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D17AFF9-31C9-47DC-9E97-5791900FEAFC}" type="sib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A7057EC8-0688-4897-8053-81FE23C33BB2}">
      <dgm:prSet custT="1"/>
      <dgm:spPr>
        <a:xfrm>
          <a:off x="651006" y="501"/>
          <a:ext cx="5925680" cy="2140780"/>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2400" dirty="0">
              <a:solidFill>
                <a:sysClr val="window" lastClr="FFFFFF"/>
              </a:solidFill>
              <a:latin typeface="Calibri" panose="020F0502020204030204"/>
              <a:ea typeface="+mn-ea"/>
              <a:cs typeface="Arial" panose="020B0604020202020204" pitchFamily="34" charset="0"/>
            </a:rPr>
            <a:t>LWDBs</a:t>
          </a:r>
          <a:r>
            <a:rPr lang="en-US" sz="2400" baseline="0" dirty="0">
              <a:solidFill>
                <a:sysClr val="window" lastClr="FFFFFF"/>
              </a:solidFill>
              <a:latin typeface="Calibri" panose="020F0502020204030204"/>
              <a:ea typeface="+mn-ea"/>
              <a:cs typeface="Arial" panose="020B0604020202020204" pitchFamily="34" charset="0"/>
            </a:rPr>
            <a:t> may not assign LVER staff to conduct the review or follow up of Employ Florida job orders that did not originate through their direct contact with the employer, to include reviewing job orders for federal or state compliance.</a:t>
          </a:r>
          <a:endParaRPr lang="en-US" sz="2400" dirty="0">
            <a:solidFill>
              <a:sysClr val="window" lastClr="FFFFFF"/>
            </a:solidFill>
            <a:latin typeface="Calibri" panose="020F0502020204030204"/>
            <a:ea typeface="+mn-ea"/>
            <a:cs typeface="Arial" panose="020B0604020202020204" pitchFamily="34" charset="0"/>
          </a:endParaRPr>
        </a:p>
      </dgm:t>
    </dgm:pt>
    <dgm:pt modelId="{82DBC87E-22B4-419D-8CC9-C884CE59F6A3}" type="sib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0E144B9D-9545-4766-9455-FDB0B851DBEB}" type="par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BAFCC637-713A-4618-AC2A-8B1E172A1CC4}" type="pres">
      <dgm:prSet presAssocID="{F0AC5937-1DA9-4BBB-854C-5F4CA6640931}" presName="diagram" presStyleCnt="0">
        <dgm:presLayoutVars>
          <dgm:dir/>
          <dgm:resizeHandles val="exact"/>
        </dgm:presLayoutVars>
      </dgm:prSet>
      <dgm:spPr/>
    </dgm:pt>
    <dgm:pt modelId="{669D4E93-2480-471E-B5B5-05ABD2C87662}" type="pres">
      <dgm:prSet presAssocID="{A7057EC8-0688-4897-8053-81FE23C33BB2}" presName="node" presStyleLbl="node1" presStyleIdx="0" presStyleCnt="2" custScaleX="166080">
        <dgm:presLayoutVars>
          <dgm:bulletEnabled val="1"/>
        </dgm:presLayoutVars>
      </dgm:prSet>
      <dgm:spPr/>
    </dgm:pt>
    <dgm:pt modelId="{99F5D8E4-F36F-433E-ADB6-D712C866DC73}" type="pres">
      <dgm:prSet presAssocID="{82DBC87E-22B4-419D-8CC9-C884CE59F6A3}" presName="sibTrans" presStyleCnt="0"/>
      <dgm:spPr/>
    </dgm:pt>
    <dgm:pt modelId="{A4D973A2-DB8A-4574-A890-7ABC2F8B3EF2}" type="pres">
      <dgm:prSet presAssocID="{76D38030-B846-4C5F-A3E8-FF2C889D7829}" presName="node" presStyleLbl="node1" presStyleIdx="1" presStyleCnt="2" custScaleX="166224" custLinFactNeighborX="33" custLinFactNeighborY="-1873">
        <dgm:presLayoutVars>
          <dgm:bulletEnabled val="1"/>
        </dgm:presLayoutVars>
      </dgm:prSet>
      <dgm:spPr/>
    </dgm:pt>
  </dgm:ptLst>
  <dgm:cxnLst>
    <dgm:cxn modelId="{C9BF3123-91F3-42DA-8B4F-D051D511A4E9}" type="presOf" srcId="{A7057EC8-0688-4897-8053-81FE23C33BB2}" destId="{669D4E93-2480-471E-B5B5-05ABD2C87662}" srcOrd="0" destOrd="0" presId="urn:microsoft.com/office/officeart/2005/8/layout/default"/>
    <dgm:cxn modelId="{5AF1A97A-052D-45F2-B30E-786BE1EFD478}" type="presOf" srcId="{F0AC5937-1DA9-4BBB-854C-5F4CA6640931}" destId="{BAFCC637-713A-4618-AC2A-8B1E172A1CC4}" srcOrd="0" destOrd="0" presId="urn:microsoft.com/office/officeart/2005/8/layout/default"/>
    <dgm:cxn modelId="{3235C79D-9CA9-4C5F-97CF-045AEFCCBBB2}" type="presOf" srcId="{76D38030-B846-4C5F-A3E8-FF2C889D7829}" destId="{A4D973A2-DB8A-4574-A890-7ABC2F8B3EF2}" srcOrd="0" destOrd="0" presId="urn:microsoft.com/office/officeart/2005/8/layout/default"/>
    <dgm:cxn modelId="{39B8F0B1-5BDF-4207-9343-256910995D3A}" srcId="{F0AC5937-1DA9-4BBB-854C-5F4CA6640931}" destId="{76D38030-B846-4C5F-A3E8-FF2C889D7829}" srcOrd="1" destOrd="0" parTransId="{B0BB0339-FE81-4BB3-AC19-4855DA3796F2}" sibTransId="{6D17AFF9-31C9-47DC-9E97-5791900FEAFC}"/>
    <dgm:cxn modelId="{DDB140D6-37D7-4E85-B225-ECB7BAC68A2E}" srcId="{F0AC5937-1DA9-4BBB-854C-5F4CA6640931}" destId="{A7057EC8-0688-4897-8053-81FE23C33BB2}" srcOrd="0" destOrd="0" parTransId="{0E144B9D-9545-4766-9455-FDB0B851DBEB}" sibTransId="{82DBC87E-22B4-419D-8CC9-C884CE59F6A3}"/>
    <dgm:cxn modelId="{C8CFA339-E7C5-4A34-8EB9-A6234FCA448F}" type="presParOf" srcId="{BAFCC637-713A-4618-AC2A-8B1E172A1CC4}" destId="{669D4E93-2480-471E-B5B5-05ABD2C87662}" srcOrd="0" destOrd="0" presId="urn:microsoft.com/office/officeart/2005/8/layout/default"/>
    <dgm:cxn modelId="{417FF303-9CBB-47B1-89F6-197A216E705D}" type="presParOf" srcId="{BAFCC637-713A-4618-AC2A-8B1E172A1CC4}" destId="{99F5D8E4-F36F-433E-ADB6-D712C866DC73}" srcOrd="1" destOrd="0" presId="urn:microsoft.com/office/officeart/2005/8/layout/default"/>
    <dgm:cxn modelId="{EC8B4D0F-3D38-4DF2-AAB2-10C2B59EA8AB}" type="presParOf" srcId="{BAFCC637-713A-4618-AC2A-8B1E172A1CC4}" destId="{A4D973A2-DB8A-4574-A890-7ABC2F8B3EF2}"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E8B2F0-5385-44A6-94D1-C7EDF0D03BB1}"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xfrm>
          <a:off x="105085" y="581580"/>
          <a:ext cx="2879216" cy="3490451"/>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400" b="0" dirty="0">
              <a:solidFill>
                <a:sysClr val="window" lastClr="FFFFFF"/>
              </a:solidFill>
              <a:latin typeface="Calibri" panose="020F0502020204030204"/>
              <a:ea typeface="+mn-ea"/>
              <a:cs typeface="Arial" panose="020B0604020202020204" pitchFamily="34" charset="0"/>
            </a:rPr>
            <a:t>E01</a:t>
          </a:r>
        </a:p>
        <a:p>
          <a:pPr algn="ctr">
            <a:buNone/>
          </a:pPr>
          <a:r>
            <a:rPr lang="en-US" sz="2400" b="0" dirty="0">
              <a:solidFill>
                <a:sysClr val="window" lastClr="FFFFFF"/>
              </a:solidFill>
              <a:latin typeface="Calibri" panose="020F0502020204030204"/>
              <a:ea typeface="+mn-ea"/>
              <a:cs typeface="Arial" panose="020B0604020202020204" pitchFamily="34" charset="0"/>
            </a:rPr>
            <a:t>On-site Visit</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a:xfrm rot="5400000">
          <a:off x="3919545" y="-222177"/>
          <a:ext cx="3037949" cy="5118607"/>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Recorded when LVERS make a physical on-site visit to an employer’s place of business, or an employer’s visit to the career center, to:</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D9ABBCEE-DD76-4E10-A065-4C4A98D21166}">
      <dgm:prSet custT="1"/>
      <dgm:spPr>
        <a:xfrm rot="5400000">
          <a:off x="3919545" y="-222177"/>
          <a:ext cx="3037949" cy="5118607"/>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Market career center services,</a:t>
          </a:r>
        </a:p>
      </dgm:t>
    </dgm:pt>
    <dgm:pt modelId="{472CB0F0-45EB-4980-B5C7-1573333D9470}" type="parTrans" cxnId="{98F16ABA-5B6F-40E7-8320-84A1BFA977B1}">
      <dgm:prSet/>
      <dgm:spPr/>
      <dgm:t>
        <a:bodyPr/>
        <a:lstStyle/>
        <a:p>
          <a:endParaRPr lang="en-US"/>
        </a:p>
      </dgm:t>
    </dgm:pt>
    <dgm:pt modelId="{EF2B9F50-919E-4756-B84A-AC45DD2C86BE}" type="sibTrans" cxnId="{98F16ABA-5B6F-40E7-8320-84A1BFA977B1}">
      <dgm:prSet/>
      <dgm:spPr/>
      <dgm:t>
        <a:bodyPr/>
        <a:lstStyle/>
        <a:p>
          <a:endParaRPr lang="en-US"/>
        </a:p>
      </dgm:t>
    </dgm:pt>
    <dgm:pt modelId="{C33745DE-97C9-4B44-9566-40354E81AAE8}">
      <dgm:prSet custT="1"/>
      <dgm:spPr>
        <a:xfrm rot="5400000">
          <a:off x="3919545" y="-222177"/>
          <a:ext cx="3037949" cy="5118607"/>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Obtain new employer accounts,</a:t>
          </a:r>
        </a:p>
      </dgm:t>
    </dgm:pt>
    <dgm:pt modelId="{9A2334C5-F791-4573-A71F-17C5F0D613F2}" type="parTrans" cxnId="{9E2BEFF6-490D-42E6-8564-728FEF1C2887}">
      <dgm:prSet/>
      <dgm:spPr/>
      <dgm:t>
        <a:bodyPr/>
        <a:lstStyle/>
        <a:p>
          <a:endParaRPr lang="en-US"/>
        </a:p>
      </dgm:t>
    </dgm:pt>
    <dgm:pt modelId="{2B366C80-E62C-47CF-863F-9146213BE824}" type="sibTrans" cxnId="{9E2BEFF6-490D-42E6-8564-728FEF1C2887}">
      <dgm:prSet/>
      <dgm:spPr/>
      <dgm:t>
        <a:bodyPr/>
        <a:lstStyle/>
        <a:p>
          <a:endParaRPr lang="en-US"/>
        </a:p>
      </dgm:t>
    </dgm:pt>
    <dgm:pt modelId="{EA363FD1-96E9-4300-A32E-F76CDFBCF818}">
      <dgm:prSet custT="1"/>
      <dgm:spPr>
        <a:xfrm rot="5400000">
          <a:off x="3919545" y="-222177"/>
          <a:ext cx="3037949" cy="5118607"/>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Conduct other employer-related activities not otherwise captured by a different employer code (E-code).</a:t>
          </a:r>
        </a:p>
      </dgm:t>
    </dgm:pt>
    <dgm:pt modelId="{A36A02D0-F818-42F4-AA85-0E3F7497F609}" type="parTrans" cxnId="{6866DED1-2426-4068-8640-DE69D08AC2C0}">
      <dgm:prSet/>
      <dgm:spPr/>
      <dgm:t>
        <a:bodyPr/>
        <a:lstStyle/>
        <a:p>
          <a:endParaRPr lang="en-US"/>
        </a:p>
      </dgm:t>
    </dgm:pt>
    <dgm:pt modelId="{6E05B4F3-3FF9-482F-89E7-65CF151F36BE}" type="sibTrans" cxnId="{6866DED1-2426-4068-8640-DE69D08AC2C0}">
      <dgm:prSet/>
      <dgm:spPr/>
      <dgm:t>
        <a:bodyPr/>
        <a:lstStyle/>
        <a:p>
          <a:endParaRPr lang="en-US"/>
        </a:p>
      </dgm:t>
    </dgm:pt>
    <dgm:pt modelId="{D5B88F4E-DF6C-4EB3-8C50-70887AE49256}" type="pres">
      <dgm:prSet presAssocID="{64E8B2F0-5385-44A6-94D1-C7EDF0D03BB1}" presName="Name0" presStyleCnt="0">
        <dgm:presLayoutVars>
          <dgm:dir/>
          <dgm:animLvl val="lvl"/>
          <dgm:resizeHandles val="exact"/>
        </dgm:presLayoutVars>
      </dgm:prSet>
      <dgm:spPr/>
    </dgm:pt>
    <dgm:pt modelId="{C2D7FFA2-ABCC-49B7-97E4-AC61D098310E}" type="pres">
      <dgm:prSet presAssocID="{C3DA7E8F-5635-42B8-9501-1A9FBCBE43FC}" presName="linNode" presStyleCnt="0"/>
      <dgm:spPr/>
    </dgm:pt>
    <dgm:pt modelId="{2B55D392-0274-4583-8D4C-43FC892C9FD9}" type="pres">
      <dgm:prSet presAssocID="{C3DA7E8F-5635-42B8-9501-1A9FBCBE43FC}" presName="parentText" presStyleLbl="node1" presStyleIdx="0" presStyleCnt="1" custAng="0" custScaleY="74747" custLinFactNeighborX="2053" custLinFactNeighborY="-221">
        <dgm:presLayoutVars>
          <dgm:chMax val="1"/>
          <dgm:bulletEnabled val="1"/>
        </dgm:presLayoutVars>
      </dgm:prSet>
      <dgm:spPr/>
    </dgm:pt>
    <dgm:pt modelId="{9E51A59F-2166-49A4-A044-899CBB12AA9C}" type="pres">
      <dgm:prSet presAssocID="{C3DA7E8F-5635-42B8-9501-1A9FBCBE43FC}" presName="descendantText" presStyleLbl="alignAccFollowNode1" presStyleIdx="0" presStyleCnt="1" custScaleY="81321">
        <dgm:presLayoutVars>
          <dgm:bulletEnabled val="1"/>
        </dgm:presLayoutVars>
      </dgm:prSet>
      <dgm:spPr/>
    </dgm:pt>
  </dgm:ptLst>
  <dgm:cxnLst>
    <dgm:cxn modelId="{0C2C8219-F33E-455B-9EA9-6FF0852D03A5}" type="presOf" srcId="{C3DA7E8F-5635-42B8-9501-1A9FBCBE43FC}" destId="{2B55D392-0274-4583-8D4C-43FC892C9FD9}" srcOrd="0" destOrd="0" presId="urn:microsoft.com/office/officeart/2005/8/layout/vList5"/>
    <dgm:cxn modelId="{3F44CE19-70BF-40BE-A04C-7FD7B0D7896D}" srcId="{C3DA7E8F-5635-42B8-9501-1A9FBCBE43FC}" destId="{F8C1C89D-F638-4BCF-A0DD-B245B8FCCF2E}" srcOrd="0" destOrd="0" parTransId="{3B787B61-BF21-403B-966D-A67248E87206}" sibTransId="{CC7311CE-12FF-4296-9790-7DFB1CF94D89}"/>
    <dgm:cxn modelId="{DA2A7748-459F-46C3-B667-C9105DB0827B}" srcId="{64E8B2F0-5385-44A6-94D1-C7EDF0D03BB1}" destId="{C3DA7E8F-5635-42B8-9501-1A9FBCBE43FC}" srcOrd="0" destOrd="0" parTransId="{59E81B0D-817E-4432-A26E-3E2FFC23810B}" sibTransId="{B3811B09-A057-4149-AAA2-F643F6D44931}"/>
    <dgm:cxn modelId="{9F099A7C-0A2F-4FF6-82CF-634D2A9390A1}" type="presOf" srcId="{64E8B2F0-5385-44A6-94D1-C7EDF0D03BB1}" destId="{D5B88F4E-DF6C-4EB3-8C50-70887AE49256}" srcOrd="0" destOrd="0" presId="urn:microsoft.com/office/officeart/2005/8/layout/vList5"/>
    <dgm:cxn modelId="{E9194686-D937-47CE-B774-C3731E1E2ACF}" type="presOf" srcId="{C33745DE-97C9-4B44-9566-40354E81AAE8}" destId="{9E51A59F-2166-49A4-A044-899CBB12AA9C}" srcOrd="0" destOrd="2" presId="urn:microsoft.com/office/officeart/2005/8/layout/vList5"/>
    <dgm:cxn modelId="{FFF7A286-36F5-4F06-84D4-875F12DE69B0}" type="presOf" srcId="{EA363FD1-96E9-4300-A32E-F76CDFBCF818}" destId="{9E51A59F-2166-49A4-A044-899CBB12AA9C}" srcOrd="0" destOrd="3" presId="urn:microsoft.com/office/officeart/2005/8/layout/vList5"/>
    <dgm:cxn modelId="{98F16ABA-5B6F-40E7-8320-84A1BFA977B1}" srcId="{F8C1C89D-F638-4BCF-A0DD-B245B8FCCF2E}" destId="{D9ABBCEE-DD76-4E10-A065-4C4A98D21166}" srcOrd="0" destOrd="0" parTransId="{472CB0F0-45EB-4980-B5C7-1573333D9470}" sibTransId="{EF2B9F50-919E-4756-B84A-AC45DD2C86BE}"/>
    <dgm:cxn modelId="{137C6FCA-DE35-4983-AB79-A1D0F1683325}" type="presOf" srcId="{D9ABBCEE-DD76-4E10-A065-4C4A98D21166}" destId="{9E51A59F-2166-49A4-A044-899CBB12AA9C}" srcOrd="0" destOrd="1" presId="urn:microsoft.com/office/officeart/2005/8/layout/vList5"/>
    <dgm:cxn modelId="{6866DED1-2426-4068-8640-DE69D08AC2C0}" srcId="{F8C1C89D-F638-4BCF-A0DD-B245B8FCCF2E}" destId="{EA363FD1-96E9-4300-A32E-F76CDFBCF818}" srcOrd="2" destOrd="0" parTransId="{A36A02D0-F818-42F4-AA85-0E3F7497F609}" sibTransId="{6E05B4F3-3FF9-482F-89E7-65CF151F36BE}"/>
    <dgm:cxn modelId="{527335F3-5E79-4BDD-991F-875E6F9C42FF}" type="presOf" srcId="{F8C1C89D-F638-4BCF-A0DD-B245B8FCCF2E}" destId="{9E51A59F-2166-49A4-A044-899CBB12AA9C}" srcOrd="0" destOrd="0" presId="urn:microsoft.com/office/officeart/2005/8/layout/vList5"/>
    <dgm:cxn modelId="{9E2BEFF6-490D-42E6-8564-728FEF1C2887}" srcId="{F8C1C89D-F638-4BCF-A0DD-B245B8FCCF2E}" destId="{C33745DE-97C9-4B44-9566-40354E81AAE8}" srcOrd="1" destOrd="0" parTransId="{9A2334C5-F791-4573-A71F-17C5F0D613F2}" sibTransId="{2B366C80-E62C-47CF-863F-9146213BE824}"/>
    <dgm:cxn modelId="{A731C225-B098-44A4-B552-61969C65544E}" type="presParOf" srcId="{D5B88F4E-DF6C-4EB3-8C50-70887AE49256}" destId="{C2D7FFA2-ABCC-49B7-97E4-AC61D098310E}" srcOrd="0" destOrd="0" presId="urn:microsoft.com/office/officeart/2005/8/layout/vList5"/>
    <dgm:cxn modelId="{DB4AFE33-B3F9-4EBC-9309-7992520ED49B}" type="presParOf" srcId="{C2D7FFA2-ABCC-49B7-97E4-AC61D098310E}" destId="{2B55D392-0274-4583-8D4C-43FC892C9FD9}" srcOrd="0" destOrd="0" presId="urn:microsoft.com/office/officeart/2005/8/layout/vList5"/>
    <dgm:cxn modelId="{125A61EB-612E-4759-A117-8A732F9888DB}" type="presParOf" srcId="{C2D7FFA2-ABCC-49B7-97E4-AC61D098310E}" destId="{9E51A59F-2166-49A4-A044-899CBB12AA9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E02</a:t>
          </a:r>
        </a:p>
        <a:p>
          <a:pPr>
            <a:buNone/>
          </a:pPr>
          <a:r>
            <a:rPr lang="en-US" sz="2000" b="0" dirty="0">
              <a:solidFill>
                <a:sysClr val="window" lastClr="FFFFFF"/>
              </a:solidFill>
              <a:latin typeface="Calibri" panose="020F0502020204030204"/>
              <a:ea typeface="+mn-ea"/>
              <a:cs typeface="Arial" panose="020B0604020202020204" pitchFamily="34" charset="0"/>
            </a:rPr>
            <a:t>Job Fair Services</a:t>
          </a:r>
          <a:endParaRPr lang="en-US" sz="2000" dirty="0">
            <a:solidFill>
              <a:sysClr val="window" lastClr="FFFFFF"/>
            </a:solidFill>
            <a:latin typeface="Calibri" panose="020F0502020204030204"/>
            <a:ea typeface="+mn-ea"/>
            <a:cs typeface="Arial" panose="020B0604020202020204" pitchFamily="34" charset="0"/>
          </a:endParaRP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an employer participates in a job fair hosted by CareerSource.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525C1B32-A46A-43DE-973A-C96F5D8C75E8}">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A job fair includes two or more employers who have vacant positions listed in Employ Florida.</a:t>
          </a:r>
        </a:p>
      </dgm:t>
    </dgm:pt>
    <dgm:pt modelId="{15598697-BFF6-4D96-86F3-1E65465602FC}" type="parTrans" cxnId="{531CE3A3-76BC-42F0-8855-4668F3F875AD}">
      <dgm:prSet/>
      <dgm:spPr/>
      <dgm:t>
        <a:bodyPr/>
        <a:lstStyle/>
        <a:p>
          <a:endParaRPr lang="en-US"/>
        </a:p>
      </dgm:t>
    </dgm:pt>
    <dgm:pt modelId="{E616E594-D71C-43B0-B9F4-0D412579EC3D}" type="sibTrans" cxnId="{531CE3A3-76BC-42F0-8855-4668F3F875AD}">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531CE3A3-76BC-42F0-8855-4668F3F875AD}" srcId="{DA7FD3D8-D505-46C1-A5C8-2C30830DC76D}" destId="{525C1B32-A46A-43DE-973A-C96F5D8C75E8}" srcOrd="1" destOrd="0" parTransId="{15598697-BFF6-4D96-86F3-1E65465602FC}" sibTransId="{E616E594-D71C-43B0-B9F4-0D412579EC3D}"/>
    <dgm:cxn modelId="{1733D3C4-4CCB-4489-9BD3-2FA21126F7FB}" type="presOf" srcId="{525C1B32-A46A-43DE-973A-C96F5D8C75E8}"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E03</a:t>
          </a:r>
        </a:p>
        <a:p>
          <a:pPr>
            <a:buNone/>
          </a:pPr>
          <a:r>
            <a:rPr lang="en-US" sz="2000" dirty="0">
              <a:solidFill>
                <a:sysClr val="window" lastClr="FFFFFF"/>
              </a:solidFill>
              <a:latin typeface="Calibri" panose="020F0502020204030204"/>
              <a:ea typeface="+mn-ea"/>
              <a:cs typeface="Arial" panose="020B0604020202020204" pitchFamily="34" charset="0"/>
            </a:rPr>
            <a:t>Job Order Follow-up</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conduct follow-up for existing job orders they entered into Employ Florida.</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F5F2A9F-1C8F-4307-ADDB-A55506F799B4}">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This code is not appropriate for changes/updates to the job order itself as these activities must be done in accordance with Administrative Policy 099.</a:t>
          </a:r>
        </a:p>
      </dgm:t>
    </dgm:pt>
    <dgm:pt modelId="{4ED2C571-B895-4398-B464-6F52D02AAC4D}" type="parTrans" cxnId="{F889C0EB-639A-4C3F-BB94-EE4E4A1E864A}">
      <dgm:prSet/>
      <dgm:spPr/>
      <dgm:t>
        <a:bodyPr/>
        <a:lstStyle/>
        <a:p>
          <a:endParaRPr lang="en-US"/>
        </a:p>
      </dgm:t>
    </dgm:pt>
    <dgm:pt modelId="{A8A23EB8-E519-4382-BE96-2207FC392020}" type="sibTrans" cxnId="{F889C0EB-639A-4C3F-BB94-EE4E4A1E864A}">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1C6117CD-DB25-4E31-952D-73541A7F6339}" type="presOf" srcId="{0F5F2A9F-1C8F-4307-ADDB-A55506F799B4}"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F889C0EB-639A-4C3F-BB94-EE4E4A1E864A}" srcId="{DA7FD3D8-D505-46C1-A5C8-2C30830DC76D}" destId="{0F5F2A9F-1C8F-4307-ADDB-A55506F799B4}" srcOrd="1" destOrd="0" parTransId="{4ED2C571-B895-4398-B464-6F52D02AAC4D}" sibTransId="{A8A23EB8-E519-4382-BE96-2207FC392020}"/>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A40E2-DC92-44E4-9650-E58D7D6B81C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8424418-41C1-4B44-8E6F-59F4DD91EC49}">
      <dgm:prSet custT="1">
        <dgm:style>
          <a:lnRef idx="0">
            <a:schemeClr val="accent5"/>
          </a:lnRef>
          <a:fillRef idx="3">
            <a:schemeClr val="accent5"/>
          </a:fillRef>
          <a:effectRef idx="3">
            <a:schemeClr val="accent5"/>
          </a:effectRef>
          <a:fontRef idx="minor">
            <a:schemeClr val="lt1"/>
          </a:fontRef>
        </dgm:style>
      </dgm:prSet>
      <dgm:spPr>
        <a:xfrm>
          <a:off x="0" y="1215"/>
          <a:ext cx="2767643" cy="2486553"/>
        </a:xfrm>
        <a:prstGeom prst="roundRect">
          <a:avLst/>
        </a:prstGeom>
        <a:solidFill>
          <a:srgbClr val="202452"/>
        </a:solidFill>
        <a:ln>
          <a:noFill/>
        </a:ln>
        <a:effectLst>
          <a:outerShdw blurRad="57150" dist="19050" dir="5400000" algn="ctr" rotWithShape="0">
            <a:srgbClr val="000000">
              <a:alpha val="63000"/>
            </a:srgbClr>
          </a:outerShdw>
        </a:effectLst>
      </dgm:spPr>
      <dgm:t>
        <a:bodyPr/>
        <a:lstStyle/>
        <a:p>
          <a:pPr algn="l">
            <a:buNone/>
          </a:pPr>
          <a:r>
            <a:rPr lang="en-US" sz="2400" b="1" u="none" dirty="0">
              <a:solidFill>
                <a:sysClr val="window" lastClr="FFFFFF"/>
              </a:solidFill>
              <a:latin typeface="Calibri" panose="020F0502020204030204"/>
              <a:ea typeface="+mn-ea"/>
              <a:cs typeface="Arial" panose="020B0604020202020204" pitchFamily="34" charset="0"/>
            </a:rPr>
            <a:t>VPL 03-14 </a:t>
          </a:r>
        </a:p>
        <a:p>
          <a:pPr algn="l">
            <a:buNone/>
          </a:pPr>
          <a:r>
            <a:rPr lang="en-US" sz="2400" u="none" dirty="0">
              <a:solidFill>
                <a:sysClr val="window" lastClr="FFFFFF"/>
              </a:solidFill>
              <a:latin typeface="Calibri" panose="020F0502020204030204"/>
              <a:ea typeface="+mn-ea"/>
              <a:cs typeface="Arial" panose="020B0604020202020204" pitchFamily="34" charset="0"/>
            </a:rPr>
            <a:t>Jobs for Veterans State Grants (JVSG) Program Reforms and Roles</a:t>
          </a:r>
          <a:endParaRPr lang="en-US" sz="2400" u="none" dirty="0">
            <a:solidFill>
              <a:sysClr val="window" lastClr="FFFFFF"/>
            </a:solidFill>
            <a:latin typeface="Calibri" panose="020F0502020204030204"/>
            <a:ea typeface="+mn-ea"/>
            <a:cs typeface="+mn-cs"/>
          </a:endParaRPr>
        </a:p>
      </dgm:t>
    </dgm:pt>
    <dgm:pt modelId="{081F4EF7-D4E4-4870-99AC-FB300AB8E245}" type="parTrans" cxnId="{81A82E09-0367-46B6-888C-9BB72F21AA72}">
      <dgm:prSet/>
      <dgm:spPr/>
      <dgm:t>
        <a:bodyPr/>
        <a:lstStyle/>
        <a:p>
          <a:endParaRPr lang="en-US"/>
        </a:p>
      </dgm:t>
    </dgm:pt>
    <dgm:pt modelId="{FBCF6A3F-8B2C-48E4-8506-48129AC0CB98}" type="sibTrans" cxnId="{81A82E09-0367-46B6-888C-9BB72F21AA72}">
      <dgm:prSet/>
      <dgm:spPr/>
      <dgm:t>
        <a:bodyPr/>
        <a:lstStyle/>
        <a:p>
          <a:endParaRPr lang="en-US"/>
        </a:p>
      </dgm:t>
    </dgm:pt>
    <dgm:pt modelId="{07CF01E8-827C-4D63-90CE-B0AAACF8EDFF}">
      <dgm:prSet custT="1"/>
      <dgm:spPr>
        <a:xfrm rot="5400000">
          <a:off x="4100726" y="-1215635"/>
          <a:ext cx="2254090"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“LVERs should advocate for all veterans…by participating in appropriate activities such as…conducting employer outreach.”</a:t>
          </a:r>
          <a:endParaRPr lang="en-US" sz="1800" dirty="0">
            <a:solidFill>
              <a:srgbClr val="202452"/>
            </a:solidFill>
            <a:latin typeface="Arial" panose="020B0604020202020204" pitchFamily="34" charset="0"/>
            <a:ea typeface="+mn-ea"/>
            <a:cs typeface="Arial" panose="020B0604020202020204" pitchFamily="34" charset="0"/>
          </a:endParaRPr>
        </a:p>
      </dgm:t>
    </dgm:pt>
    <dgm:pt modelId="{F099DDD4-51F9-418E-8E34-D833078914B3}" type="parTrans" cxnId="{0D7F6FDB-3202-46FC-A7F1-F2AA6C62FA7E}">
      <dgm:prSet/>
      <dgm:spPr/>
      <dgm:t>
        <a:bodyPr/>
        <a:lstStyle/>
        <a:p>
          <a:endParaRPr lang="en-US"/>
        </a:p>
      </dgm:t>
    </dgm:pt>
    <dgm:pt modelId="{873EE91C-3E22-4DED-BC58-8DB7DC8E8F78}" type="sibTrans" cxnId="{0D7F6FDB-3202-46FC-A7F1-F2AA6C62FA7E}">
      <dgm:prSet/>
      <dgm:spPr/>
      <dgm:t>
        <a:bodyPr/>
        <a:lstStyle/>
        <a:p>
          <a:endParaRPr lang="en-US"/>
        </a:p>
      </dgm:t>
    </dgm:pt>
    <dgm:pt modelId="{128AD2AD-0CA9-45B2-AC62-7646AA0438F2}">
      <dgm:prSet custT="1"/>
      <dgm:spPr>
        <a:xfrm rot="5400000">
          <a:off x="4100726" y="-1215635"/>
          <a:ext cx="2254090"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Veteran Employment &amp; Training Services (VETS) defines this facilitation duty as the act of capacity building within the state’s employment service delivery system.</a:t>
          </a:r>
        </a:p>
      </dgm:t>
    </dgm:pt>
    <dgm:pt modelId="{887A52AC-2A40-415F-8A77-93D46734382F}" type="parTrans" cxnId="{5A44E2ED-6B7C-48C5-86F6-517C425008F9}">
      <dgm:prSet/>
      <dgm:spPr/>
      <dgm:t>
        <a:bodyPr/>
        <a:lstStyle/>
        <a:p>
          <a:endParaRPr lang="en-US"/>
        </a:p>
      </dgm:t>
    </dgm:pt>
    <dgm:pt modelId="{2391BA8A-62BD-4A64-AD7D-EF4F284FC206}" type="sibTrans" cxnId="{5A44E2ED-6B7C-48C5-86F6-517C425008F9}">
      <dgm:prSet/>
      <dgm:spPr/>
      <dgm:t>
        <a:bodyPr/>
        <a:lstStyle/>
        <a:p>
          <a:endParaRPr lang="en-US"/>
        </a:p>
      </dgm:t>
    </dgm:pt>
    <dgm:pt modelId="{DABA183E-E77A-49AC-BD52-1F90F3968784}">
      <dgm:prSet custT="1"/>
      <dgm:spPr>
        <a:xfrm rot="5400000">
          <a:off x="4100726" y="-1215635"/>
          <a:ext cx="2254090"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gm:spPr>
      <dgm:t>
        <a:bodyPr/>
        <a:lstStyle/>
        <a:p>
          <a:pPr>
            <a:buFont typeface="Wingdings" panose="05000000000000000000" pitchFamily="2" charset="2"/>
            <a:buChar char="§"/>
          </a:pPr>
          <a:endParaRPr lang="en-US" sz="1800" dirty="0">
            <a:solidFill>
              <a:srgbClr val="202452"/>
            </a:solidFill>
            <a:latin typeface="Calibri" panose="020F0502020204030204"/>
            <a:ea typeface="+mn-ea"/>
            <a:cs typeface="Arial" panose="020B0604020202020204" pitchFamily="34" charset="0"/>
          </a:endParaRPr>
        </a:p>
      </dgm:t>
    </dgm:pt>
    <dgm:pt modelId="{C1A4CEA3-2294-4C5E-97F9-B43067289007}" type="parTrans" cxnId="{D86684F5-0F57-4595-AA05-27B09FAD5590}">
      <dgm:prSet/>
      <dgm:spPr/>
      <dgm:t>
        <a:bodyPr/>
        <a:lstStyle/>
        <a:p>
          <a:endParaRPr lang="en-US"/>
        </a:p>
      </dgm:t>
    </dgm:pt>
    <dgm:pt modelId="{6BF810E7-B6E4-4454-A2AE-81DBD18B5792}" type="sibTrans" cxnId="{D86684F5-0F57-4595-AA05-27B09FAD5590}">
      <dgm:prSet/>
      <dgm:spPr/>
      <dgm:t>
        <a:bodyPr/>
        <a:lstStyle/>
        <a:p>
          <a:endParaRPr lang="en-US"/>
        </a:p>
      </dgm:t>
    </dgm:pt>
    <dgm:pt modelId="{F8B1F6BC-1403-478B-88F5-574F23741DF1}" type="pres">
      <dgm:prSet presAssocID="{9A6A40E2-DC92-44E4-9650-E58D7D6B81C7}" presName="Name0" presStyleCnt="0">
        <dgm:presLayoutVars>
          <dgm:dir/>
          <dgm:animLvl val="lvl"/>
          <dgm:resizeHandles val="exact"/>
        </dgm:presLayoutVars>
      </dgm:prSet>
      <dgm:spPr/>
    </dgm:pt>
    <dgm:pt modelId="{405AE47E-8C21-4B39-B44B-3B7D8172741E}" type="pres">
      <dgm:prSet presAssocID="{18424418-41C1-4B44-8E6F-59F4DD91EC49}" presName="linNode" presStyleCnt="0"/>
      <dgm:spPr/>
    </dgm:pt>
    <dgm:pt modelId="{23DC13DF-4F3B-4066-9E41-4864B171A73F}" type="pres">
      <dgm:prSet presAssocID="{18424418-41C1-4B44-8E6F-59F4DD91EC49}" presName="parentText" presStyleLbl="node1" presStyleIdx="0" presStyleCnt="1">
        <dgm:presLayoutVars>
          <dgm:chMax val="1"/>
          <dgm:bulletEnabled val="1"/>
        </dgm:presLayoutVars>
      </dgm:prSet>
      <dgm:spPr/>
    </dgm:pt>
    <dgm:pt modelId="{55F98264-708D-4E76-9B50-CFB08A721C3B}" type="pres">
      <dgm:prSet presAssocID="{18424418-41C1-4B44-8E6F-59F4DD91EC49}" presName="descendantText" presStyleLbl="alignAccFollowNode1" presStyleIdx="0" presStyleCnt="1" custScaleY="113314">
        <dgm:presLayoutVars>
          <dgm:bulletEnabled val="1"/>
        </dgm:presLayoutVars>
      </dgm:prSet>
      <dgm:spPr/>
    </dgm:pt>
  </dgm:ptLst>
  <dgm:cxnLst>
    <dgm:cxn modelId="{81A82E09-0367-46B6-888C-9BB72F21AA72}" srcId="{9A6A40E2-DC92-44E4-9650-E58D7D6B81C7}" destId="{18424418-41C1-4B44-8E6F-59F4DD91EC49}" srcOrd="0" destOrd="0" parTransId="{081F4EF7-D4E4-4870-99AC-FB300AB8E245}" sibTransId="{FBCF6A3F-8B2C-48E4-8506-48129AC0CB98}"/>
    <dgm:cxn modelId="{F03CEF69-CC09-4329-A3EE-41B2020E6B61}" type="presOf" srcId="{128AD2AD-0CA9-45B2-AC62-7646AA0438F2}" destId="{55F98264-708D-4E76-9B50-CFB08A721C3B}" srcOrd="0" destOrd="2" presId="urn:microsoft.com/office/officeart/2005/8/layout/vList5"/>
    <dgm:cxn modelId="{D623E77F-1C22-47AE-9D97-A9D084A94AFB}" type="presOf" srcId="{DABA183E-E77A-49AC-BD52-1F90F3968784}" destId="{55F98264-708D-4E76-9B50-CFB08A721C3B}" srcOrd="0" destOrd="1" presId="urn:microsoft.com/office/officeart/2005/8/layout/vList5"/>
    <dgm:cxn modelId="{872155C6-B8FA-4BA2-8727-984A079D5EE4}" type="presOf" srcId="{9A6A40E2-DC92-44E4-9650-E58D7D6B81C7}" destId="{F8B1F6BC-1403-478B-88F5-574F23741DF1}" srcOrd="0" destOrd="0" presId="urn:microsoft.com/office/officeart/2005/8/layout/vList5"/>
    <dgm:cxn modelId="{0C616BD8-0516-447C-9C9F-DDA4D646AAE8}" type="presOf" srcId="{07CF01E8-827C-4D63-90CE-B0AAACF8EDFF}" destId="{55F98264-708D-4E76-9B50-CFB08A721C3B}" srcOrd="0" destOrd="0" presId="urn:microsoft.com/office/officeart/2005/8/layout/vList5"/>
    <dgm:cxn modelId="{0D7F6FDB-3202-46FC-A7F1-F2AA6C62FA7E}" srcId="{18424418-41C1-4B44-8E6F-59F4DD91EC49}" destId="{07CF01E8-827C-4D63-90CE-B0AAACF8EDFF}" srcOrd="0" destOrd="0" parTransId="{F099DDD4-51F9-418E-8E34-D833078914B3}" sibTransId="{873EE91C-3E22-4DED-BC58-8DB7DC8E8F78}"/>
    <dgm:cxn modelId="{725E74EC-CBAA-4C02-AE6C-30578824307C}" type="presOf" srcId="{18424418-41C1-4B44-8E6F-59F4DD91EC49}" destId="{23DC13DF-4F3B-4066-9E41-4864B171A73F}" srcOrd="0" destOrd="0" presId="urn:microsoft.com/office/officeart/2005/8/layout/vList5"/>
    <dgm:cxn modelId="{5A44E2ED-6B7C-48C5-86F6-517C425008F9}" srcId="{18424418-41C1-4B44-8E6F-59F4DD91EC49}" destId="{128AD2AD-0CA9-45B2-AC62-7646AA0438F2}" srcOrd="2" destOrd="0" parTransId="{887A52AC-2A40-415F-8A77-93D46734382F}" sibTransId="{2391BA8A-62BD-4A64-AD7D-EF4F284FC206}"/>
    <dgm:cxn modelId="{D86684F5-0F57-4595-AA05-27B09FAD5590}" srcId="{18424418-41C1-4B44-8E6F-59F4DD91EC49}" destId="{DABA183E-E77A-49AC-BD52-1F90F3968784}" srcOrd="1" destOrd="0" parTransId="{C1A4CEA3-2294-4C5E-97F9-B43067289007}" sibTransId="{6BF810E7-B6E4-4454-A2AE-81DBD18B5792}"/>
    <dgm:cxn modelId="{F65F3CC9-2A90-47A5-B676-5B964ED059FA}" type="presParOf" srcId="{F8B1F6BC-1403-478B-88F5-574F23741DF1}" destId="{405AE47E-8C21-4B39-B44B-3B7D8172741E}" srcOrd="0" destOrd="0" presId="urn:microsoft.com/office/officeart/2005/8/layout/vList5"/>
    <dgm:cxn modelId="{066E5CD1-C212-4756-982D-E93F3F61DE8C}" type="presParOf" srcId="{405AE47E-8C21-4B39-B44B-3B7D8172741E}" destId="{23DC13DF-4F3B-4066-9E41-4864B171A73F}" srcOrd="0" destOrd="0" presId="urn:microsoft.com/office/officeart/2005/8/layout/vList5"/>
    <dgm:cxn modelId="{36943C3E-4764-40D2-A8EC-9D42A0E11F14}" type="presParOf" srcId="{405AE47E-8C21-4B39-B44B-3B7D8172741E}" destId="{55F98264-708D-4E76-9B50-CFB08A721C3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E04</a:t>
          </a:r>
        </a:p>
        <a:p>
          <a:pPr>
            <a:buNone/>
          </a:pPr>
          <a:r>
            <a:rPr lang="en-US" sz="2000" dirty="0">
              <a:solidFill>
                <a:sysClr val="window" lastClr="FFFFFF"/>
              </a:solidFill>
              <a:latin typeface="Calibri" panose="020F0502020204030204"/>
              <a:ea typeface="+mn-ea"/>
              <a:cs typeface="Arial" panose="020B0604020202020204" pitchFamily="34" charset="0"/>
            </a:rPr>
            <a:t>Recruitment Services</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plan/facilitate a veteran-focused recruitment event for a specific employer at the career center, the employer’s place of business, or another specified location.</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B21BBB-B8D7-4A0E-A3EA-894B7617C86F}">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A recruitment event consists of a single event for one employer who has one or more job orders listed in Employ Florida.</a:t>
          </a:r>
        </a:p>
      </dgm:t>
    </dgm:pt>
    <dgm:pt modelId="{27C96CB2-7355-4DA4-A2AC-E092882BB1DB}" type="parTrans" cxnId="{3DBC0CDF-C601-4003-B715-126923CD6043}">
      <dgm:prSet/>
      <dgm:spPr/>
      <dgm:t>
        <a:bodyPr/>
        <a:lstStyle/>
        <a:p>
          <a:endParaRPr lang="en-US"/>
        </a:p>
      </dgm:t>
    </dgm:pt>
    <dgm:pt modelId="{B1ADBDC0-48E9-4761-A0FD-EDF8170B6F86}" type="sibTrans" cxnId="{3DBC0CDF-C601-4003-B715-126923CD6043}">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8A37AA7A-5ADF-4B01-A86D-7EF7869D9A11}" type="presOf" srcId="{0BB21BBB-B8D7-4A0E-A3EA-894B7617C86F}" destId="{5E6A0DE9-E515-46BD-994B-916FBB9099F2}" srcOrd="0" destOrd="1"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DBC0CDF-C601-4003-B715-126923CD6043}" srcId="{DA7FD3D8-D505-46C1-A5C8-2C30830DC76D}" destId="{0BB21BBB-B8D7-4A0E-A3EA-894B7617C86F}" srcOrd="1" destOrd="0" parTransId="{27C96CB2-7355-4DA4-A2AC-E092882BB1DB}" sibTransId="{B1ADBDC0-48E9-4761-A0FD-EDF8170B6F86}"/>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87" y="79719"/>
          <a:ext cx="2880493"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E07</a:t>
          </a:r>
        </a:p>
        <a:p>
          <a:pPr>
            <a:buNone/>
          </a:pPr>
          <a:r>
            <a:rPr lang="en-US" sz="2000" dirty="0">
              <a:solidFill>
                <a:sysClr val="window" lastClr="FFFFFF"/>
              </a:solidFill>
              <a:latin typeface="Calibri" panose="020F0502020204030204"/>
              <a:ea typeface="+mn-ea"/>
              <a:cs typeface="Arial" panose="020B0604020202020204" pitchFamily="34" charset="0"/>
            </a:rPr>
            <a:t>Remote/Virtual Employer Contact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6498" y="-1212172"/>
          <a:ext cx="2148866" cy="5120876"/>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remote or virtual contact is made to employers to promote/discuss the career center’s services.</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6B77454A-22A6-416C-BD14-695ABDF54752}">
      <dgm:prSet custT="1"/>
      <dgm:spPr>
        <a:xfrm rot="5400000">
          <a:off x="4366498" y="-1212172"/>
          <a:ext cx="2148866" cy="5120876"/>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This contact can be via a virtual platform or phone call (inbound or outbound).</a:t>
          </a:r>
        </a:p>
      </dgm:t>
    </dgm:pt>
    <dgm:pt modelId="{674A2551-EF46-4C60-9108-F73FAA372A65}" type="parTrans" cxnId="{6436CCA6-428D-471B-B264-4603AF22B7D9}">
      <dgm:prSet/>
      <dgm:spPr/>
      <dgm:t>
        <a:bodyPr/>
        <a:lstStyle/>
        <a:p>
          <a:endParaRPr lang="en-US"/>
        </a:p>
      </dgm:t>
    </dgm:pt>
    <dgm:pt modelId="{4C3956C3-3A45-42C0-A2FD-D51C738F5451}" type="sibTrans" cxnId="{6436CCA6-428D-471B-B264-4603AF22B7D9}">
      <dgm:prSet/>
      <dgm:spPr/>
      <dgm:t>
        <a:bodyPr/>
        <a:lstStyle/>
        <a:p>
          <a:endParaRPr lang="en-US"/>
        </a:p>
      </dgm:t>
    </dgm:pt>
    <dgm:pt modelId="{D3BEADBF-825B-4FE7-8156-BA541192900F}">
      <dgm:prSet custT="1"/>
      <dgm:spPr>
        <a:xfrm rot="5400000">
          <a:off x="4366498" y="-1212172"/>
          <a:ext cx="2148866" cy="5120876"/>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An email blast or similar activity is not considered contact.</a:t>
          </a:r>
        </a:p>
      </dgm:t>
    </dgm:pt>
    <dgm:pt modelId="{7ABBD6BB-F533-48B3-975E-AA8E14E8A5A0}" type="parTrans" cxnId="{5E08A1AD-0EE5-45ED-9C53-E255ED5543A5}">
      <dgm:prSet/>
      <dgm:spPr/>
      <dgm:t>
        <a:bodyPr/>
        <a:lstStyle/>
        <a:p>
          <a:endParaRPr lang="en-US"/>
        </a:p>
      </dgm:t>
    </dgm:pt>
    <dgm:pt modelId="{40AE6316-79E1-43D3-82C5-56FA9975FBBB}" type="sibTrans" cxnId="{5E08A1AD-0EE5-45ED-9C53-E255ED5543A5}">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6D08D506-549C-4802-B306-9CF0C196A18F}" type="presOf" srcId="{6B77454A-22A6-416C-BD14-695ABDF54752}" destId="{5E6A0DE9-E515-46BD-994B-916FBB9099F2}" srcOrd="0" destOrd="1" presId="urn:microsoft.com/office/officeart/2005/8/layout/vList5"/>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436CCA6-428D-471B-B264-4603AF22B7D9}" srcId="{DA7FD3D8-D505-46C1-A5C8-2C30830DC76D}" destId="{6B77454A-22A6-416C-BD14-695ABDF54752}" srcOrd="1" destOrd="0" parTransId="{674A2551-EF46-4C60-9108-F73FAA372A65}" sibTransId="{4C3956C3-3A45-42C0-A2FD-D51C738F5451}"/>
    <dgm:cxn modelId="{5E08A1AD-0EE5-45ED-9C53-E255ED5543A5}" srcId="{DA7FD3D8-D505-46C1-A5C8-2C30830DC76D}" destId="{D3BEADBF-825B-4FE7-8156-BA541192900F}" srcOrd="2" destOrd="0" parTransId="{7ABBD6BB-F533-48B3-975E-AA8E14E8A5A0}" sibTransId="{40AE6316-79E1-43D3-82C5-56FA9975FBBB}"/>
    <dgm:cxn modelId="{65AD1FCB-D9B6-41DE-A22A-FFFC48B3320E}" type="presOf" srcId="{D3BEADBF-825B-4FE7-8156-BA541192900F}" destId="{5E6A0DE9-E515-46BD-994B-916FBB9099F2}" srcOrd="0" destOrd="2"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E10</a:t>
          </a:r>
        </a:p>
        <a:p>
          <a:pPr>
            <a:buNone/>
          </a:pPr>
          <a:r>
            <a:rPr lang="en-US" sz="2000" dirty="0">
              <a:solidFill>
                <a:sysClr val="window" lastClr="FFFFFF"/>
              </a:solidFill>
              <a:latin typeface="Calibri" panose="020F0502020204030204"/>
              <a:ea typeface="+mn-ea"/>
              <a:cs typeface="Arial" panose="020B0604020202020204" pitchFamily="34" charset="0"/>
            </a:rPr>
            <a:t>Veteran Services</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01358" y="-1211034"/>
          <a:ext cx="2274325"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conduct outreach to federal contractors who are required to list jobs in Employ Florida.</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ScaleY="105735"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E11</a:t>
          </a:r>
        </a:p>
        <a:p>
          <a:pPr>
            <a:buNone/>
          </a:pPr>
          <a:r>
            <a:rPr lang="en-US" sz="2000" dirty="0">
              <a:solidFill>
                <a:sysClr val="window" lastClr="FFFFFF"/>
              </a:solidFill>
              <a:latin typeface="Calibri" panose="020F0502020204030204"/>
              <a:ea typeface="+mn-ea"/>
              <a:cs typeface="Arial" panose="020B0604020202020204" pitchFamily="34" charset="0"/>
            </a:rPr>
            <a:t>Information Package Provided</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provide an employer information about the career center’s programs and/or veteran programs.</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2947DDF5-01E1-4176-82F0-D01D4992BB9C}">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Information packet may be electronic or hardcopy.</a:t>
          </a:r>
        </a:p>
      </dgm:t>
    </dgm:pt>
    <dgm:pt modelId="{C0FDF7E9-1780-476E-B366-8422B6686D03}" type="parTrans" cxnId="{C2CE877E-7EA2-43D6-A239-922239991B5F}">
      <dgm:prSet/>
      <dgm:spPr/>
      <dgm:t>
        <a:bodyPr/>
        <a:lstStyle/>
        <a:p>
          <a:endParaRPr lang="en-US"/>
        </a:p>
      </dgm:t>
    </dgm:pt>
    <dgm:pt modelId="{2FB43D1A-0CEB-4D72-82E8-43ACBC75D80B}" type="sibTrans" cxnId="{C2CE877E-7EA2-43D6-A239-922239991B5F}">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156A9B29-BA00-46FB-A0ED-AA53C0FD41CD}" type="presOf" srcId="{2947DDF5-01E1-4176-82F0-D01D4992BB9C}" destId="{5E6A0DE9-E515-46BD-994B-916FBB9099F2}" srcOrd="0" destOrd="1" presId="urn:microsoft.com/office/officeart/2005/8/layout/vList5"/>
    <dgm:cxn modelId="{8A373556-5998-40F9-BB86-FC2D497474D4}" type="presOf" srcId="{DA7FD3D8-D505-46C1-A5C8-2C30830DC76D}" destId="{702BCBA0-3899-4BFB-8D09-4E4ED9F7AC99}" srcOrd="0" destOrd="0" presId="urn:microsoft.com/office/officeart/2005/8/layout/vList5"/>
    <dgm:cxn modelId="{C2CE877E-7EA2-43D6-A239-922239991B5F}" srcId="{DA7FD3D8-D505-46C1-A5C8-2C30830DC76D}" destId="{2947DDF5-01E1-4176-82F0-D01D4992BB9C}" srcOrd="1" destOrd="0" parTransId="{C0FDF7E9-1780-476E-B366-8422B6686D03}" sibTransId="{2FB43D1A-0CEB-4D72-82E8-43ACBC75D80B}"/>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E15</a:t>
          </a:r>
        </a:p>
        <a:p>
          <a:pPr>
            <a:buNone/>
          </a:pPr>
          <a:r>
            <a:rPr lang="en-US" sz="2000" dirty="0">
              <a:solidFill>
                <a:sysClr val="window" lastClr="FFFFFF"/>
              </a:solidFill>
              <a:latin typeface="Calibri" panose="020F0502020204030204"/>
              <a:ea typeface="+mn-ea"/>
              <a:cs typeface="Arial" panose="020B0604020202020204" pitchFamily="34" charset="0"/>
            </a:rPr>
            <a:t>Federal Bonding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provide an employer information about the federal bonding program</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E19</a:t>
          </a:r>
        </a:p>
        <a:p>
          <a:pPr>
            <a:buNone/>
          </a:pPr>
          <a:r>
            <a:rPr lang="en-US" sz="2000" dirty="0">
              <a:solidFill>
                <a:sysClr val="window" lastClr="FFFFFF"/>
              </a:solidFill>
              <a:latin typeface="Calibri" panose="020F0502020204030204"/>
              <a:ea typeface="+mn-ea"/>
              <a:cs typeface="Arial" panose="020B0604020202020204" pitchFamily="34" charset="0"/>
            </a:rPr>
            <a:t>WOTC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provide an employer with information on the Work Opportunity Tax Credit (WOTC).</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E27</a:t>
          </a:r>
        </a:p>
        <a:p>
          <a:pPr>
            <a:buNone/>
          </a:pPr>
          <a:r>
            <a:rPr lang="en-US" sz="2000" dirty="0">
              <a:solidFill>
                <a:sysClr val="window" lastClr="FFFFFF"/>
              </a:solidFill>
              <a:latin typeface="Calibri" panose="020F0502020204030204"/>
              <a:ea typeface="+mn-ea"/>
              <a:cs typeface="Arial" panose="020B0604020202020204" pitchFamily="34" charset="0"/>
            </a:rPr>
            <a:t>In-Person Employer Contact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make in-person contact with an employer at an event or meeting that is not sponsored by the career center.</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E33</a:t>
          </a:r>
        </a:p>
        <a:p>
          <a:pPr>
            <a:buNone/>
          </a:pPr>
          <a:r>
            <a:rPr lang="en-US" sz="2000" dirty="0">
              <a:solidFill>
                <a:sysClr val="window" lastClr="FFFFFF"/>
              </a:solidFill>
              <a:latin typeface="Calibri" panose="020F0502020204030204"/>
              <a:ea typeface="+mn-ea"/>
              <a:cs typeface="Arial" panose="020B0604020202020204" pitchFamily="34" charset="0"/>
            </a:rPr>
            <a:t>Job Development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contact an employer to discuss and obtain an interview for a specific job for a veteran for whom the local area has no suitable opening on file.</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A078D9B-66D5-41FA-8E4B-33E31887CF0F}">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Acknowledgement from the employer is required.  Sending out a veteran’s resume to multiple employers with no response is not a job development.</a:t>
          </a:r>
        </a:p>
      </dgm:t>
    </dgm:pt>
    <dgm:pt modelId="{389694B9-2597-4367-BC70-4E8265B02210}" type="parTrans" cxnId="{7546CA4C-2BF0-475C-BC4C-14FC8A0FD53A}">
      <dgm:prSet/>
      <dgm:spPr/>
      <dgm:t>
        <a:bodyPr/>
        <a:lstStyle/>
        <a:p>
          <a:endParaRPr lang="en-US"/>
        </a:p>
      </dgm:t>
    </dgm:pt>
    <dgm:pt modelId="{4327829F-C499-4C0E-8C87-68E04AAED203}" type="sibTrans" cxnId="{7546CA4C-2BF0-475C-BC4C-14FC8A0FD53A}">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62BF7D45-D674-4EDF-87C8-50F8E0230206}" type="presOf" srcId="{0A078D9B-66D5-41FA-8E4B-33E31887CF0F}" destId="{5E6A0DE9-E515-46BD-994B-916FBB9099F2}" srcOrd="0" destOrd="1" presId="urn:microsoft.com/office/officeart/2005/8/layout/vList5"/>
    <dgm:cxn modelId="{7546CA4C-2BF0-475C-BC4C-14FC8A0FD53A}" srcId="{DA7FD3D8-D505-46C1-A5C8-2C30830DC76D}" destId="{0A078D9B-66D5-41FA-8E4B-33E31887CF0F}" srcOrd="1" destOrd="0" parTransId="{389694B9-2597-4367-BC70-4E8265B02210}" sibTransId="{4327829F-C499-4C0E-8C87-68E04AAED203}"/>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E34</a:t>
          </a:r>
        </a:p>
        <a:p>
          <a:pPr>
            <a:buNone/>
          </a:pPr>
          <a:r>
            <a:rPr lang="en-US" sz="2000" dirty="0">
              <a:solidFill>
                <a:sysClr val="window" lastClr="FFFFFF"/>
              </a:solidFill>
              <a:latin typeface="Calibri" panose="020F0502020204030204"/>
              <a:ea typeface="+mn-ea"/>
              <a:cs typeface="Arial" panose="020B0604020202020204" pitchFamily="34" charset="0"/>
            </a:rPr>
            <a:t>Job Order</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have actively obtained and entered a job order from an employer.</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19748009-6389-48BC-9BB2-1F45E00E8DCF}">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This code cannot be recorded if the employer initiates the job order.</a:t>
          </a:r>
        </a:p>
      </dgm:t>
    </dgm:pt>
    <dgm:pt modelId="{562F6958-28C7-475E-BCFC-2FB736EBBA45}" type="parTrans" cxnId="{1CB55397-1AAE-484C-A523-322F639DD35C}">
      <dgm:prSet/>
      <dgm:spPr/>
      <dgm:t>
        <a:bodyPr/>
        <a:lstStyle/>
        <a:p>
          <a:endParaRPr lang="en-US"/>
        </a:p>
      </dgm:t>
    </dgm:pt>
    <dgm:pt modelId="{688ACA7D-FDF6-4383-9F5B-E910B7E67385}" type="sibTrans" cxnId="{1CB55397-1AAE-484C-A523-322F639DD35C}">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1CB55397-1AAE-484C-A523-322F639DD35C}" srcId="{DA7FD3D8-D505-46C1-A5C8-2C30830DC76D}" destId="{19748009-6389-48BC-9BB2-1F45E00E8DCF}" srcOrd="1" destOrd="0" parTransId="{562F6958-28C7-475E-BCFC-2FB736EBBA45}" sibTransId="{688ACA7D-FDF6-4383-9F5B-E910B7E6738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0044ED8-480E-4B4D-8D07-7A1EBED3F258}" type="presOf" srcId="{19748009-6389-48BC-9BB2-1F45E00E8DCF}" destId="{5E6A0DE9-E515-46BD-994B-916FBB9099F2}" srcOrd="0" destOrd="1"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E52</a:t>
          </a:r>
        </a:p>
        <a:p>
          <a:pPr>
            <a:buNone/>
          </a:pPr>
          <a:r>
            <a:rPr lang="en-US" sz="2000" dirty="0">
              <a:solidFill>
                <a:sysClr val="window" lastClr="FFFFFF"/>
              </a:solidFill>
              <a:latin typeface="Calibri" panose="020F0502020204030204"/>
              <a:ea typeface="+mn-ea"/>
              <a:cs typeface="Arial" panose="020B0604020202020204" pitchFamily="34" charset="0"/>
            </a:rPr>
            <a:t>HIRE Veterans Medallion Program</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provide information to an employer regarding the HIRE Veterans Medallion Program (HVMP).</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D2A1C654-1E6D-43C1-9507-CC6925F8BBEF}">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Employer acknowledgment is required.  This code cannot be recorded by sending mass emails or providing informational packets.</a:t>
          </a:r>
        </a:p>
      </dgm:t>
    </dgm:pt>
    <dgm:pt modelId="{F9D694FA-A1D5-4B24-ABB1-B520B5204FD0}" type="parTrans" cxnId="{4264DC7F-6E82-4011-870D-01AC5500B8FC}">
      <dgm:prSet/>
      <dgm:spPr/>
      <dgm:t>
        <a:bodyPr/>
        <a:lstStyle/>
        <a:p>
          <a:endParaRPr lang="en-US"/>
        </a:p>
      </dgm:t>
    </dgm:pt>
    <dgm:pt modelId="{62EE4989-03F7-4649-BC57-0E9E211AD2BA}" type="sibTrans" cxnId="{4264DC7F-6E82-4011-870D-01AC5500B8FC}">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4264DC7F-6E82-4011-870D-01AC5500B8FC}" srcId="{DA7FD3D8-D505-46C1-A5C8-2C30830DC76D}" destId="{D2A1C654-1E6D-43C1-9507-CC6925F8BBEF}" srcOrd="1" destOrd="0" parTransId="{F9D694FA-A1D5-4B24-ABB1-B520B5204FD0}" sibTransId="{62EE4989-03F7-4649-BC57-0E9E211AD2BA}"/>
    <dgm:cxn modelId="{FF5B4598-2257-443C-A2F1-DDBA63C7BCB0}" srcId="{B444CDD0-5FF1-4E03-A80A-D0EE10ECC060}" destId="{DA7FD3D8-D505-46C1-A5C8-2C30830DC76D}" srcOrd="0" destOrd="0" parTransId="{DBF3E6F3-3DDD-42A2-8901-E09121A8768F}" sibTransId="{C1E1C6BC-632B-4CD8-9CC4-A3BCC1A080A2}"/>
    <dgm:cxn modelId="{CA8E16BB-F8B1-4854-87BA-622DB7BBDC4B}" type="presOf" srcId="{D2A1C654-1E6D-43C1-9507-CC6925F8BBEF}"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20971D-79B5-4A99-8B0E-6AF64B1F84D5}" type="doc">
      <dgm:prSet loTypeId="urn:microsoft.com/office/officeart/2005/8/layout/equation1" loCatId="relationship" qsTypeId="urn:microsoft.com/office/officeart/2005/8/quickstyle/simple1" qsCatId="simple" csTypeId="urn:microsoft.com/office/officeart/2005/8/colors/accent5_5" csCatId="accent5" phldr="1"/>
      <dgm:spPr/>
      <dgm:t>
        <a:bodyPr/>
        <a:lstStyle/>
        <a:p>
          <a:endParaRPr lang="en-US"/>
        </a:p>
      </dgm:t>
    </dgm:pt>
    <dgm:pt modelId="{D3C950B6-5A62-4690-986A-F92859A145F0}">
      <dgm:prSet custT="1"/>
      <dgm:spPr>
        <a:xfrm>
          <a:off x="1109" y="1229367"/>
          <a:ext cx="2114273" cy="2113135"/>
        </a:xfrm>
        <a:prstGeom prst="ellipse">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Employer Outreach</a:t>
          </a:r>
        </a:p>
      </dgm:t>
    </dgm:pt>
    <dgm:pt modelId="{7359026C-ABA5-4C5C-8771-27C0AFF6CCB4}" type="parTrans" cxnId="{1F1790D9-EB3C-4593-A650-55C48FA15BC4}">
      <dgm:prSet/>
      <dgm:spPr/>
      <dgm:t>
        <a:bodyPr/>
        <a:lstStyle/>
        <a:p>
          <a:endParaRPr lang="en-US"/>
        </a:p>
      </dgm:t>
    </dgm:pt>
    <dgm:pt modelId="{4FBA929A-C2B0-4807-9B90-B53DA84D49D9}" type="sibTrans" cxnId="{1F1790D9-EB3C-4593-A650-55C48FA15BC4}">
      <dgm:prSet/>
      <dgm:spPr>
        <a:xfrm>
          <a:off x="2220417" y="1910811"/>
          <a:ext cx="750247" cy="750247"/>
        </a:xfrm>
        <a:prstGeom prst="mathPlus">
          <a:avLst/>
        </a:prstGeom>
        <a:solidFill>
          <a:srgbClr val="202452"/>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6A6C4174-D9E0-459C-A1F1-938EEEB83C6E}">
      <dgm:prSet custT="1"/>
      <dgm:spPr>
        <a:xfrm>
          <a:off x="3075699" y="1229367"/>
          <a:ext cx="2114273" cy="2113135"/>
        </a:xfrm>
        <a:prstGeom prst="ellipse">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mn-cs"/>
            </a:rPr>
            <a:t>Facilitating Veteran Services</a:t>
          </a:r>
        </a:p>
      </dgm:t>
    </dgm:pt>
    <dgm:pt modelId="{8585F9BC-9BD4-4EDE-9A69-8359369F4F5D}" type="parTrans" cxnId="{72741B74-FBAA-4DCE-B50C-DFB7155E29E1}">
      <dgm:prSet/>
      <dgm:spPr/>
      <dgm:t>
        <a:bodyPr/>
        <a:lstStyle/>
        <a:p>
          <a:endParaRPr lang="en-US"/>
        </a:p>
      </dgm:t>
    </dgm:pt>
    <dgm:pt modelId="{D4AFCD50-5ED3-48D2-84F3-9E0E5B71C4FC}" type="sibTrans" cxnId="{72741B74-FBAA-4DCE-B50C-DFB7155E29E1}">
      <dgm:prSet/>
      <dgm:spPr>
        <a:xfrm>
          <a:off x="5295007" y="1910811"/>
          <a:ext cx="750247" cy="750247"/>
        </a:xfrm>
        <a:prstGeom prst="mathEqual">
          <a:avLst/>
        </a:prstGeom>
        <a:solidFill>
          <a:srgbClr val="202452"/>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4FE1BEAB-FAB8-4E9A-BC5D-4D01A9D942FB}">
      <dgm:prSet/>
      <dgm:spPr>
        <a:xfrm>
          <a:off x="6150289" y="1229367"/>
          <a:ext cx="2114273" cy="2113135"/>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Principal Duties</a:t>
          </a:r>
        </a:p>
      </dgm:t>
    </dgm:pt>
    <dgm:pt modelId="{6280A891-C03F-475B-9C93-DBB578B010E7}" type="parTrans" cxnId="{885BD137-9CDC-4D7B-AF68-781C56A91E08}">
      <dgm:prSet/>
      <dgm:spPr/>
      <dgm:t>
        <a:bodyPr/>
        <a:lstStyle/>
        <a:p>
          <a:endParaRPr lang="en-US"/>
        </a:p>
      </dgm:t>
    </dgm:pt>
    <dgm:pt modelId="{1221E601-02FA-4149-A022-A7B4EE6B44CF}" type="sibTrans" cxnId="{885BD137-9CDC-4D7B-AF68-781C56A91E08}">
      <dgm:prSet/>
      <dgm:spPr/>
      <dgm:t>
        <a:bodyPr/>
        <a:lstStyle/>
        <a:p>
          <a:endParaRPr lang="en-US"/>
        </a:p>
      </dgm:t>
    </dgm:pt>
    <dgm:pt modelId="{EC8A5CBA-B22A-4047-9BE3-A897194229B8}" type="pres">
      <dgm:prSet presAssocID="{C020971D-79B5-4A99-8B0E-6AF64B1F84D5}" presName="linearFlow" presStyleCnt="0">
        <dgm:presLayoutVars>
          <dgm:dir/>
          <dgm:resizeHandles val="exact"/>
        </dgm:presLayoutVars>
      </dgm:prSet>
      <dgm:spPr/>
    </dgm:pt>
    <dgm:pt modelId="{2B4B8256-E846-4466-B933-0B9C7EB95C0A}" type="pres">
      <dgm:prSet presAssocID="{D3C950B6-5A62-4690-986A-F92859A145F0}" presName="node" presStyleLbl="node1" presStyleIdx="0" presStyleCnt="3" custScaleX="163450" custScaleY="163362">
        <dgm:presLayoutVars>
          <dgm:bulletEnabled val="1"/>
        </dgm:presLayoutVars>
      </dgm:prSet>
      <dgm:spPr/>
    </dgm:pt>
    <dgm:pt modelId="{01CDA686-3D64-4477-AFF1-5FAD7AEE3A87}" type="pres">
      <dgm:prSet presAssocID="{4FBA929A-C2B0-4807-9B90-B53DA84D49D9}" presName="spacerL" presStyleCnt="0"/>
      <dgm:spPr/>
    </dgm:pt>
    <dgm:pt modelId="{18FA32F7-EDC8-4A9A-B033-56D1E96246D5}" type="pres">
      <dgm:prSet presAssocID="{4FBA929A-C2B0-4807-9B90-B53DA84D49D9}" presName="sibTrans" presStyleLbl="sibTrans2D1" presStyleIdx="0" presStyleCnt="2"/>
      <dgm:spPr/>
    </dgm:pt>
    <dgm:pt modelId="{48738FDD-DDF4-46C3-9DA8-8554ACA092EC}" type="pres">
      <dgm:prSet presAssocID="{4FBA929A-C2B0-4807-9B90-B53DA84D49D9}" presName="spacerR" presStyleCnt="0"/>
      <dgm:spPr/>
    </dgm:pt>
    <dgm:pt modelId="{0C37D58D-CC66-4641-A5D9-E21DA78EBECC}" type="pres">
      <dgm:prSet presAssocID="{6A6C4174-D9E0-459C-A1F1-938EEEB83C6E}" presName="node" presStyleLbl="node1" presStyleIdx="1" presStyleCnt="3" custScaleX="163450" custScaleY="163362">
        <dgm:presLayoutVars>
          <dgm:bulletEnabled val="1"/>
        </dgm:presLayoutVars>
      </dgm:prSet>
      <dgm:spPr/>
    </dgm:pt>
    <dgm:pt modelId="{313F899D-A2D2-499B-B7F3-FFC975FE00C1}" type="pres">
      <dgm:prSet presAssocID="{D4AFCD50-5ED3-48D2-84F3-9E0E5B71C4FC}" presName="spacerL" presStyleCnt="0"/>
      <dgm:spPr/>
    </dgm:pt>
    <dgm:pt modelId="{7B7BEA96-0816-4AC4-B4D1-47B3840B9667}" type="pres">
      <dgm:prSet presAssocID="{D4AFCD50-5ED3-48D2-84F3-9E0E5B71C4FC}" presName="sibTrans" presStyleLbl="sibTrans2D1" presStyleIdx="1" presStyleCnt="2"/>
      <dgm:spPr/>
    </dgm:pt>
    <dgm:pt modelId="{65795851-41D7-4186-A030-8A7ABA993D2F}" type="pres">
      <dgm:prSet presAssocID="{D4AFCD50-5ED3-48D2-84F3-9E0E5B71C4FC}" presName="spacerR" presStyleCnt="0"/>
      <dgm:spPr/>
    </dgm:pt>
    <dgm:pt modelId="{22218972-FCA7-4041-924F-025BBFEA301F}" type="pres">
      <dgm:prSet presAssocID="{4FE1BEAB-FAB8-4E9A-BC5D-4D01A9D942FB}" presName="node" presStyleLbl="node1" presStyleIdx="2" presStyleCnt="3" custScaleX="163450" custScaleY="163362">
        <dgm:presLayoutVars>
          <dgm:bulletEnabled val="1"/>
        </dgm:presLayoutVars>
      </dgm:prSet>
      <dgm:spPr/>
    </dgm:pt>
  </dgm:ptLst>
  <dgm:cxnLst>
    <dgm:cxn modelId="{E7C7DD34-A80F-4765-8D04-1E8E9ADD2875}" type="presOf" srcId="{4FBA929A-C2B0-4807-9B90-B53DA84D49D9}" destId="{18FA32F7-EDC8-4A9A-B033-56D1E96246D5}" srcOrd="0" destOrd="0" presId="urn:microsoft.com/office/officeart/2005/8/layout/equation1"/>
    <dgm:cxn modelId="{885BD137-9CDC-4D7B-AF68-781C56A91E08}" srcId="{C020971D-79B5-4A99-8B0E-6AF64B1F84D5}" destId="{4FE1BEAB-FAB8-4E9A-BC5D-4D01A9D942FB}" srcOrd="2" destOrd="0" parTransId="{6280A891-C03F-475B-9C93-DBB578B010E7}" sibTransId="{1221E601-02FA-4149-A022-A7B4EE6B44CF}"/>
    <dgm:cxn modelId="{B301E16C-8C98-45EB-9554-0F9CD5CC21F0}" type="presOf" srcId="{4FE1BEAB-FAB8-4E9A-BC5D-4D01A9D942FB}" destId="{22218972-FCA7-4041-924F-025BBFEA301F}" srcOrd="0" destOrd="0" presId="urn:microsoft.com/office/officeart/2005/8/layout/equation1"/>
    <dgm:cxn modelId="{72741B74-FBAA-4DCE-B50C-DFB7155E29E1}" srcId="{C020971D-79B5-4A99-8B0E-6AF64B1F84D5}" destId="{6A6C4174-D9E0-459C-A1F1-938EEEB83C6E}" srcOrd="1" destOrd="0" parTransId="{8585F9BC-9BD4-4EDE-9A69-8359369F4F5D}" sibTransId="{D4AFCD50-5ED3-48D2-84F3-9E0E5B71C4FC}"/>
    <dgm:cxn modelId="{3A56BCAF-14B3-48AD-BCED-820A517CA393}" type="presOf" srcId="{D4AFCD50-5ED3-48D2-84F3-9E0E5B71C4FC}" destId="{7B7BEA96-0816-4AC4-B4D1-47B3840B9667}" srcOrd="0" destOrd="0" presId="urn:microsoft.com/office/officeart/2005/8/layout/equation1"/>
    <dgm:cxn modelId="{1F1790D9-EB3C-4593-A650-55C48FA15BC4}" srcId="{C020971D-79B5-4A99-8B0E-6AF64B1F84D5}" destId="{D3C950B6-5A62-4690-986A-F92859A145F0}" srcOrd="0" destOrd="0" parTransId="{7359026C-ABA5-4C5C-8771-27C0AFF6CCB4}" sibTransId="{4FBA929A-C2B0-4807-9B90-B53DA84D49D9}"/>
    <dgm:cxn modelId="{5BBF60E8-6175-4690-AE82-658B3491E0AD}" type="presOf" srcId="{6A6C4174-D9E0-459C-A1F1-938EEEB83C6E}" destId="{0C37D58D-CC66-4641-A5D9-E21DA78EBECC}" srcOrd="0" destOrd="0" presId="urn:microsoft.com/office/officeart/2005/8/layout/equation1"/>
    <dgm:cxn modelId="{A6A702ED-8565-4C74-B93F-7EC4B03A49ED}" type="presOf" srcId="{C020971D-79B5-4A99-8B0E-6AF64B1F84D5}" destId="{EC8A5CBA-B22A-4047-9BE3-A897194229B8}" srcOrd="0" destOrd="0" presId="urn:microsoft.com/office/officeart/2005/8/layout/equation1"/>
    <dgm:cxn modelId="{5BF240F2-C0B2-473B-B5F5-BF676305FD4E}" type="presOf" srcId="{D3C950B6-5A62-4690-986A-F92859A145F0}" destId="{2B4B8256-E846-4466-B933-0B9C7EB95C0A}" srcOrd="0" destOrd="0" presId="urn:microsoft.com/office/officeart/2005/8/layout/equation1"/>
    <dgm:cxn modelId="{E8B4A411-3F80-4D5B-BCEF-7D9388F9A745}" type="presParOf" srcId="{EC8A5CBA-B22A-4047-9BE3-A897194229B8}" destId="{2B4B8256-E846-4466-B933-0B9C7EB95C0A}" srcOrd="0" destOrd="0" presId="urn:microsoft.com/office/officeart/2005/8/layout/equation1"/>
    <dgm:cxn modelId="{E93E6F2C-4E07-4C03-BB01-CEAFF1DFE497}" type="presParOf" srcId="{EC8A5CBA-B22A-4047-9BE3-A897194229B8}" destId="{01CDA686-3D64-4477-AFF1-5FAD7AEE3A87}" srcOrd="1" destOrd="0" presId="urn:microsoft.com/office/officeart/2005/8/layout/equation1"/>
    <dgm:cxn modelId="{87A41BEF-8238-4E0B-A979-96682EC3CCD4}" type="presParOf" srcId="{EC8A5CBA-B22A-4047-9BE3-A897194229B8}" destId="{18FA32F7-EDC8-4A9A-B033-56D1E96246D5}" srcOrd="2" destOrd="0" presId="urn:microsoft.com/office/officeart/2005/8/layout/equation1"/>
    <dgm:cxn modelId="{E1D9B6A2-34A7-4041-8394-A085EB2A4F97}" type="presParOf" srcId="{EC8A5CBA-B22A-4047-9BE3-A897194229B8}" destId="{48738FDD-DDF4-46C3-9DA8-8554ACA092EC}" srcOrd="3" destOrd="0" presId="urn:microsoft.com/office/officeart/2005/8/layout/equation1"/>
    <dgm:cxn modelId="{C2B2098A-2CB7-4E0C-B235-EAA962F3B262}" type="presParOf" srcId="{EC8A5CBA-B22A-4047-9BE3-A897194229B8}" destId="{0C37D58D-CC66-4641-A5D9-E21DA78EBECC}" srcOrd="4" destOrd="0" presId="urn:microsoft.com/office/officeart/2005/8/layout/equation1"/>
    <dgm:cxn modelId="{9AE09B7D-948F-4251-A087-A7C51A8C0085}" type="presParOf" srcId="{EC8A5CBA-B22A-4047-9BE3-A897194229B8}" destId="{313F899D-A2D2-499B-B7F3-FFC975FE00C1}" srcOrd="5" destOrd="0" presId="urn:microsoft.com/office/officeart/2005/8/layout/equation1"/>
    <dgm:cxn modelId="{B463DE21-1C94-4672-83C0-49AD444029C7}" type="presParOf" srcId="{EC8A5CBA-B22A-4047-9BE3-A897194229B8}" destId="{7B7BEA96-0816-4AC4-B4D1-47B3840B9667}" srcOrd="6" destOrd="0" presId="urn:microsoft.com/office/officeart/2005/8/layout/equation1"/>
    <dgm:cxn modelId="{1B59C506-72F3-498B-90B5-4159E7CD83BD}" type="presParOf" srcId="{EC8A5CBA-B22A-4047-9BE3-A897194229B8}" destId="{65795851-41D7-4186-A030-8A7ABA993D2F}" srcOrd="7" destOrd="0" presId="urn:microsoft.com/office/officeart/2005/8/layout/equation1"/>
    <dgm:cxn modelId="{847A15DD-C789-4994-B29D-5F3D2D81EB86}" type="presParOf" srcId="{EC8A5CBA-B22A-4047-9BE3-A897194229B8}" destId="{22218972-FCA7-4041-924F-025BBFEA301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E53</a:t>
          </a:r>
        </a:p>
        <a:p>
          <a:pPr>
            <a:buNone/>
          </a:pPr>
          <a:r>
            <a:rPr lang="en-US" sz="2000" dirty="0">
              <a:solidFill>
                <a:sysClr val="window" lastClr="FFFFFF"/>
              </a:solidFill>
              <a:latin typeface="Calibri" panose="020F0502020204030204"/>
              <a:ea typeface="+mn-ea"/>
              <a:cs typeface="Arial" panose="020B0604020202020204" pitchFamily="34" charset="0"/>
            </a:rPr>
            <a:t>Veteran Advocacy</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engage an employer to advocate on behalf of an SBE veteran for whom the LWDB </a:t>
          </a:r>
          <a:r>
            <a:rPr lang="en-US" sz="1800" u="sng" dirty="0">
              <a:solidFill>
                <a:srgbClr val="202452"/>
              </a:solidFill>
              <a:latin typeface="Calibri" panose="020F0502020204030204"/>
              <a:ea typeface="+mn-ea"/>
              <a:cs typeface="Arial" panose="020B0604020202020204" pitchFamily="34" charset="0"/>
            </a:rPr>
            <a:t>has</a:t>
          </a:r>
          <a:r>
            <a:rPr lang="en-US" sz="1800" dirty="0">
              <a:solidFill>
                <a:srgbClr val="202452"/>
              </a:solidFill>
              <a:latin typeface="Calibri" panose="020F0502020204030204"/>
              <a:ea typeface="+mn-ea"/>
              <a:cs typeface="Arial" panose="020B0604020202020204" pitchFamily="34" charset="0"/>
            </a:rPr>
            <a:t> a suitable opening on file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59EECA9E-E0EC-4EAA-9F7B-62D86BFD4AA1}">
      <dgm:prSet custT="1"/>
      <dgm: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LVERs must initiate the process of securing a job interview (e.g., providing a veteran’s resume, having a veteran complete a job application); </a:t>
          </a:r>
          <a:r>
            <a:rPr lang="en-US" sz="1800" u="none" dirty="0">
              <a:solidFill>
                <a:srgbClr val="202452"/>
              </a:solidFill>
              <a:latin typeface="Calibri" panose="020F0502020204030204"/>
              <a:ea typeface="+mn-ea"/>
              <a:cs typeface="Arial" panose="020B0604020202020204" pitchFamily="34" charset="0"/>
            </a:rPr>
            <a:t>a job interview doesn’t have to be scheduled.</a:t>
          </a:r>
        </a:p>
      </dgm:t>
    </dgm:pt>
    <dgm:pt modelId="{3950CEC6-3C15-4BFC-B2A6-368BCFC7AA8D}" type="parTrans" cxnId="{79E81765-CEAD-48BD-A839-AD9A4F17B934}">
      <dgm:prSet/>
      <dgm:spPr/>
      <dgm:t>
        <a:bodyPr/>
        <a:lstStyle/>
        <a:p>
          <a:endParaRPr lang="en-US"/>
        </a:p>
      </dgm:t>
    </dgm:pt>
    <dgm:pt modelId="{31F9FECA-C185-4805-A318-160098174461}" type="sibTrans" cxnId="{79E81765-CEAD-48BD-A839-AD9A4F17B934}">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06DA833C-0F27-436B-8FEF-CAF100D0B048}" type="presOf" srcId="{59EECA9E-E0EC-4EAA-9F7B-62D86BFD4AA1}" destId="{5E6A0DE9-E515-46BD-994B-916FBB9099F2}" srcOrd="0" destOrd="1" presId="urn:microsoft.com/office/officeart/2005/8/layout/vList5"/>
    <dgm:cxn modelId="{79E81765-CEAD-48BD-A839-AD9A4F17B934}" srcId="{DA7FD3D8-D505-46C1-A5C8-2C30830DC76D}" destId="{59EECA9E-E0EC-4EAA-9F7B-62D86BFD4AA1}" srcOrd="1" destOrd="0" parTransId="{3950CEC6-3C15-4BFC-B2A6-368BCFC7AA8D}" sibTransId="{31F9FECA-C185-4805-A318-160098174461}"/>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E54</a:t>
          </a:r>
        </a:p>
        <a:p>
          <a:pPr>
            <a:buNone/>
          </a:pPr>
          <a:r>
            <a:rPr lang="en-US" sz="2000" dirty="0">
              <a:solidFill>
                <a:sysClr val="window" lastClr="FFFFFF"/>
              </a:solidFill>
              <a:latin typeface="Calibri" panose="020F0502020204030204"/>
              <a:ea typeface="+mn-ea"/>
              <a:cs typeface="Arial" panose="020B0604020202020204" pitchFamily="34" charset="0"/>
            </a:rPr>
            <a:t>Provided DOD SkillBridge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Recorded when LVERs provide an employer information regarding the DOD SkillBridge program.</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9C23ECB2-4460-46F2-BF7E-EC1F51BEBD16}">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202452"/>
              </a:solidFill>
              <a:latin typeface="Calibri" panose="020F0502020204030204"/>
              <a:ea typeface="+mn-ea"/>
              <a:cs typeface="Arial" panose="020B0604020202020204" pitchFamily="34" charset="0"/>
            </a:rPr>
            <a:t>Employer acknowledgment is required.  This code cannot be recorded for sending out mass emails or information packets.</a:t>
          </a:r>
        </a:p>
      </dgm:t>
    </dgm:pt>
    <dgm:pt modelId="{16F0F804-416C-462E-AFDA-93B5DAD5F428}" type="parTrans" cxnId="{937F1B5D-7288-4058-9F7E-CAEFC4F5525F}">
      <dgm:prSet/>
      <dgm:spPr/>
      <dgm:t>
        <a:bodyPr/>
        <a:lstStyle/>
        <a:p>
          <a:endParaRPr lang="en-US"/>
        </a:p>
      </dgm:t>
    </dgm:pt>
    <dgm:pt modelId="{7B0F57E5-9D3B-4008-9646-BCD533200216}" type="sibTrans" cxnId="{937F1B5D-7288-4058-9F7E-CAEFC4F5525F}">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C297BF1C-299A-4EFA-B99C-81E0F91CF730}" type="presOf" srcId="{9C23ECB2-4460-46F2-BF7E-EC1F51BEBD16}" destId="{5E6A0DE9-E515-46BD-994B-916FBB9099F2}" srcOrd="0" destOrd="1" presId="urn:microsoft.com/office/officeart/2005/8/layout/vList5"/>
    <dgm:cxn modelId="{1F5B4728-D296-4553-B508-66758CF02AAD}" type="presOf" srcId="{1AADF61D-E56F-4042-BC43-2A81EFD940F5}" destId="{5E6A0DE9-E515-46BD-994B-916FBB9099F2}" srcOrd="0" destOrd="0" presId="urn:microsoft.com/office/officeart/2005/8/layout/vList5"/>
    <dgm:cxn modelId="{937F1B5D-7288-4058-9F7E-CAEFC4F5525F}" srcId="{DA7FD3D8-D505-46C1-A5C8-2C30830DC76D}" destId="{9C23ECB2-4460-46F2-BF7E-EC1F51BEBD16}" srcOrd="1" destOrd="0" parTransId="{16F0F804-416C-462E-AFDA-93B5DAD5F428}" sibTransId="{7B0F57E5-9D3B-4008-9646-BCD533200216}"/>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E55</a:t>
          </a:r>
        </a:p>
        <a:p>
          <a:pPr>
            <a:buNone/>
          </a:pPr>
          <a:r>
            <a:rPr lang="en-US" sz="2000" dirty="0">
              <a:solidFill>
                <a:sysClr val="window" lastClr="FFFFFF"/>
              </a:solidFill>
              <a:latin typeface="Calibri" panose="020F0502020204030204"/>
              <a:ea typeface="+mn-ea"/>
              <a:cs typeface="Arial" panose="020B0604020202020204" pitchFamily="34" charset="0"/>
            </a:rPr>
            <a:t>Developed DOD SkillBridge Opportunity</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004563"/>
              </a:solidFill>
              <a:latin typeface="Calibri" panose="020F0502020204030204"/>
              <a:ea typeface="+mn-ea"/>
              <a:cs typeface="Arial" panose="020B0604020202020204" pitchFamily="34" charset="0"/>
            </a:rPr>
            <a:t>Recorded when LVERs submit an employer SkillBridge training plan to the FloridaCommerce State Veterans Program Office.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E56</a:t>
          </a:r>
        </a:p>
        <a:p>
          <a:pPr>
            <a:buNone/>
          </a:pPr>
          <a:r>
            <a:rPr lang="en-US" sz="2000" dirty="0">
              <a:solidFill>
                <a:sysClr val="window" lastClr="FFFFFF"/>
              </a:solidFill>
              <a:latin typeface="Calibri" panose="020F0502020204030204"/>
              <a:ea typeface="+mn-ea"/>
              <a:cs typeface="Arial" panose="020B0604020202020204" pitchFamily="34" charset="0"/>
            </a:rPr>
            <a:t>Paycheck for Patriots Employer</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
          </a:pPr>
          <a:r>
            <a:rPr lang="en-US" sz="1800" dirty="0">
              <a:solidFill>
                <a:srgbClr val="004563"/>
              </a:solidFill>
              <a:latin typeface="Calibri" panose="020F0502020204030204"/>
              <a:ea typeface="+mn-ea"/>
              <a:cs typeface="Arial" panose="020B0604020202020204" pitchFamily="34" charset="0"/>
            </a:rPr>
            <a:t>Recorded when an employer participates in a Paychecks for Patriots job fair.</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5ADF4AC-4FB7-492C-B999-8D360A025495}" type="doc">
      <dgm:prSet loTypeId="urn:microsoft.com/office/officeart/2005/8/layout/hierarchy6" loCatId="hierarchy" qsTypeId="urn:microsoft.com/office/officeart/2005/8/quickstyle/simple1" qsCatId="simple" csTypeId="urn:microsoft.com/office/officeart/2005/8/colors/accent5_5" csCatId="accent5" phldr="1"/>
      <dgm:spPr/>
      <dgm:t>
        <a:bodyPr/>
        <a:lstStyle/>
        <a:p>
          <a:endParaRPr lang="en-US"/>
        </a:p>
      </dgm:t>
    </dgm:pt>
    <dgm:pt modelId="{02A8BAD1-6290-4510-91F1-9BF68F841F54}">
      <dgm:prSet custT="1"/>
      <dgm:spPr>
        <a:xfrm>
          <a:off x="3410058" y="1251"/>
          <a:ext cx="2142089" cy="1428059"/>
        </a:xfrm>
        <a:prstGeom prst="roundRect">
          <a:avLst>
            <a:gd name="adj" fmla="val 10000"/>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Facilitating Veteran Services</a:t>
          </a:r>
        </a:p>
      </dgm:t>
    </dgm:pt>
    <dgm:pt modelId="{01D2B659-5C06-4580-98B6-D14C7F618CA7}" type="parTrans" cxnId="{95414671-F398-49E0-A1E2-88CC8C7AE788}">
      <dgm:prSet/>
      <dgm:spPr/>
      <dgm:t>
        <a:bodyPr/>
        <a:lstStyle/>
        <a:p>
          <a:endParaRPr lang="en-US" sz="2400" b="1">
            <a:latin typeface="Arial" panose="020B0604020202020204" pitchFamily="34" charset="0"/>
            <a:cs typeface="Arial" panose="020B0604020202020204" pitchFamily="34" charset="0"/>
          </a:endParaRPr>
        </a:p>
      </dgm:t>
    </dgm:pt>
    <dgm:pt modelId="{23B01408-A084-4D9C-96D1-34501FE74D7B}" type="sibTrans" cxnId="{95414671-F398-49E0-A1E2-88CC8C7AE788}">
      <dgm:prSet/>
      <dgm:spPr/>
      <dgm:t>
        <a:bodyPr/>
        <a:lstStyle/>
        <a:p>
          <a:endParaRPr lang="en-US" sz="2400" b="1">
            <a:latin typeface="Arial" panose="020B0604020202020204" pitchFamily="34" charset="0"/>
            <a:cs typeface="Arial" panose="020B0604020202020204" pitchFamily="34" charset="0"/>
          </a:endParaRPr>
        </a:p>
      </dgm:t>
    </dgm:pt>
    <dgm:pt modelId="{C18435EF-6E75-4EDB-B362-023B3A92E584}">
      <dgm:prSet custT="1"/>
      <dgm:spPr>
        <a:xfrm>
          <a:off x="289997" y="2012830"/>
          <a:ext cx="2142089" cy="142805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Capacity Building</a:t>
          </a:r>
        </a:p>
      </dgm:t>
    </dgm:pt>
    <dgm:pt modelId="{1EB0232D-C6AE-4A6C-A05B-83CCD7E4A83E}" type="parTrans" cxnId="{0B8AA2D3-19EB-4838-B086-46DB7AEFFEC2}">
      <dgm:prSet>
        <dgm:style>
          <a:lnRef idx="1">
            <a:schemeClr val="accent6"/>
          </a:lnRef>
          <a:fillRef idx="0">
            <a:schemeClr val="accent6"/>
          </a:fillRef>
          <a:effectRef idx="0">
            <a:schemeClr val="accent6"/>
          </a:effectRef>
          <a:fontRef idx="minor">
            <a:schemeClr val="tx1"/>
          </a:fontRef>
        </dgm:style>
      </dgm:prSet>
      <dgm:spPr>
        <a:xfrm>
          <a:off x="1361042" y="1429311"/>
          <a:ext cx="3120060" cy="583519"/>
        </a:xfrm>
        <a:custGeom>
          <a:avLst/>
          <a:gdLst/>
          <a:ahLst/>
          <a:cxnLst/>
          <a:rect l="0" t="0" r="0" b="0"/>
          <a:pathLst>
            <a:path>
              <a:moveTo>
                <a:pt x="3120060" y="0"/>
              </a:moveTo>
              <a:lnTo>
                <a:pt x="3120060" y="291759"/>
              </a:lnTo>
              <a:lnTo>
                <a:pt x="0" y="291759"/>
              </a:lnTo>
              <a:lnTo>
                <a:pt x="0" y="583519"/>
              </a:lnTo>
            </a:path>
          </a:pathLst>
        </a:custGeom>
        <a:ln/>
      </dgm:spPr>
      <dgm:t>
        <a:bodyPr/>
        <a:lstStyle/>
        <a:p>
          <a:endParaRPr lang="en-US" sz="2400" b="1">
            <a:latin typeface="Arial" panose="020B0604020202020204" pitchFamily="34" charset="0"/>
            <a:cs typeface="Arial" panose="020B0604020202020204" pitchFamily="34" charset="0"/>
          </a:endParaRPr>
        </a:p>
      </dgm:t>
    </dgm:pt>
    <dgm:pt modelId="{C7D4EE5D-62BF-4471-9143-6CC28E017927}" type="sibTrans" cxnId="{0B8AA2D3-19EB-4838-B086-46DB7AEFFEC2}">
      <dgm:prSet/>
      <dgm:spPr/>
      <dgm:t>
        <a:bodyPr/>
        <a:lstStyle/>
        <a:p>
          <a:endParaRPr lang="en-US" sz="2400" b="1">
            <a:latin typeface="Arial" panose="020B0604020202020204" pitchFamily="34" charset="0"/>
            <a:cs typeface="Arial" panose="020B0604020202020204" pitchFamily="34" charset="0"/>
          </a:endParaRPr>
        </a:p>
      </dgm:t>
    </dgm:pt>
    <dgm:pt modelId="{97F69D91-EBC8-47B2-AAAF-F083211B0D93}">
      <dgm:prSet custT="1"/>
      <dgm:spPr>
        <a:xfrm>
          <a:off x="3410058" y="2000535"/>
          <a:ext cx="2142089" cy="142805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Service Delivery Strategies</a:t>
          </a:r>
        </a:p>
      </dgm:t>
    </dgm:pt>
    <dgm:pt modelId="{180E9824-84A5-482A-8518-5CBEFC162653}" type="parTrans" cxnId="{1EA3EB9C-25F6-44A6-BD06-24C31BA90D0C}">
      <dgm:prSet>
        <dgm:style>
          <a:lnRef idx="1">
            <a:schemeClr val="accent6"/>
          </a:lnRef>
          <a:fillRef idx="0">
            <a:schemeClr val="accent6"/>
          </a:fillRef>
          <a:effectRef idx="0">
            <a:schemeClr val="accent6"/>
          </a:effectRef>
          <a:fontRef idx="minor">
            <a:schemeClr val="tx1"/>
          </a:fontRef>
        </dgm:style>
      </dgm:prSet>
      <dgm:spPr>
        <a:xfrm>
          <a:off x="4435383" y="1429311"/>
          <a:ext cx="91440" cy="571223"/>
        </a:xfrm>
        <a:custGeom>
          <a:avLst/>
          <a:gdLst/>
          <a:ahLst/>
          <a:cxnLst/>
          <a:rect l="0" t="0" r="0" b="0"/>
          <a:pathLst>
            <a:path>
              <a:moveTo>
                <a:pt x="45720" y="0"/>
              </a:moveTo>
              <a:lnTo>
                <a:pt x="45720" y="57122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BEC48A4E-36F8-4F5B-9E99-1057CC1778D1}" type="sibTrans" cxnId="{1EA3EB9C-25F6-44A6-BD06-24C31BA90D0C}">
      <dgm:prSet/>
      <dgm:spPr/>
      <dgm:t>
        <a:bodyPr/>
        <a:lstStyle/>
        <a:p>
          <a:endParaRPr lang="en-US" sz="2400" b="1">
            <a:latin typeface="Arial" panose="020B0604020202020204" pitchFamily="34" charset="0"/>
            <a:cs typeface="Arial" panose="020B0604020202020204" pitchFamily="34" charset="0"/>
          </a:endParaRPr>
        </a:p>
      </dgm:t>
    </dgm:pt>
    <dgm:pt modelId="{A9173FFF-FC09-4EB4-9DA9-D4FA2FD89436}">
      <dgm:prSet custT="1"/>
      <dgm:spPr>
        <a:xfrm>
          <a:off x="6530118" y="2000535"/>
          <a:ext cx="2142089" cy="142805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Manager’s Report</a:t>
          </a:r>
        </a:p>
      </dgm:t>
    </dgm:pt>
    <dgm:pt modelId="{99912C48-06EC-4205-BA43-561B66DF6A68}" type="parTrans" cxnId="{B431C9F9-658A-498B-ADE2-71B92ACE535E}">
      <dgm:prSet>
        <dgm:style>
          <a:lnRef idx="1">
            <a:schemeClr val="accent6"/>
          </a:lnRef>
          <a:fillRef idx="0">
            <a:schemeClr val="accent6"/>
          </a:fillRef>
          <a:effectRef idx="0">
            <a:schemeClr val="accent6"/>
          </a:effectRef>
          <a:fontRef idx="minor">
            <a:schemeClr val="tx1"/>
          </a:fontRef>
        </dgm:style>
      </dgm:prSet>
      <dgm:spPr>
        <a:xfrm>
          <a:off x="4481103" y="1429311"/>
          <a:ext cx="3120060" cy="571223"/>
        </a:xfrm>
        <a:custGeom>
          <a:avLst/>
          <a:gdLst/>
          <a:ahLst/>
          <a:cxnLst/>
          <a:rect l="0" t="0" r="0" b="0"/>
          <a:pathLst>
            <a:path>
              <a:moveTo>
                <a:pt x="0" y="0"/>
              </a:moveTo>
              <a:lnTo>
                <a:pt x="0" y="285611"/>
              </a:lnTo>
              <a:lnTo>
                <a:pt x="3120060" y="285611"/>
              </a:lnTo>
              <a:lnTo>
                <a:pt x="3120060" y="57122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24D1DD13-685B-47CC-B82C-6D9083108395}" type="sibTrans" cxnId="{B431C9F9-658A-498B-ADE2-71B92ACE535E}">
      <dgm:prSet/>
      <dgm:spPr/>
      <dgm:t>
        <a:bodyPr/>
        <a:lstStyle/>
        <a:p>
          <a:endParaRPr lang="en-US" sz="2400" b="1">
            <a:latin typeface="Arial" panose="020B0604020202020204" pitchFamily="34" charset="0"/>
            <a:cs typeface="Arial" panose="020B0604020202020204" pitchFamily="34" charset="0"/>
          </a:endParaRPr>
        </a:p>
      </dgm:t>
    </dgm:pt>
    <dgm:pt modelId="{47F8EFB2-2F66-43A6-826F-FF02C051F352}">
      <dgm:prSet custT="1"/>
      <dgm:spPr>
        <a:xfrm>
          <a:off x="122325" y="3999818"/>
          <a:ext cx="2477433" cy="142805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Training and Educating</a:t>
          </a:r>
        </a:p>
      </dgm:t>
    </dgm:pt>
    <dgm:pt modelId="{D808B010-12E8-4F50-B692-CDCBFDFADC5A}" type="parTrans" cxnId="{2561C9F0-6185-4139-AF77-AA350D89E549}">
      <dgm:prSet>
        <dgm:style>
          <a:lnRef idx="1">
            <a:schemeClr val="accent6"/>
          </a:lnRef>
          <a:fillRef idx="0">
            <a:schemeClr val="accent6"/>
          </a:fillRef>
          <a:effectRef idx="0">
            <a:schemeClr val="accent6"/>
          </a:effectRef>
          <a:fontRef idx="minor">
            <a:schemeClr val="tx1"/>
          </a:fontRef>
        </dgm:style>
      </dgm:prSet>
      <dgm:spPr>
        <a:xfrm>
          <a:off x="1315322" y="3440890"/>
          <a:ext cx="91440" cy="558928"/>
        </a:xfrm>
        <a:custGeom>
          <a:avLst/>
          <a:gdLst/>
          <a:ahLst/>
          <a:cxnLst/>
          <a:rect l="0" t="0" r="0" b="0"/>
          <a:pathLst>
            <a:path>
              <a:moveTo>
                <a:pt x="45720" y="0"/>
              </a:moveTo>
              <a:lnTo>
                <a:pt x="45720" y="558928"/>
              </a:lnTo>
            </a:path>
          </a:pathLst>
        </a:custGeom>
        <a:ln/>
      </dgm:spPr>
      <dgm:t>
        <a:bodyPr/>
        <a:lstStyle/>
        <a:p>
          <a:endParaRPr lang="en-US" sz="2400" b="1">
            <a:latin typeface="Arial" panose="020B0604020202020204" pitchFamily="34" charset="0"/>
            <a:cs typeface="Arial" panose="020B0604020202020204" pitchFamily="34" charset="0"/>
          </a:endParaRPr>
        </a:p>
      </dgm:t>
    </dgm:pt>
    <dgm:pt modelId="{F09B029F-E4B3-4F49-B951-8FA53DC6783C}" type="sibTrans" cxnId="{2561C9F0-6185-4139-AF77-AA350D89E549}">
      <dgm:prSet/>
      <dgm:spPr/>
      <dgm:t>
        <a:bodyPr/>
        <a:lstStyle/>
        <a:p>
          <a:endParaRPr lang="en-US" sz="2400" b="1">
            <a:latin typeface="Arial" panose="020B0604020202020204" pitchFamily="34" charset="0"/>
            <a:cs typeface="Arial" panose="020B0604020202020204" pitchFamily="34" charset="0"/>
          </a:endParaRPr>
        </a:p>
      </dgm:t>
    </dgm:pt>
    <dgm:pt modelId="{1A29D60F-D3DF-461D-B8BC-99E39C3ACC09}">
      <dgm:prSet custT="1"/>
      <dgm:spPr>
        <a:xfrm>
          <a:off x="3242386" y="3999818"/>
          <a:ext cx="2477433" cy="142805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Local Policy and Procedure</a:t>
          </a:r>
        </a:p>
      </dgm:t>
    </dgm:pt>
    <dgm:pt modelId="{A7855A25-5E1F-4337-B7E5-85B0B32EA4A7}" type="parTrans" cxnId="{8F4CB41B-F805-4147-9985-027280179050}">
      <dgm:prSet>
        <dgm:style>
          <a:lnRef idx="1">
            <a:schemeClr val="accent6"/>
          </a:lnRef>
          <a:fillRef idx="0">
            <a:schemeClr val="accent6"/>
          </a:fillRef>
          <a:effectRef idx="0">
            <a:schemeClr val="accent6"/>
          </a:effectRef>
          <a:fontRef idx="minor">
            <a:schemeClr val="tx1"/>
          </a:fontRef>
        </dgm:style>
      </dgm:prSet>
      <dgm:spPr>
        <a:xfrm>
          <a:off x="4435383" y="3428594"/>
          <a:ext cx="91440" cy="571223"/>
        </a:xfrm>
        <a:custGeom>
          <a:avLst/>
          <a:gdLst/>
          <a:ahLst/>
          <a:cxnLst/>
          <a:rect l="0" t="0" r="0" b="0"/>
          <a:pathLst>
            <a:path>
              <a:moveTo>
                <a:pt x="45720" y="0"/>
              </a:moveTo>
              <a:lnTo>
                <a:pt x="45720" y="57122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52DAB56B-2456-4BF9-ACC9-5CCD694C22FB}" type="sibTrans" cxnId="{8F4CB41B-F805-4147-9985-027280179050}">
      <dgm:prSet/>
      <dgm:spPr/>
      <dgm:t>
        <a:bodyPr/>
        <a:lstStyle/>
        <a:p>
          <a:endParaRPr lang="en-US" sz="2400" b="1">
            <a:latin typeface="Arial" panose="020B0604020202020204" pitchFamily="34" charset="0"/>
            <a:cs typeface="Arial" panose="020B0604020202020204" pitchFamily="34" charset="0"/>
          </a:endParaRPr>
        </a:p>
      </dgm:t>
    </dgm:pt>
    <dgm:pt modelId="{E140ED04-5F99-45CB-A4AC-F044FF1D0448}">
      <dgm:prSet custT="1"/>
      <dgm:spPr>
        <a:xfrm>
          <a:off x="6362446" y="3999818"/>
          <a:ext cx="2477433" cy="142805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Performance and Compliance</a:t>
          </a:r>
        </a:p>
      </dgm:t>
    </dgm:pt>
    <dgm:pt modelId="{472E1EF4-4A76-4BCC-9F75-FFF58AFFEE53}" type="parTrans" cxnId="{CB617A7F-01A0-456B-8E42-EE4912C07D75}">
      <dgm:prSet>
        <dgm:style>
          <a:lnRef idx="1">
            <a:schemeClr val="accent6"/>
          </a:lnRef>
          <a:fillRef idx="0">
            <a:schemeClr val="accent6"/>
          </a:fillRef>
          <a:effectRef idx="0">
            <a:schemeClr val="accent6"/>
          </a:effectRef>
          <a:fontRef idx="minor">
            <a:schemeClr val="tx1"/>
          </a:fontRef>
        </dgm:style>
      </dgm:prSet>
      <dgm:spPr>
        <a:xfrm>
          <a:off x="7555443" y="3428594"/>
          <a:ext cx="91440" cy="571223"/>
        </a:xfrm>
        <a:custGeom>
          <a:avLst/>
          <a:gdLst/>
          <a:ahLst/>
          <a:cxnLst/>
          <a:rect l="0" t="0" r="0" b="0"/>
          <a:pathLst>
            <a:path>
              <a:moveTo>
                <a:pt x="45720" y="0"/>
              </a:moveTo>
              <a:lnTo>
                <a:pt x="45720" y="57122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1DF2A29C-9F0A-440B-9E65-EBFF5CFCEA12}" type="sibTrans" cxnId="{CB617A7F-01A0-456B-8E42-EE4912C07D75}">
      <dgm:prSet/>
      <dgm:spPr/>
      <dgm:t>
        <a:bodyPr/>
        <a:lstStyle/>
        <a:p>
          <a:endParaRPr lang="en-US" sz="2400" b="1">
            <a:latin typeface="Arial" panose="020B0604020202020204" pitchFamily="34" charset="0"/>
            <a:cs typeface="Arial" panose="020B0604020202020204" pitchFamily="34" charset="0"/>
          </a:endParaRPr>
        </a:p>
      </dgm:t>
    </dgm:pt>
    <dgm:pt modelId="{527C7EDD-140F-4FFA-A88E-86B9E731CD12}" type="pres">
      <dgm:prSet presAssocID="{05ADF4AC-4FB7-492C-B999-8D360A025495}" presName="mainComposite" presStyleCnt="0">
        <dgm:presLayoutVars>
          <dgm:chPref val="1"/>
          <dgm:dir/>
          <dgm:animOne val="branch"/>
          <dgm:animLvl val="lvl"/>
          <dgm:resizeHandles val="exact"/>
        </dgm:presLayoutVars>
      </dgm:prSet>
      <dgm:spPr/>
    </dgm:pt>
    <dgm:pt modelId="{379E7EA9-D51B-4363-9D10-34EF963DB4E3}" type="pres">
      <dgm:prSet presAssocID="{05ADF4AC-4FB7-492C-B999-8D360A025495}" presName="hierFlow" presStyleCnt="0"/>
      <dgm:spPr/>
    </dgm:pt>
    <dgm:pt modelId="{04128186-C5A2-4387-BD5B-24487EDFEBA0}" type="pres">
      <dgm:prSet presAssocID="{05ADF4AC-4FB7-492C-B999-8D360A025495}" presName="hierChild1" presStyleCnt="0">
        <dgm:presLayoutVars>
          <dgm:chPref val="1"/>
          <dgm:animOne val="branch"/>
          <dgm:animLvl val="lvl"/>
        </dgm:presLayoutVars>
      </dgm:prSet>
      <dgm:spPr/>
    </dgm:pt>
    <dgm:pt modelId="{E9E67D12-57B1-4F14-9C2B-14E77EC11363}" type="pres">
      <dgm:prSet presAssocID="{02A8BAD1-6290-4510-91F1-9BF68F841F54}" presName="Name14" presStyleCnt="0"/>
      <dgm:spPr/>
    </dgm:pt>
    <dgm:pt modelId="{CCC38BD3-55A3-4F2D-8FD2-39EA7BDE5513}" type="pres">
      <dgm:prSet presAssocID="{02A8BAD1-6290-4510-91F1-9BF68F841F54}" presName="level1Shape" presStyleLbl="node0" presStyleIdx="0" presStyleCnt="1">
        <dgm:presLayoutVars>
          <dgm:chPref val="3"/>
        </dgm:presLayoutVars>
      </dgm:prSet>
      <dgm:spPr/>
    </dgm:pt>
    <dgm:pt modelId="{CA39747D-7714-4A44-9A48-4FBF2E97EA05}" type="pres">
      <dgm:prSet presAssocID="{02A8BAD1-6290-4510-91F1-9BF68F841F54}" presName="hierChild2" presStyleCnt="0"/>
      <dgm:spPr/>
    </dgm:pt>
    <dgm:pt modelId="{984688C6-3E24-4637-9DE9-4486B5A112FD}" type="pres">
      <dgm:prSet presAssocID="{1EB0232D-C6AE-4A6C-A05B-83CCD7E4A83E}" presName="Name19" presStyleLbl="parChTrans1D2" presStyleIdx="0" presStyleCnt="3"/>
      <dgm:spPr/>
    </dgm:pt>
    <dgm:pt modelId="{3825691D-CF66-45E8-A2C9-EB006772E346}" type="pres">
      <dgm:prSet presAssocID="{C18435EF-6E75-4EDB-B362-023B3A92E584}" presName="Name21" presStyleCnt="0"/>
      <dgm:spPr/>
    </dgm:pt>
    <dgm:pt modelId="{2DB93ADB-2C13-42B0-AEAB-28F1F76B50A2}" type="pres">
      <dgm:prSet presAssocID="{C18435EF-6E75-4EDB-B362-023B3A92E584}" presName="level2Shape" presStyleLbl="node2" presStyleIdx="0" presStyleCnt="3" custLinFactNeighborY="861"/>
      <dgm:spPr/>
    </dgm:pt>
    <dgm:pt modelId="{0BA37CAE-D895-462B-8858-08865AD3A69B}" type="pres">
      <dgm:prSet presAssocID="{C18435EF-6E75-4EDB-B362-023B3A92E584}" presName="hierChild3" presStyleCnt="0"/>
      <dgm:spPr/>
    </dgm:pt>
    <dgm:pt modelId="{BF323790-E699-402E-B239-E54F2414865D}" type="pres">
      <dgm:prSet presAssocID="{D808B010-12E8-4F50-B692-CDCBFDFADC5A}" presName="Name19" presStyleLbl="parChTrans1D3" presStyleIdx="0" presStyleCnt="3"/>
      <dgm:spPr/>
    </dgm:pt>
    <dgm:pt modelId="{47DF3BFC-5E6E-4F1E-B81B-52A6F56D5375}" type="pres">
      <dgm:prSet presAssocID="{47F8EFB2-2F66-43A6-826F-FF02C051F352}" presName="Name21" presStyleCnt="0"/>
      <dgm:spPr/>
    </dgm:pt>
    <dgm:pt modelId="{6AD7B698-F557-4250-B526-9CE5661A7522}" type="pres">
      <dgm:prSet presAssocID="{47F8EFB2-2F66-43A6-826F-FF02C051F352}" presName="level2Shape" presStyleLbl="node3" presStyleIdx="0" presStyleCnt="3" custScaleX="115655"/>
      <dgm:spPr/>
    </dgm:pt>
    <dgm:pt modelId="{C020E7B6-1E5B-4E17-A4B1-FA457124AE97}" type="pres">
      <dgm:prSet presAssocID="{47F8EFB2-2F66-43A6-826F-FF02C051F352}" presName="hierChild3" presStyleCnt="0"/>
      <dgm:spPr/>
    </dgm:pt>
    <dgm:pt modelId="{B2448806-3502-49DF-80FE-F888762979CE}" type="pres">
      <dgm:prSet presAssocID="{180E9824-84A5-482A-8518-5CBEFC162653}" presName="Name19" presStyleLbl="parChTrans1D2" presStyleIdx="1" presStyleCnt="3"/>
      <dgm:spPr/>
    </dgm:pt>
    <dgm:pt modelId="{95511E0F-95A4-46E0-982A-9B4C9DAB5673}" type="pres">
      <dgm:prSet presAssocID="{97F69D91-EBC8-47B2-AAAF-F083211B0D93}" presName="Name21" presStyleCnt="0"/>
      <dgm:spPr/>
    </dgm:pt>
    <dgm:pt modelId="{3B3203EC-8BFE-4DD9-BCFA-6AC3D44ECBAD}" type="pres">
      <dgm:prSet presAssocID="{97F69D91-EBC8-47B2-AAAF-F083211B0D93}" presName="level2Shape" presStyleLbl="node2" presStyleIdx="1" presStyleCnt="3" custLinFactNeighborX="0"/>
      <dgm:spPr/>
    </dgm:pt>
    <dgm:pt modelId="{74AE6C46-5415-4069-A709-F32C2D03C5C7}" type="pres">
      <dgm:prSet presAssocID="{97F69D91-EBC8-47B2-AAAF-F083211B0D93}" presName="hierChild3" presStyleCnt="0"/>
      <dgm:spPr/>
    </dgm:pt>
    <dgm:pt modelId="{D34CBDAE-00EA-4374-ABC7-596B066D803A}" type="pres">
      <dgm:prSet presAssocID="{A7855A25-5E1F-4337-B7E5-85B0B32EA4A7}" presName="Name19" presStyleLbl="parChTrans1D3" presStyleIdx="1" presStyleCnt="3"/>
      <dgm:spPr/>
    </dgm:pt>
    <dgm:pt modelId="{B6F2E658-30B4-469D-B7F7-F88E3EA2D3F4}" type="pres">
      <dgm:prSet presAssocID="{1A29D60F-D3DF-461D-B8BC-99E39C3ACC09}" presName="Name21" presStyleCnt="0"/>
      <dgm:spPr/>
    </dgm:pt>
    <dgm:pt modelId="{599DF1C8-0D32-4469-8496-8B14938462F1}" type="pres">
      <dgm:prSet presAssocID="{1A29D60F-D3DF-461D-B8BC-99E39C3ACC09}" presName="level2Shape" presStyleLbl="node3" presStyleIdx="1" presStyleCnt="3" custScaleX="115655"/>
      <dgm:spPr/>
    </dgm:pt>
    <dgm:pt modelId="{8EBE7333-D30F-4A17-8E2D-BCBADD09222F}" type="pres">
      <dgm:prSet presAssocID="{1A29D60F-D3DF-461D-B8BC-99E39C3ACC09}" presName="hierChild3" presStyleCnt="0"/>
      <dgm:spPr/>
    </dgm:pt>
    <dgm:pt modelId="{5E3D7DF0-2272-46E8-B502-7959A7DCC050}" type="pres">
      <dgm:prSet presAssocID="{99912C48-06EC-4205-BA43-561B66DF6A68}" presName="Name19" presStyleLbl="parChTrans1D2" presStyleIdx="2" presStyleCnt="3"/>
      <dgm:spPr/>
    </dgm:pt>
    <dgm:pt modelId="{A34655FE-7366-4456-AF1F-13CA5F8093E7}" type="pres">
      <dgm:prSet presAssocID="{A9173FFF-FC09-4EB4-9DA9-D4FA2FD89436}" presName="Name21" presStyleCnt="0"/>
      <dgm:spPr/>
    </dgm:pt>
    <dgm:pt modelId="{7734C495-0C4B-4010-926D-E1B8B1B77801}" type="pres">
      <dgm:prSet presAssocID="{A9173FFF-FC09-4EB4-9DA9-D4FA2FD89436}" presName="level2Shape" presStyleLbl="node2" presStyleIdx="2" presStyleCnt="3"/>
      <dgm:spPr/>
    </dgm:pt>
    <dgm:pt modelId="{E045977E-F842-4CB8-8CB2-6A4F8EE244B9}" type="pres">
      <dgm:prSet presAssocID="{A9173FFF-FC09-4EB4-9DA9-D4FA2FD89436}" presName="hierChild3" presStyleCnt="0"/>
      <dgm:spPr/>
    </dgm:pt>
    <dgm:pt modelId="{A1FB90FC-A8E3-4ECD-A522-34785D081D67}" type="pres">
      <dgm:prSet presAssocID="{472E1EF4-4A76-4BCC-9F75-FFF58AFFEE53}" presName="Name19" presStyleLbl="parChTrans1D3" presStyleIdx="2" presStyleCnt="3"/>
      <dgm:spPr/>
    </dgm:pt>
    <dgm:pt modelId="{F1469CD6-B176-40D6-BBD9-148F6CF5459A}" type="pres">
      <dgm:prSet presAssocID="{E140ED04-5F99-45CB-A4AC-F044FF1D0448}" presName="Name21" presStyleCnt="0"/>
      <dgm:spPr/>
    </dgm:pt>
    <dgm:pt modelId="{F38EF469-A2A5-4EC6-AB94-3EC66CF564C3}" type="pres">
      <dgm:prSet presAssocID="{E140ED04-5F99-45CB-A4AC-F044FF1D0448}" presName="level2Shape" presStyleLbl="node3" presStyleIdx="2" presStyleCnt="3" custScaleX="115655"/>
      <dgm:spPr/>
    </dgm:pt>
    <dgm:pt modelId="{76BD4ED3-2BE3-4BD3-BC37-F3EDD91D025B}" type="pres">
      <dgm:prSet presAssocID="{E140ED04-5F99-45CB-A4AC-F044FF1D0448}" presName="hierChild3" presStyleCnt="0"/>
      <dgm:spPr/>
    </dgm:pt>
    <dgm:pt modelId="{EAA7DD46-B598-4F75-8993-9F308EFE4F19}" type="pres">
      <dgm:prSet presAssocID="{05ADF4AC-4FB7-492C-B999-8D360A025495}" presName="bgShapesFlow" presStyleCnt="0"/>
      <dgm:spPr/>
    </dgm:pt>
  </dgm:ptLst>
  <dgm:cxnLst>
    <dgm:cxn modelId="{4D3F1807-ED0A-4103-AC5F-4EA609B568C1}" type="presOf" srcId="{D808B010-12E8-4F50-B692-CDCBFDFADC5A}" destId="{BF323790-E699-402E-B239-E54F2414865D}" srcOrd="0" destOrd="0" presId="urn:microsoft.com/office/officeart/2005/8/layout/hierarchy6"/>
    <dgm:cxn modelId="{7A4E9F16-489B-419F-8D16-B09D9F4C3F81}" type="presOf" srcId="{180E9824-84A5-482A-8518-5CBEFC162653}" destId="{B2448806-3502-49DF-80FE-F888762979CE}" srcOrd="0" destOrd="0" presId="urn:microsoft.com/office/officeart/2005/8/layout/hierarchy6"/>
    <dgm:cxn modelId="{8F4CB41B-F805-4147-9985-027280179050}" srcId="{97F69D91-EBC8-47B2-AAAF-F083211B0D93}" destId="{1A29D60F-D3DF-461D-B8BC-99E39C3ACC09}" srcOrd="0" destOrd="0" parTransId="{A7855A25-5E1F-4337-B7E5-85B0B32EA4A7}" sibTransId="{52DAB56B-2456-4BF9-ACC9-5CCD694C22FB}"/>
    <dgm:cxn modelId="{216DDA21-1BA9-45C3-B449-603678913FDF}" type="presOf" srcId="{A7855A25-5E1F-4337-B7E5-85B0B32EA4A7}" destId="{D34CBDAE-00EA-4374-ABC7-596B066D803A}" srcOrd="0" destOrd="0" presId="urn:microsoft.com/office/officeart/2005/8/layout/hierarchy6"/>
    <dgm:cxn modelId="{28CDDC35-0421-451A-88FA-F5948CB81726}" type="presOf" srcId="{99912C48-06EC-4205-BA43-561B66DF6A68}" destId="{5E3D7DF0-2272-46E8-B502-7959A7DCC050}" srcOrd="0" destOrd="0" presId="urn:microsoft.com/office/officeart/2005/8/layout/hierarchy6"/>
    <dgm:cxn modelId="{E03BF145-99F8-4274-A1A6-995F3C788FD4}" type="presOf" srcId="{1EB0232D-C6AE-4A6C-A05B-83CCD7E4A83E}" destId="{984688C6-3E24-4637-9DE9-4486B5A112FD}" srcOrd="0" destOrd="0" presId="urn:microsoft.com/office/officeart/2005/8/layout/hierarchy6"/>
    <dgm:cxn modelId="{E246824B-0FF0-4187-8160-2E242FA66EFA}" type="presOf" srcId="{05ADF4AC-4FB7-492C-B999-8D360A025495}" destId="{527C7EDD-140F-4FFA-A88E-86B9E731CD12}" srcOrd="0" destOrd="0" presId="urn:microsoft.com/office/officeart/2005/8/layout/hierarchy6"/>
    <dgm:cxn modelId="{95414671-F398-49E0-A1E2-88CC8C7AE788}" srcId="{05ADF4AC-4FB7-492C-B999-8D360A025495}" destId="{02A8BAD1-6290-4510-91F1-9BF68F841F54}" srcOrd="0" destOrd="0" parTransId="{01D2B659-5C06-4580-98B6-D14C7F618CA7}" sibTransId="{23B01408-A084-4D9C-96D1-34501FE74D7B}"/>
    <dgm:cxn modelId="{2EC3865A-A605-447A-B8F9-68A0E409FA24}" type="presOf" srcId="{C18435EF-6E75-4EDB-B362-023B3A92E584}" destId="{2DB93ADB-2C13-42B0-AEAB-28F1F76B50A2}" srcOrd="0" destOrd="0" presId="urn:microsoft.com/office/officeart/2005/8/layout/hierarchy6"/>
    <dgm:cxn modelId="{CB617A7F-01A0-456B-8E42-EE4912C07D75}" srcId="{A9173FFF-FC09-4EB4-9DA9-D4FA2FD89436}" destId="{E140ED04-5F99-45CB-A4AC-F044FF1D0448}" srcOrd="0" destOrd="0" parTransId="{472E1EF4-4A76-4BCC-9F75-FFF58AFFEE53}" sibTransId="{1DF2A29C-9F0A-440B-9E65-EBFF5CFCEA12}"/>
    <dgm:cxn modelId="{F4BE1287-3FBF-4C2D-A3B7-8862304C484E}" type="presOf" srcId="{E140ED04-5F99-45CB-A4AC-F044FF1D0448}" destId="{F38EF469-A2A5-4EC6-AB94-3EC66CF564C3}" srcOrd="0" destOrd="0" presId="urn:microsoft.com/office/officeart/2005/8/layout/hierarchy6"/>
    <dgm:cxn modelId="{1EA3EB9C-25F6-44A6-BD06-24C31BA90D0C}" srcId="{02A8BAD1-6290-4510-91F1-9BF68F841F54}" destId="{97F69D91-EBC8-47B2-AAAF-F083211B0D93}" srcOrd="1" destOrd="0" parTransId="{180E9824-84A5-482A-8518-5CBEFC162653}" sibTransId="{BEC48A4E-36F8-4F5B-9E99-1057CC1778D1}"/>
    <dgm:cxn modelId="{510506A0-3AE2-465F-A30A-7DD12350502D}" type="presOf" srcId="{A9173FFF-FC09-4EB4-9DA9-D4FA2FD89436}" destId="{7734C495-0C4B-4010-926D-E1B8B1B77801}" srcOrd="0" destOrd="0" presId="urn:microsoft.com/office/officeart/2005/8/layout/hierarchy6"/>
    <dgm:cxn modelId="{CD982AA5-48BE-4CD6-BDF6-DE5E59337B34}" type="presOf" srcId="{97F69D91-EBC8-47B2-AAAF-F083211B0D93}" destId="{3B3203EC-8BFE-4DD9-BCFA-6AC3D44ECBAD}" srcOrd="0" destOrd="0" presId="urn:microsoft.com/office/officeart/2005/8/layout/hierarchy6"/>
    <dgm:cxn modelId="{681445B4-452D-4E81-884F-14867CE9053B}" type="presOf" srcId="{02A8BAD1-6290-4510-91F1-9BF68F841F54}" destId="{CCC38BD3-55A3-4F2D-8FD2-39EA7BDE5513}" srcOrd="0" destOrd="0" presId="urn:microsoft.com/office/officeart/2005/8/layout/hierarchy6"/>
    <dgm:cxn modelId="{17371BB6-82CC-4B57-993E-501C1F543D3D}" type="presOf" srcId="{472E1EF4-4A76-4BCC-9F75-FFF58AFFEE53}" destId="{A1FB90FC-A8E3-4ECD-A522-34785D081D67}" srcOrd="0" destOrd="0" presId="urn:microsoft.com/office/officeart/2005/8/layout/hierarchy6"/>
    <dgm:cxn modelId="{0B8AA2D3-19EB-4838-B086-46DB7AEFFEC2}" srcId="{02A8BAD1-6290-4510-91F1-9BF68F841F54}" destId="{C18435EF-6E75-4EDB-B362-023B3A92E584}" srcOrd="0" destOrd="0" parTransId="{1EB0232D-C6AE-4A6C-A05B-83CCD7E4A83E}" sibTransId="{C7D4EE5D-62BF-4471-9143-6CC28E017927}"/>
    <dgm:cxn modelId="{C5970EE3-79B2-4E52-BAFC-CF2EEE5E2F1F}" type="presOf" srcId="{1A29D60F-D3DF-461D-B8BC-99E39C3ACC09}" destId="{599DF1C8-0D32-4469-8496-8B14938462F1}" srcOrd="0" destOrd="0" presId="urn:microsoft.com/office/officeart/2005/8/layout/hierarchy6"/>
    <dgm:cxn modelId="{2561C9F0-6185-4139-AF77-AA350D89E549}" srcId="{C18435EF-6E75-4EDB-B362-023B3A92E584}" destId="{47F8EFB2-2F66-43A6-826F-FF02C051F352}" srcOrd="0" destOrd="0" parTransId="{D808B010-12E8-4F50-B692-CDCBFDFADC5A}" sibTransId="{F09B029F-E4B3-4F49-B951-8FA53DC6783C}"/>
    <dgm:cxn modelId="{B1E602F8-72B9-4CB6-BAEF-BC4C49C1DA4B}" type="presOf" srcId="{47F8EFB2-2F66-43A6-826F-FF02C051F352}" destId="{6AD7B698-F557-4250-B526-9CE5661A7522}" srcOrd="0" destOrd="0" presId="urn:microsoft.com/office/officeart/2005/8/layout/hierarchy6"/>
    <dgm:cxn modelId="{B431C9F9-658A-498B-ADE2-71B92ACE535E}" srcId="{02A8BAD1-6290-4510-91F1-9BF68F841F54}" destId="{A9173FFF-FC09-4EB4-9DA9-D4FA2FD89436}" srcOrd="2" destOrd="0" parTransId="{99912C48-06EC-4205-BA43-561B66DF6A68}" sibTransId="{24D1DD13-685B-47CC-B82C-6D9083108395}"/>
    <dgm:cxn modelId="{12262CA6-B345-46EA-A523-5E6CBC7075B3}" type="presParOf" srcId="{527C7EDD-140F-4FFA-A88E-86B9E731CD12}" destId="{379E7EA9-D51B-4363-9D10-34EF963DB4E3}" srcOrd="0" destOrd="0" presId="urn:microsoft.com/office/officeart/2005/8/layout/hierarchy6"/>
    <dgm:cxn modelId="{C06D8707-C34A-41A7-8A68-C34A630F0738}" type="presParOf" srcId="{379E7EA9-D51B-4363-9D10-34EF963DB4E3}" destId="{04128186-C5A2-4387-BD5B-24487EDFEBA0}" srcOrd="0" destOrd="0" presId="urn:microsoft.com/office/officeart/2005/8/layout/hierarchy6"/>
    <dgm:cxn modelId="{D8584F1D-A653-468D-A0C0-767B911D8754}" type="presParOf" srcId="{04128186-C5A2-4387-BD5B-24487EDFEBA0}" destId="{E9E67D12-57B1-4F14-9C2B-14E77EC11363}" srcOrd="0" destOrd="0" presId="urn:microsoft.com/office/officeart/2005/8/layout/hierarchy6"/>
    <dgm:cxn modelId="{B4B84DE5-E1CA-469B-B562-3684AAA55BC0}" type="presParOf" srcId="{E9E67D12-57B1-4F14-9C2B-14E77EC11363}" destId="{CCC38BD3-55A3-4F2D-8FD2-39EA7BDE5513}" srcOrd="0" destOrd="0" presId="urn:microsoft.com/office/officeart/2005/8/layout/hierarchy6"/>
    <dgm:cxn modelId="{F813F5BE-8BB4-4A22-9554-24C82041447C}" type="presParOf" srcId="{E9E67D12-57B1-4F14-9C2B-14E77EC11363}" destId="{CA39747D-7714-4A44-9A48-4FBF2E97EA05}" srcOrd="1" destOrd="0" presId="urn:microsoft.com/office/officeart/2005/8/layout/hierarchy6"/>
    <dgm:cxn modelId="{07FA7B6A-791A-4EE0-9638-CAE4D68034BD}" type="presParOf" srcId="{CA39747D-7714-4A44-9A48-4FBF2E97EA05}" destId="{984688C6-3E24-4637-9DE9-4486B5A112FD}" srcOrd="0" destOrd="0" presId="urn:microsoft.com/office/officeart/2005/8/layout/hierarchy6"/>
    <dgm:cxn modelId="{98B7BDEA-7B18-4D7D-83F5-93387287583B}" type="presParOf" srcId="{CA39747D-7714-4A44-9A48-4FBF2E97EA05}" destId="{3825691D-CF66-45E8-A2C9-EB006772E346}" srcOrd="1" destOrd="0" presId="urn:microsoft.com/office/officeart/2005/8/layout/hierarchy6"/>
    <dgm:cxn modelId="{0A6F8385-F575-424C-9570-27747147F02E}" type="presParOf" srcId="{3825691D-CF66-45E8-A2C9-EB006772E346}" destId="{2DB93ADB-2C13-42B0-AEAB-28F1F76B50A2}" srcOrd="0" destOrd="0" presId="urn:microsoft.com/office/officeart/2005/8/layout/hierarchy6"/>
    <dgm:cxn modelId="{F8A80F07-3A32-45C9-941D-1AA1FCF35133}" type="presParOf" srcId="{3825691D-CF66-45E8-A2C9-EB006772E346}" destId="{0BA37CAE-D895-462B-8858-08865AD3A69B}" srcOrd="1" destOrd="0" presId="urn:microsoft.com/office/officeart/2005/8/layout/hierarchy6"/>
    <dgm:cxn modelId="{D761EE5C-BCB7-4D75-A523-DA63C7D54BD6}" type="presParOf" srcId="{0BA37CAE-D895-462B-8858-08865AD3A69B}" destId="{BF323790-E699-402E-B239-E54F2414865D}" srcOrd="0" destOrd="0" presId="urn:microsoft.com/office/officeart/2005/8/layout/hierarchy6"/>
    <dgm:cxn modelId="{DA4CC097-4201-4F0C-8106-B7E46A824765}" type="presParOf" srcId="{0BA37CAE-D895-462B-8858-08865AD3A69B}" destId="{47DF3BFC-5E6E-4F1E-B81B-52A6F56D5375}" srcOrd="1" destOrd="0" presId="urn:microsoft.com/office/officeart/2005/8/layout/hierarchy6"/>
    <dgm:cxn modelId="{A1ED09C5-5BD0-4EC6-9696-52B6A840A5B5}" type="presParOf" srcId="{47DF3BFC-5E6E-4F1E-B81B-52A6F56D5375}" destId="{6AD7B698-F557-4250-B526-9CE5661A7522}" srcOrd="0" destOrd="0" presId="urn:microsoft.com/office/officeart/2005/8/layout/hierarchy6"/>
    <dgm:cxn modelId="{25515846-6CFF-4C2B-8C29-B4656937C95A}" type="presParOf" srcId="{47DF3BFC-5E6E-4F1E-B81B-52A6F56D5375}" destId="{C020E7B6-1E5B-4E17-A4B1-FA457124AE97}" srcOrd="1" destOrd="0" presId="urn:microsoft.com/office/officeart/2005/8/layout/hierarchy6"/>
    <dgm:cxn modelId="{83CD84D8-A704-4224-9809-0A880D476323}" type="presParOf" srcId="{CA39747D-7714-4A44-9A48-4FBF2E97EA05}" destId="{B2448806-3502-49DF-80FE-F888762979CE}" srcOrd="2" destOrd="0" presId="urn:microsoft.com/office/officeart/2005/8/layout/hierarchy6"/>
    <dgm:cxn modelId="{F61A353D-E940-428F-9499-7EA3E5E52481}" type="presParOf" srcId="{CA39747D-7714-4A44-9A48-4FBF2E97EA05}" destId="{95511E0F-95A4-46E0-982A-9B4C9DAB5673}" srcOrd="3" destOrd="0" presId="urn:microsoft.com/office/officeart/2005/8/layout/hierarchy6"/>
    <dgm:cxn modelId="{28EF5FA8-1F1F-490E-AD5A-ECFD792F60EC}" type="presParOf" srcId="{95511E0F-95A4-46E0-982A-9B4C9DAB5673}" destId="{3B3203EC-8BFE-4DD9-BCFA-6AC3D44ECBAD}" srcOrd="0" destOrd="0" presId="urn:microsoft.com/office/officeart/2005/8/layout/hierarchy6"/>
    <dgm:cxn modelId="{C52F58AF-3CC4-47DF-9400-A020C52CC40F}" type="presParOf" srcId="{95511E0F-95A4-46E0-982A-9B4C9DAB5673}" destId="{74AE6C46-5415-4069-A709-F32C2D03C5C7}" srcOrd="1" destOrd="0" presId="urn:microsoft.com/office/officeart/2005/8/layout/hierarchy6"/>
    <dgm:cxn modelId="{34B75CEB-B677-4A27-A5B4-4434CA654CC9}" type="presParOf" srcId="{74AE6C46-5415-4069-A709-F32C2D03C5C7}" destId="{D34CBDAE-00EA-4374-ABC7-596B066D803A}" srcOrd="0" destOrd="0" presId="urn:microsoft.com/office/officeart/2005/8/layout/hierarchy6"/>
    <dgm:cxn modelId="{DA4073AD-4FEB-4BB9-85B7-2C8FE9F49A62}" type="presParOf" srcId="{74AE6C46-5415-4069-A709-F32C2D03C5C7}" destId="{B6F2E658-30B4-469D-B7F7-F88E3EA2D3F4}" srcOrd="1" destOrd="0" presId="urn:microsoft.com/office/officeart/2005/8/layout/hierarchy6"/>
    <dgm:cxn modelId="{669EE39C-CF55-4C53-A21B-B0169F23B54A}" type="presParOf" srcId="{B6F2E658-30B4-469D-B7F7-F88E3EA2D3F4}" destId="{599DF1C8-0D32-4469-8496-8B14938462F1}" srcOrd="0" destOrd="0" presId="urn:microsoft.com/office/officeart/2005/8/layout/hierarchy6"/>
    <dgm:cxn modelId="{8A2CF4FA-1EA3-47AF-9FE2-FFB68B0FADA2}" type="presParOf" srcId="{B6F2E658-30B4-469D-B7F7-F88E3EA2D3F4}" destId="{8EBE7333-D30F-4A17-8E2D-BCBADD09222F}" srcOrd="1" destOrd="0" presId="urn:microsoft.com/office/officeart/2005/8/layout/hierarchy6"/>
    <dgm:cxn modelId="{B7419B6C-6E63-4DCA-BC0F-DB338F4068A4}" type="presParOf" srcId="{CA39747D-7714-4A44-9A48-4FBF2E97EA05}" destId="{5E3D7DF0-2272-46E8-B502-7959A7DCC050}" srcOrd="4" destOrd="0" presId="urn:microsoft.com/office/officeart/2005/8/layout/hierarchy6"/>
    <dgm:cxn modelId="{195A6125-70E6-4743-988C-9FF721D50D32}" type="presParOf" srcId="{CA39747D-7714-4A44-9A48-4FBF2E97EA05}" destId="{A34655FE-7366-4456-AF1F-13CA5F8093E7}" srcOrd="5" destOrd="0" presId="urn:microsoft.com/office/officeart/2005/8/layout/hierarchy6"/>
    <dgm:cxn modelId="{0AE7DA26-CEED-4ABB-B258-B018CAA11DE0}" type="presParOf" srcId="{A34655FE-7366-4456-AF1F-13CA5F8093E7}" destId="{7734C495-0C4B-4010-926D-E1B8B1B77801}" srcOrd="0" destOrd="0" presId="urn:microsoft.com/office/officeart/2005/8/layout/hierarchy6"/>
    <dgm:cxn modelId="{E3B43A7F-1514-4B6F-B96E-880E17C0F959}" type="presParOf" srcId="{A34655FE-7366-4456-AF1F-13CA5F8093E7}" destId="{E045977E-F842-4CB8-8CB2-6A4F8EE244B9}" srcOrd="1" destOrd="0" presId="urn:microsoft.com/office/officeart/2005/8/layout/hierarchy6"/>
    <dgm:cxn modelId="{EA1D7927-75BB-4967-B8F6-BEE8B952E4F0}" type="presParOf" srcId="{E045977E-F842-4CB8-8CB2-6A4F8EE244B9}" destId="{A1FB90FC-A8E3-4ECD-A522-34785D081D67}" srcOrd="0" destOrd="0" presId="urn:microsoft.com/office/officeart/2005/8/layout/hierarchy6"/>
    <dgm:cxn modelId="{F7A632B6-244C-40FA-9E5F-05B19E46D23C}" type="presParOf" srcId="{E045977E-F842-4CB8-8CB2-6A4F8EE244B9}" destId="{F1469CD6-B176-40D6-BBD9-148F6CF5459A}" srcOrd="1" destOrd="0" presId="urn:microsoft.com/office/officeart/2005/8/layout/hierarchy6"/>
    <dgm:cxn modelId="{516856C2-AE47-452A-984A-F50B5D52697E}" type="presParOf" srcId="{F1469CD6-B176-40D6-BBD9-148F6CF5459A}" destId="{F38EF469-A2A5-4EC6-AB94-3EC66CF564C3}" srcOrd="0" destOrd="0" presId="urn:microsoft.com/office/officeart/2005/8/layout/hierarchy6"/>
    <dgm:cxn modelId="{81BC80F1-0508-41B7-8C82-3190D3B74B2F}" type="presParOf" srcId="{F1469CD6-B176-40D6-BBD9-148F6CF5459A}" destId="{76BD4ED3-2BE3-4BD3-BC37-F3EDD91D025B}" srcOrd="1" destOrd="0" presId="urn:microsoft.com/office/officeart/2005/8/layout/hierarchy6"/>
    <dgm:cxn modelId="{9FA8A1C1-A63A-4A98-B10C-4D6689B8E56A}" type="presParOf" srcId="{527C7EDD-140F-4FFA-A88E-86B9E731CD12}" destId="{EAA7DD46-B598-4F75-8993-9F308EFE4F1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EEB01AF-1CCF-4504-8E5B-25D5B6950ECD}" type="doc">
      <dgm:prSet loTypeId="urn:microsoft.com/office/officeart/2005/8/layout/lProcess2" loCatId="list" qsTypeId="urn:microsoft.com/office/officeart/2005/8/quickstyle/simple1" qsCatId="simple" csTypeId="urn:microsoft.com/office/officeart/2005/8/colors/accent5_5" csCatId="accent5" phldr="1"/>
      <dgm:spPr/>
      <dgm:t>
        <a:bodyPr/>
        <a:lstStyle/>
        <a:p>
          <a:endParaRPr lang="en-US"/>
        </a:p>
      </dgm:t>
    </dgm:pt>
    <dgm:pt modelId="{CB8BA851-9CDB-4050-AD09-86D4846EBDA2}">
      <dgm:prSet custT="1"/>
      <dgm:spPr>
        <a:xfrm>
          <a:off x="0" y="0"/>
          <a:ext cx="7997825" cy="5558471"/>
        </a:xfrm>
        <a:prstGeom prst="roundRect">
          <a:avLst>
            <a:gd name="adj" fmla="val 10000"/>
          </a:avLst>
        </a:prstGeom>
        <a:solidFill>
          <a:srgbClr val="202452"/>
        </a:solidFill>
        <a:ln>
          <a:noFill/>
        </a:ln>
        <a:effectLst/>
      </dgm:spPr>
      <dgm:t>
        <a:bodyPr/>
        <a:lstStyle/>
        <a:p>
          <a:pPr>
            <a:buNone/>
          </a:pPr>
          <a:r>
            <a:rPr lang="en-US" sz="2800" b="1" dirty="0">
              <a:solidFill>
                <a:schemeClr val="bg1"/>
              </a:solidFill>
              <a:latin typeface="Calibri" panose="020F0502020204030204"/>
              <a:ea typeface="+mn-ea"/>
              <a:cs typeface="Arial" panose="020B0604020202020204" pitchFamily="34" charset="0"/>
            </a:rPr>
            <a:t>How can LVERs </a:t>
          </a:r>
          <a:r>
            <a:rPr lang="en-US" sz="2800" b="1" i="1" u="sng" dirty="0">
              <a:solidFill>
                <a:schemeClr val="bg1"/>
              </a:solidFill>
              <a:latin typeface="Calibri" panose="020F0502020204030204"/>
              <a:ea typeface="+mn-ea"/>
              <a:cs typeface="Arial" panose="020B0604020202020204" pitchFamily="34" charset="0"/>
            </a:rPr>
            <a:t>build capacity</a:t>
          </a:r>
          <a:r>
            <a:rPr lang="en-US" sz="2800" b="1" i="1" u="none" dirty="0">
              <a:solidFill>
                <a:schemeClr val="bg1"/>
              </a:solidFill>
              <a:latin typeface="Calibri" panose="020F0502020204030204"/>
              <a:ea typeface="+mn-ea"/>
              <a:cs typeface="Arial" panose="020B0604020202020204" pitchFamily="34" charset="0"/>
            </a:rPr>
            <a:t> </a:t>
          </a:r>
          <a:r>
            <a:rPr lang="en-US" sz="2800" b="1" dirty="0">
              <a:solidFill>
                <a:schemeClr val="bg1"/>
              </a:solidFill>
              <a:latin typeface="Calibri" panose="020F0502020204030204"/>
              <a:ea typeface="+mn-ea"/>
              <a:cs typeface="Arial" panose="020B0604020202020204" pitchFamily="34" charset="0"/>
            </a:rPr>
            <a:t>within their career centers?</a:t>
          </a:r>
          <a:endParaRPr lang="en-US" sz="2400" dirty="0">
            <a:solidFill>
              <a:schemeClr val="bg1"/>
            </a:solidFill>
            <a:latin typeface="Calibri" panose="020F0502020204030204"/>
            <a:ea typeface="+mn-ea"/>
            <a:cs typeface="Arial" panose="020B0604020202020204" pitchFamily="34" charset="0"/>
          </a:endParaRPr>
        </a:p>
      </dgm:t>
    </dgm:pt>
    <dgm:pt modelId="{E10734D9-8420-4858-9FC7-E107070FF624}" type="parTrans" cxnId="{02B7537B-4AD8-40AF-83BC-4EDA7C5BD008}">
      <dgm:prSet/>
      <dgm:spPr/>
      <dgm:t>
        <a:bodyPr/>
        <a:lstStyle/>
        <a:p>
          <a:endParaRPr lang="en-US"/>
        </a:p>
      </dgm:t>
    </dgm:pt>
    <dgm:pt modelId="{FB113E91-5BEE-4E50-8035-D8A838D64E22}" type="sibTrans" cxnId="{02B7537B-4AD8-40AF-83BC-4EDA7C5BD008}">
      <dgm:prSet/>
      <dgm:spPr/>
      <dgm:t>
        <a:bodyPr/>
        <a:lstStyle/>
        <a:p>
          <a:endParaRPr lang="en-US"/>
        </a:p>
      </dgm:t>
    </dgm:pt>
    <dgm:pt modelId="{0FF7F1E6-C0B4-438C-99C3-EC5700614FBC}">
      <dgm:prSet custT="1"/>
      <dgm:spPr>
        <a:xfrm>
          <a:off x="325639" y="1257887"/>
          <a:ext cx="7248012" cy="1197425"/>
        </a:xfrm>
        <a:prstGeom prst="roundRect">
          <a:avLst>
            <a:gd name="adj" fmla="val 10000"/>
          </a:avLst>
        </a:prstGeom>
        <a:solidFill>
          <a:srgbClr val="04A651">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i="0" u="sng" dirty="0">
              <a:solidFill>
                <a:sysClr val="window" lastClr="FFFFFF"/>
              </a:solidFill>
              <a:latin typeface="Calibri" panose="020F0502020204030204"/>
              <a:ea typeface="+mn-ea"/>
              <a:cs typeface="Arial" panose="020B0604020202020204" pitchFamily="34" charset="0"/>
            </a:rPr>
            <a:t>Training career center staff and JVSG staff</a:t>
          </a:r>
          <a:r>
            <a:rPr lang="en-US" sz="2400" b="1" i="0" u="none" dirty="0">
              <a:solidFill>
                <a:sysClr val="window" lastClr="FFFFFF"/>
              </a:solidFill>
              <a:latin typeface="Calibri" panose="020F0502020204030204"/>
              <a:ea typeface="+mn-ea"/>
              <a:cs typeface="Arial" panose="020B0604020202020204" pitchFamily="34" charset="0"/>
            </a:rPr>
            <a:t> </a:t>
          </a:r>
          <a:r>
            <a:rPr lang="en-US" sz="2400" i="1" dirty="0">
              <a:solidFill>
                <a:sysClr val="window" lastClr="FFFFFF"/>
              </a:solidFill>
              <a:latin typeface="Calibri" panose="020F0502020204030204"/>
              <a:ea typeface="+mn-ea"/>
              <a:cs typeface="Arial" panose="020B0604020202020204" pitchFamily="34" charset="0"/>
            </a:rPr>
            <a:t>on program requirements and changes.</a:t>
          </a:r>
        </a:p>
      </dgm:t>
    </dgm:pt>
    <dgm:pt modelId="{A7719138-6410-430A-A87A-013E41068060}" type="parTrans" cxnId="{F79B0F06-9CC5-4E67-A93A-61EFF17B1612}">
      <dgm:prSet/>
      <dgm:spPr/>
      <dgm:t>
        <a:bodyPr/>
        <a:lstStyle/>
        <a:p>
          <a:endParaRPr lang="en-US"/>
        </a:p>
      </dgm:t>
    </dgm:pt>
    <dgm:pt modelId="{254CE9D5-656B-4A6B-9E95-A49BB61F2DB2}" type="sibTrans" cxnId="{F79B0F06-9CC5-4E67-A93A-61EFF17B1612}">
      <dgm:prSet/>
      <dgm:spPr/>
      <dgm:t>
        <a:bodyPr/>
        <a:lstStyle/>
        <a:p>
          <a:endParaRPr lang="en-US"/>
        </a:p>
      </dgm:t>
    </dgm:pt>
    <dgm:pt modelId="{BFBC16CE-F29F-44AF-9A4D-ED7356108D55}">
      <dgm:prSet custT="1"/>
      <dgm:spPr>
        <a:xfrm>
          <a:off x="325639" y="2701014"/>
          <a:ext cx="7248012" cy="1197425"/>
        </a:xfrm>
        <a:prstGeom prst="roundRect">
          <a:avLst>
            <a:gd name="adj" fmla="val 10000"/>
          </a:avLst>
        </a:prstGeom>
        <a:solidFill>
          <a:srgbClr val="04A651">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u="sng" dirty="0">
              <a:solidFill>
                <a:sysClr val="window" lastClr="FFFFFF"/>
              </a:solidFill>
              <a:latin typeface="Calibri" panose="020F0502020204030204"/>
              <a:ea typeface="+mn-ea"/>
              <a:cs typeface="Arial" panose="020B0604020202020204" pitchFamily="34" charset="0"/>
            </a:rPr>
            <a:t>Educating </a:t>
          </a:r>
          <a:r>
            <a:rPr lang="en-US" sz="2400" b="1" i="0" u="sng" dirty="0">
              <a:solidFill>
                <a:sysClr val="window" lastClr="FFFFFF"/>
              </a:solidFill>
              <a:latin typeface="Calibri" panose="020F0502020204030204"/>
              <a:ea typeface="+mn-ea"/>
              <a:cs typeface="Arial" panose="020B0604020202020204" pitchFamily="34" charset="0"/>
            </a:rPr>
            <a:t>partner program staff </a:t>
          </a:r>
          <a:r>
            <a:rPr lang="en-US" sz="2400" i="1" dirty="0">
              <a:solidFill>
                <a:sysClr val="window" lastClr="FFFFFF"/>
              </a:solidFill>
              <a:latin typeface="Calibri" panose="020F0502020204030204"/>
              <a:ea typeface="+mn-ea"/>
              <a:cs typeface="Arial" panose="020B0604020202020204" pitchFamily="34" charset="0"/>
            </a:rPr>
            <a:t>on the mission of the JVSG program and current veteran employment initiatives.</a:t>
          </a:r>
        </a:p>
      </dgm:t>
    </dgm:pt>
    <dgm:pt modelId="{7C5D5DFE-B003-4123-B68B-2D276014713D}" type="parTrans" cxnId="{634498F9-ACBC-4159-9E45-ADBF5899B6CB}">
      <dgm:prSet/>
      <dgm:spPr/>
      <dgm:t>
        <a:bodyPr/>
        <a:lstStyle/>
        <a:p>
          <a:endParaRPr lang="en-US"/>
        </a:p>
      </dgm:t>
    </dgm:pt>
    <dgm:pt modelId="{D5480C1B-69E1-4C59-A412-0A9328C080E0}" type="sibTrans" cxnId="{634498F9-ACBC-4159-9E45-ADBF5899B6CB}">
      <dgm:prSet/>
      <dgm:spPr/>
      <dgm:t>
        <a:bodyPr/>
        <a:lstStyle/>
        <a:p>
          <a:endParaRPr lang="en-US"/>
        </a:p>
      </dgm:t>
    </dgm:pt>
    <dgm:pt modelId="{F1D2F420-1728-443A-A033-BB9F764584DA}">
      <dgm:prSet custT="1"/>
      <dgm:spPr>
        <a:xfrm>
          <a:off x="350816" y="4081968"/>
          <a:ext cx="7296191" cy="1197425"/>
        </a:xfrm>
        <a:prstGeom prst="roundRect">
          <a:avLst>
            <a:gd name="adj" fmla="val 10000"/>
          </a:avLst>
        </a:prstGeom>
        <a:solidFill>
          <a:srgbClr val="04A651">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i="0" u="sng" dirty="0">
              <a:solidFill>
                <a:sysClr val="window" lastClr="FFFFFF"/>
              </a:solidFill>
              <a:latin typeface="Calibri" panose="020F0502020204030204"/>
              <a:ea typeface="+mn-ea"/>
              <a:cs typeface="Arial" panose="020B0604020202020204" pitchFamily="34" charset="0"/>
            </a:rPr>
            <a:t>Training and educating the employer community </a:t>
          </a:r>
          <a:r>
            <a:rPr lang="en-US" sz="2400" i="1" dirty="0">
              <a:solidFill>
                <a:sysClr val="window" lastClr="FFFFFF"/>
              </a:solidFill>
              <a:latin typeface="Calibri" panose="020F0502020204030204"/>
              <a:ea typeface="+mn-ea"/>
              <a:cs typeface="Arial" panose="020B0604020202020204" pitchFamily="34" charset="0"/>
            </a:rPr>
            <a:t>on the advantages of hiring veterans and  promoting the career center’s ability to assist.</a:t>
          </a:r>
        </a:p>
      </dgm:t>
    </dgm:pt>
    <dgm:pt modelId="{5F1ED642-BF2F-44C7-AF63-00F58DF906CF}" type="parTrans" cxnId="{0298F5CB-8BE6-4B31-A9A3-5EBA46FADF24}">
      <dgm:prSet/>
      <dgm:spPr/>
      <dgm:t>
        <a:bodyPr/>
        <a:lstStyle/>
        <a:p>
          <a:endParaRPr lang="en-US"/>
        </a:p>
      </dgm:t>
    </dgm:pt>
    <dgm:pt modelId="{EA153973-794A-4C3E-9F23-5096BE97C4EF}" type="sibTrans" cxnId="{0298F5CB-8BE6-4B31-A9A3-5EBA46FADF24}">
      <dgm:prSet/>
      <dgm:spPr/>
      <dgm:t>
        <a:bodyPr/>
        <a:lstStyle/>
        <a:p>
          <a:endParaRPr lang="en-US"/>
        </a:p>
      </dgm:t>
    </dgm:pt>
    <dgm:pt modelId="{A7809D32-2E45-4185-B16F-24EB8524004D}" type="pres">
      <dgm:prSet presAssocID="{8EEB01AF-1CCF-4504-8E5B-25D5B6950ECD}" presName="theList" presStyleCnt="0">
        <dgm:presLayoutVars>
          <dgm:dir/>
          <dgm:animLvl val="lvl"/>
          <dgm:resizeHandles val="exact"/>
        </dgm:presLayoutVars>
      </dgm:prSet>
      <dgm:spPr/>
    </dgm:pt>
    <dgm:pt modelId="{290C23D0-7122-461F-9231-029E38A853F4}" type="pres">
      <dgm:prSet presAssocID="{CB8BA851-9CDB-4050-AD09-86D4846EBDA2}" presName="compNode" presStyleCnt="0"/>
      <dgm:spPr/>
    </dgm:pt>
    <dgm:pt modelId="{EE2C71B1-0ACD-4AFE-9EAA-53854C14CD37}" type="pres">
      <dgm:prSet presAssocID="{CB8BA851-9CDB-4050-AD09-86D4846EBDA2}" presName="aNode" presStyleLbl="bgShp" presStyleIdx="0" presStyleCnt="1"/>
      <dgm:spPr/>
    </dgm:pt>
    <dgm:pt modelId="{FD33E5EE-20BE-47B1-B0F7-E72D9F9A1DA7}" type="pres">
      <dgm:prSet presAssocID="{CB8BA851-9CDB-4050-AD09-86D4846EBDA2}" presName="textNode" presStyleLbl="bgShp" presStyleIdx="0" presStyleCnt="1"/>
      <dgm:spPr/>
    </dgm:pt>
    <dgm:pt modelId="{D547A222-E297-41EE-9A4B-583534E7B786}" type="pres">
      <dgm:prSet presAssocID="{CB8BA851-9CDB-4050-AD09-86D4846EBDA2}" presName="compChildNode" presStyleCnt="0"/>
      <dgm:spPr/>
    </dgm:pt>
    <dgm:pt modelId="{8C30BF8B-CE0C-4609-AD1D-84B0FD72229C}" type="pres">
      <dgm:prSet presAssocID="{CB8BA851-9CDB-4050-AD09-86D4846EBDA2}" presName="theInnerList" presStyleCnt="0"/>
      <dgm:spPr/>
    </dgm:pt>
    <dgm:pt modelId="{E22A98CE-655F-4632-9908-398B84FD214F}" type="pres">
      <dgm:prSet presAssocID="{0FF7F1E6-C0B4-438C-99C3-EC5700614FBC}" presName="childNode" presStyleLbl="node1" presStyleIdx="0" presStyleCnt="3" custScaleX="113281" custScaleY="2000000" custLinFactY="-593844" custLinFactNeighborX="-770" custLinFactNeighborY="-600000">
        <dgm:presLayoutVars>
          <dgm:bulletEnabled val="1"/>
        </dgm:presLayoutVars>
      </dgm:prSet>
      <dgm:spPr/>
    </dgm:pt>
    <dgm:pt modelId="{B0C82D33-A42B-4AFE-9AE8-7E0FB30D273B}" type="pres">
      <dgm:prSet presAssocID="{0FF7F1E6-C0B4-438C-99C3-EC5700614FBC}" presName="aSpace2" presStyleCnt="0"/>
      <dgm:spPr/>
    </dgm:pt>
    <dgm:pt modelId="{8DCC98D3-B705-4E56-AEE7-E2EF2683D364}" type="pres">
      <dgm:prSet presAssocID="{BFBC16CE-F29F-44AF-9A4D-ED7356108D55}" presName="childNode" presStyleLbl="node1" presStyleIdx="1" presStyleCnt="3" custScaleX="113281" custScaleY="2000000" custLinFactY="-245000" custLinFactNeighborX="-770" custLinFactNeighborY="-300000">
        <dgm:presLayoutVars>
          <dgm:bulletEnabled val="1"/>
        </dgm:presLayoutVars>
      </dgm:prSet>
      <dgm:spPr/>
    </dgm:pt>
    <dgm:pt modelId="{746A48A6-7DF4-457A-9FB6-6D4D56FB8AE6}" type="pres">
      <dgm:prSet presAssocID="{BFBC16CE-F29F-44AF-9A4D-ED7356108D55}" presName="aSpace2" presStyleCnt="0"/>
      <dgm:spPr/>
    </dgm:pt>
    <dgm:pt modelId="{D7FA611F-4F78-4F23-A364-C4D73BAA6C72}" type="pres">
      <dgm:prSet presAssocID="{F1D2F420-1728-443A-A033-BB9F764584DA}" presName="childNode" presStyleLbl="node1" presStyleIdx="2" presStyleCnt="3" custScaleX="114034" custScaleY="2000000">
        <dgm:presLayoutVars>
          <dgm:bulletEnabled val="1"/>
        </dgm:presLayoutVars>
      </dgm:prSet>
      <dgm:spPr/>
    </dgm:pt>
  </dgm:ptLst>
  <dgm:cxnLst>
    <dgm:cxn modelId="{F79B0F06-9CC5-4E67-A93A-61EFF17B1612}" srcId="{CB8BA851-9CDB-4050-AD09-86D4846EBDA2}" destId="{0FF7F1E6-C0B4-438C-99C3-EC5700614FBC}" srcOrd="0" destOrd="0" parTransId="{A7719138-6410-430A-A87A-013E41068060}" sibTransId="{254CE9D5-656B-4A6B-9E95-A49BB61F2DB2}"/>
    <dgm:cxn modelId="{4E49362A-630D-40E2-8348-508B7CB6C768}" type="presOf" srcId="{8EEB01AF-1CCF-4504-8E5B-25D5B6950ECD}" destId="{A7809D32-2E45-4185-B16F-24EB8524004D}" srcOrd="0" destOrd="0" presId="urn:microsoft.com/office/officeart/2005/8/layout/lProcess2"/>
    <dgm:cxn modelId="{1A1CC45B-B46D-4A8C-B841-1AFCF3E5F96D}" type="presOf" srcId="{F1D2F420-1728-443A-A033-BB9F764584DA}" destId="{D7FA611F-4F78-4F23-A364-C4D73BAA6C72}" srcOrd="0" destOrd="0" presId="urn:microsoft.com/office/officeart/2005/8/layout/lProcess2"/>
    <dgm:cxn modelId="{9A27A241-9B00-4BC5-94F6-51B4873134A3}" type="presOf" srcId="{0FF7F1E6-C0B4-438C-99C3-EC5700614FBC}" destId="{E22A98CE-655F-4632-9908-398B84FD214F}" srcOrd="0" destOrd="0" presId="urn:microsoft.com/office/officeart/2005/8/layout/lProcess2"/>
    <dgm:cxn modelId="{E02AC054-5F2B-4370-8301-B4B5E26CEFE1}" type="presOf" srcId="{CB8BA851-9CDB-4050-AD09-86D4846EBDA2}" destId="{FD33E5EE-20BE-47B1-B0F7-E72D9F9A1DA7}" srcOrd="1" destOrd="0" presId="urn:microsoft.com/office/officeart/2005/8/layout/lProcess2"/>
    <dgm:cxn modelId="{02B7537B-4AD8-40AF-83BC-4EDA7C5BD008}" srcId="{8EEB01AF-1CCF-4504-8E5B-25D5B6950ECD}" destId="{CB8BA851-9CDB-4050-AD09-86D4846EBDA2}" srcOrd="0" destOrd="0" parTransId="{E10734D9-8420-4858-9FC7-E107070FF624}" sibTransId="{FB113E91-5BEE-4E50-8035-D8A838D64E22}"/>
    <dgm:cxn modelId="{66BDE58B-60E7-4C5F-80AC-139B4C0CC695}" type="presOf" srcId="{BFBC16CE-F29F-44AF-9A4D-ED7356108D55}" destId="{8DCC98D3-B705-4E56-AEE7-E2EF2683D364}" srcOrd="0" destOrd="0" presId="urn:microsoft.com/office/officeart/2005/8/layout/lProcess2"/>
    <dgm:cxn modelId="{43B4A792-D758-4E8A-B3D9-65DA1E741D32}" type="presOf" srcId="{CB8BA851-9CDB-4050-AD09-86D4846EBDA2}" destId="{EE2C71B1-0ACD-4AFE-9EAA-53854C14CD37}" srcOrd="0" destOrd="0" presId="urn:microsoft.com/office/officeart/2005/8/layout/lProcess2"/>
    <dgm:cxn modelId="{0298F5CB-8BE6-4B31-A9A3-5EBA46FADF24}" srcId="{CB8BA851-9CDB-4050-AD09-86D4846EBDA2}" destId="{F1D2F420-1728-443A-A033-BB9F764584DA}" srcOrd="2" destOrd="0" parTransId="{5F1ED642-BF2F-44C7-AF63-00F58DF906CF}" sibTransId="{EA153973-794A-4C3E-9F23-5096BE97C4EF}"/>
    <dgm:cxn modelId="{634498F9-ACBC-4159-9E45-ADBF5899B6CB}" srcId="{CB8BA851-9CDB-4050-AD09-86D4846EBDA2}" destId="{BFBC16CE-F29F-44AF-9A4D-ED7356108D55}" srcOrd="1" destOrd="0" parTransId="{7C5D5DFE-B003-4123-B68B-2D276014713D}" sibTransId="{D5480C1B-69E1-4C59-A412-0A9328C080E0}"/>
    <dgm:cxn modelId="{683D7CB4-DDCD-49B9-805A-A4FCEE458F88}" type="presParOf" srcId="{A7809D32-2E45-4185-B16F-24EB8524004D}" destId="{290C23D0-7122-461F-9231-029E38A853F4}" srcOrd="0" destOrd="0" presId="urn:microsoft.com/office/officeart/2005/8/layout/lProcess2"/>
    <dgm:cxn modelId="{331B6B71-737C-4FB6-8EE5-FF1903E9B721}" type="presParOf" srcId="{290C23D0-7122-461F-9231-029E38A853F4}" destId="{EE2C71B1-0ACD-4AFE-9EAA-53854C14CD37}" srcOrd="0" destOrd="0" presId="urn:microsoft.com/office/officeart/2005/8/layout/lProcess2"/>
    <dgm:cxn modelId="{DC0CB845-EDD0-4257-83EE-7EBBC1AFA7E2}" type="presParOf" srcId="{290C23D0-7122-461F-9231-029E38A853F4}" destId="{FD33E5EE-20BE-47B1-B0F7-E72D9F9A1DA7}" srcOrd="1" destOrd="0" presId="urn:microsoft.com/office/officeart/2005/8/layout/lProcess2"/>
    <dgm:cxn modelId="{C13C3627-6804-4D64-840B-656A3D0D1EE8}" type="presParOf" srcId="{290C23D0-7122-461F-9231-029E38A853F4}" destId="{D547A222-E297-41EE-9A4B-583534E7B786}" srcOrd="2" destOrd="0" presId="urn:microsoft.com/office/officeart/2005/8/layout/lProcess2"/>
    <dgm:cxn modelId="{EBFFAFF8-77BA-412F-AA8B-65E1C88F921D}" type="presParOf" srcId="{D547A222-E297-41EE-9A4B-583534E7B786}" destId="{8C30BF8B-CE0C-4609-AD1D-84B0FD72229C}" srcOrd="0" destOrd="0" presId="urn:microsoft.com/office/officeart/2005/8/layout/lProcess2"/>
    <dgm:cxn modelId="{609FBC7F-04A5-4BFC-A1F3-9F78ABE10AB7}" type="presParOf" srcId="{8C30BF8B-CE0C-4609-AD1D-84B0FD72229C}" destId="{E22A98CE-655F-4632-9908-398B84FD214F}" srcOrd="0" destOrd="0" presId="urn:microsoft.com/office/officeart/2005/8/layout/lProcess2"/>
    <dgm:cxn modelId="{2A16EA19-BCCC-4C00-B426-B8647914E18D}" type="presParOf" srcId="{8C30BF8B-CE0C-4609-AD1D-84B0FD72229C}" destId="{B0C82D33-A42B-4AFE-9AE8-7E0FB30D273B}" srcOrd="1" destOrd="0" presId="urn:microsoft.com/office/officeart/2005/8/layout/lProcess2"/>
    <dgm:cxn modelId="{BC4B2BAC-DFCD-41D7-AEC2-5499114964FF}" type="presParOf" srcId="{8C30BF8B-CE0C-4609-AD1D-84B0FD72229C}" destId="{8DCC98D3-B705-4E56-AEE7-E2EF2683D364}" srcOrd="2" destOrd="0" presId="urn:microsoft.com/office/officeart/2005/8/layout/lProcess2"/>
    <dgm:cxn modelId="{9F965403-0AD9-44E8-810C-01E9D9C78A47}" type="presParOf" srcId="{8C30BF8B-CE0C-4609-AD1D-84B0FD72229C}" destId="{746A48A6-7DF4-457A-9FB6-6D4D56FB8AE6}" srcOrd="3" destOrd="0" presId="urn:microsoft.com/office/officeart/2005/8/layout/lProcess2"/>
    <dgm:cxn modelId="{8A728E6A-0BEA-4E52-B39C-29739BAAF99D}" type="presParOf" srcId="{8C30BF8B-CE0C-4609-AD1D-84B0FD72229C}" destId="{D7FA611F-4F78-4F23-A364-C4D73BAA6C72}"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DF0AD68-D183-4482-8215-52D4DBD20981}" type="doc">
      <dgm:prSet loTypeId="urn:microsoft.com/office/officeart/2005/8/layout/hProcess3" loCatId="process" qsTypeId="urn:microsoft.com/office/officeart/2005/8/quickstyle/simple1" qsCatId="simple" csTypeId="urn:microsoft.com/office/officeart/2005/8/colors/accent5_5" csCatId="accent5" phldr="1"/>
      <dgm:spPr/>
      <dgm:t>
        <a:bodyPr/>
        <a:lstStyle/>
        <a:p>
          <a:endParaRPr lang="en-US"/>
        </a:p>
      </dgm:t>
    </dgm:pt>
    <dgm:pt modelId="{193749A1-E883-4D0A-99E1-0C97915FE898}">
      <dgm:prSet custT="1"/>
      <dgm:spPr>
        <a:xfrm>
          <a:off x="100522" y="789299"/>
          <a:ext cx="2018628" cy="1548000"/>
        </a:xfrm>
        <a:prstGeom prst="rect">
          <a:avLst/>
        </a:prstGeom>
        <a:noFill/>
        <a:ln>
          <a:noFill/>
        </a:ln>
        <a:effectLst/>
      </dgm:spPr>
      <dgm:t>
        <a:bodyPr/>
        <a:lstStyle/>
        <a:p>
          <a:pPr algn="ctr">
            <a:buNone/>
          </a:pPr>
          <a:r>
            <a:rPr lang="en-US" sz="2400" dirty="0">
              <a:solidFill>
                <a:srgbClr val="FFFFFF"/>
              </a:solidFill>
              <a:latin typeface="Calibri" panose="020F0502020204030204"/>
              <a:ea typeface="+mn-ea"/>
              <a:cs typeface="Arial" panose="020B0604020202020204" pitchFamily="34" charset="0"/>
            </a:rPr>
            <a:t>Career Center Staff</a:t>
          </a:r>
        </a:p>
      </dgm:t>
    </dgm:pt>
    <dgm:pt modelId="{4BFEA193-B004-4949-8568-B63E8554A6D8}" type="parTrans" cxnId="{213861A7-4BF3-49F0-967C-19049C8D9286}">
      <dgm:prSet/>
      <dgm:spPr/>
      <dgm:t>
        <a:bodyPr/>
        <a:lstStyle/>
        <a:p>
          <a:endParaRPr lang="en-US"/>
        </a:p>
      </dgm:t>
    </dgm:pt>
    <dgm:pt modelId="{8427D20E-5955-40AF-BADC-B232D9275B0D}" type="sibTrans" cxnId="{213861A7-4BF3-49F0-967C-19049C8D9286}">
      <dgm:prSet/>
      <dgm:spPr/>
      <dgm:t>
        <a:bodyPr/>
        <a:lstStyle/>
        <a:p>
          <a:endParaRPr lang="en-US"/>
        </a:p>
      </dgm:t>
    </dgm:pt>
    <dgm:pt modelId="{18E05D28-D2DD-483E-9865-C4C263E6BA29}">
      <dgm:prSet custT="1"/>
      <dgm:spPr>
        <a:xfrm>
          <a:off x="219872" y="2432371"/>
          <a:ext cx="2199917" cy="2660625"/>
        </a:xfrm>
        <a:prstGeom prst="rect">
          <a:avLst/>
        </a:prstGeom>
        <a:noFill/>
        <a:ln>
          <a:noFill/>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Eligible veteran/spouse criteria</a:t>
          </a:r>
        </a:p>
      </dgm:t>
    </dgm:pt>
    <dgm:pt modelId="{4C24A1AD-CFD5-4DD1-A178-EB4600AF36C8}" type="parTrans" cxnId="{1B9245BE-6E7A-4C8A-9A91-1776297846CB}">
      <dgm:prSet/>
      <dgm:spPr/>
      <dgm:t>
        <a:bodyPr/>
        <a:lstStyle/>
        <a:p>
          <a:endParaRPr lang="en-US"/>
        </a:p>
      </dgm:t>
    </dgm:pt>
    <dgm:pt modelId="{C773874C-9B76-411A-9218-555D4EF024E6}" type="sibTrans" cxnId="{1B9245BE-6E7A-4C8A-9A91-1776297846CB}">
      <dgm:prSet/>
      <dgm:spPr/>
      <dgm:t>
        <a:bodyPr/>
        <a:lstStyle/>
        <a:p>
          <a:endParaRPr lang="en-US"/>
        </a:p>
      </dgm:t>
    </dgm:pt>
    <dgm:pt modelId="{2FDF3E6C-221A-4B74-A12D-AB7A64249C99}">
      <dgm:prSet custT="1"/>
      <dgm:spPr>
        <a:xfrm>
          <a:off x="219872" y="2432371"/>
          <a:ext cx="2199917" cy="2660625"/>
        </a:xfrm>
        <a:prstGeom prst="rect">
          <a:avLst/>
        </a:prstGeom>
        <a:noFill/>
        <a:ln>
          <a:noFill/>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Significant barriers to employment</a:t>
          </a:r>
        </a:p>
      </dgm:t>
    </dgm:pt>
    <dgm:pt modelId="{259C8A88-F5CD-4EF0-BABF-C2CF770326BB}" type="parTrans" cxnId="{E27DE6CC-F181-4AE4-8277-58B136B14A83}">
      <dgm:prSet/>
      <dgm:spPr/>
      <dgm:t>
        <a:bodyPr/>
        <a:lstStyle/>
        <a:p>
          <a:endParaRPr lang="en-US"/>
        </a:p>
      </dgm:t>
    </dgm:pt>
    <dgm:pt modelId="{026C712D-230E-4A4F-80AC-C202E30B66B2}" type="sibTrans" cxnId="{E27DE6CC-F181-4AE4-8277-58B136B14A83}">
      <dgm:prSet/>
      <dgm:spPr/>
      <dgm:t>
        <a:bodyPr/>
        <a:lstStyle/>
        <a:p>
          <a:endParaRPr lang="en-US"/>
        </a:p>
      </dgm:t>
    </dgm:pt>
    <dgm:pt modelId="{7478DB15-1B97-4F67-8D42-7169313F0721}">
      <dgm:prSet custT="1"/>
      <dgm:spPr>
        <a:xfrm>
          <a:off x="219872" y="2432371"/>
          <a:ext cx="2199917" cy="2660625"/>
        </a:xfrm>
        <a:prstGeom prst="rect">
          <a:avLst/>
        </a:prstGeom>
        <a:noFill/>
        <a:ln>
          <a:noFill/>
        </a:ln>
        <a:effectLst/>
      </dgm:spPr>
      <dgm:t>
        <a:bodyPr/>
        <a:lstStyle/>
        <a:p>
          <a:pPr>
            <a:buChar char="•"/>
          </a:pPr>
          <a:r>
            <a:rPr lang="en-US" sz="2000" b="0" u="none" dirty="0">
              <a:solidFill>
                <a:srgbClr val="202452"/>
              </a:solidFill>
              <a:latin typeface="Calibri" panose="020F0502020204030204"/>
              <a:ea typeface="+mn-ea"/>
              <a:cs typeface="Arial" panose="020B0604020202020204" pitchFamily="34" charset="0"/>
            </a:rPr>
            <a:t>Priority of service</a:t>
          </a:r>
        </a:p>
      </dgm:t>
    </dgm:pt>
    <dgm:pt modelId="{427EC49F-C7CB-41DB-9509-AFD3F1015725}" type="parTrans" cxnId="{B5ACA750-DE7F-4A6A-B4CF-2A6D3C2E009B}">
      <dgm:prSet/>
      <dgm:spPr/>
      <dgm:t>
        <a:bodyPr/>
        <a:lstStyle/>
        <a:p>
          <a:endParaRPr lang="en-US"/>
        </a:p>
      </dgm:t>
    </dgm:pt>
    <dgm:pt modelId="{4E89FD70-739F-41C6-BAC7-2099F800381D}" type="sibTrans" cxnId="{B5ACA750-DE7F-4A6A-B4CF-2A6D3C2E009B}">
      <dgm:prSet/>
      <dgm:spPr/>
      <dgm:t>
        <a:bodyPr/>
        <a:lstStyle/>
        <a:p>
          <a:endParaRPr lang="en-US"/>
        </a:p>
      </dgm:t>
    </dgm:pt>
    <dgm:pt modelId="{A3FACC0D-EFF2-4F9E-B9BD-822EF7F494A4}">
      <dgm:prSet custT="1"/>
      <dgm:spPr>
        <a:xfrm>
          <a:off x="219872" y="2432371"/>
          <a:ext cx="2199917" cy="2660625"/>
        </a:xfrm>
        <a:prstGeom prst="rect">
          <a:avLst/>
        </a:prstGeom>
        <a:noFill/>
        <a:ln>
          <a:noFill/>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Veterans' intake process and intake form</a:t>
          </a:r>
        </a:p>
      </dgm:t>
    </dgm:pt>
    <dgm:pt modelId="{AC8923D1-D638-4C09-9563-DC8178428DE0}" type="parTrans" cxnId="{04723B1C-0469-4771-B804-6DCF83B7C162}">
      <dgm:prSet/>
      <dgm:spPr/>
      <dgm:t>
        <a:bodyPr/>
        <a:lstStyle/>
        <a:p>
          <a:endParaRPr lang="en-US"/>
        </a:p>
      </dgm:t>
    </dgm:pt>
    <dgm:pt modelId="{88347972-E3AD-4842-A93D-6795A6A7A2B4}" type="sibTrans" cxnId="{04723B1C-0469-4771-B804-6DCF83B7C162}">
      <dgm:prSet/>
      <dgm:spPr/>
      <dgm:t>
        <a:bodyPr/>
        <a:lstStyle/>
        <a:p>
          <a:endParaRPr lang="en-US"/>
        </a:p>
      </dgm:t>
    </dgm:pt>
    <dgm:pt modelId="{2B84A6EF-8761-4325-831D-35983E37D0C2}">
      <dgm:prSet custT="1"/>
      <dgm:spPr>
        <a:xfrm>
          <a:off x="2575535" y="789299"/>
          <a:ext cx="2018628" cy="1548000"/>
        </a:xfrm>
        <a:prstGeom prst="rect">
          <a:avLst/>
        </a:prstGeom>
        <a:noFill/>
        <a:ln>
          <a:noFill/>
        </a:ln>
        <a:effectLst/>
      </dgm:spPr>
      <dgm:t>
        <a:bodyPr/>
        <a:lstStyle/>
        <a:p>
          <a:pPr algn="ctr">
            <a:buNone/>
          </a:pPr>
          <a:r>
            <a:rPr lang="en-US" sz="2400" dirty="0">
              <a:solidFill>
                <a:srgbClr val="FFFFFF"/>
              </a:solidFill>
              <a:latin typeface="Calibri" panose="020F0502020204030204"/>
              <a:ea typeface="+mn-ea"/>
              <a:cs typeface="Arial" panose="020B0604020202020204" pitchFamily="34" charset="0"/>
            </a:rPr>
            <a:t>Partner Program Staff</a:t>
          </a:r>
        </a:p>
      </dgm:t>
    </dgm:pt>
    <dgm:pt modelId="{475AC2E2-A8EE-4DE5-B94C-426EE4A46429}" type="parTrans" cxnId="{DEA28B58-D42E-4478-B443-8A88D356EF07}">
      <dgm:prSet/>
      <dgm:spPr/>
      <dgm:t>
        <a:bodyPr/>
        <a:lstStyle/>
        <a:p>
          <a:endParaRPr lang="en-US"/>
        </a:p>
      </dgm:t>
    </dgm:pt>
    <dgm:pt modelId="{18BE0D92-B587-450C-A39E-8B09316BFD63}" type="sibTrans" cxnId="{DEA28B58-D42E-4478-B443-8A88D356EF07}">
      <dgm:prSet/>
      <dgm:spPr/>
      <dgm:t>
        <a:bodyPr/>
        <a:lstStyle/>
        <a:p>
          <a:endParaRPr lang="en-US"/>
        </a:p>
      </dgm:t>
    </dgm:pt>
    <dgm:pt modelId="{7023EC19-88A7-4D67-A469-6B206F77BC7F}">
      <dgm:prSet custT="1"/>
      <dgm:spPr>
        <a:xfrm>
          <a:off x="5050549" y="789299"/>
          <a:ext cx="2018628" cy="1548000"/>
        </a:xfrm>
        <a:prstGeom prst="rect">
          <a:avLst/>
        </a:prstGeom>
        <a:noFill/>
        <a:ln>
          <a:noFill/>
        </a:ln>
        <a:effectLst/>
      </dgm:spPr>
      <dgm:t>
        <a:bodyPr/>
        <a:lstStyle/>
        <a:p>
          <a:pPr algn="ctr">
            <a:buNone/>
          </a:pPr>
          <a:r>
            <a:rPr lang="en-US" sz="2400" dirty="0">
              <a:solidFill>
                <a:srgbClr val="FFFFFF"/>
              </a:solidFill>
              <a:latin typeface="Calibri" panose="020F0502020204030204"/>
              <a:ea typeface="+mn-ea"/>
              <a:cs typeface="Arial" panose="020B0604020202020204" pitchFamily="34" charset="0"/>
            </a:rPr>
            <a:t>Employer Community</a:t>
          </a:r>
        </a:p>
      </dgm:t>
    </dgm:pt>
    <dgm:pt modelId="{72759E6C-7AF6-4C77-A668-4EC4AEC5ED6A}" type="parTrans" cxnId="{B7128F61-2458-4B65-B3EB-BB40B519F6BB}">
      <dgm:prSet/>
      <dgm:spPr/>
      <dgm:t>
        <a:bodyPr/>
        <a:lstStyle/>
        <a:p>
          <a:endParaRPr lang="en-US"/>
        </a:p>
      </dgm:t>
    </dgm:pt>
    <dgm:pt modelId="{1D4449EF-EA64-4613-A336-07CC7782E284}" type="sibTrans" cxnId="{B7128F61-2458-4B65-B3EB-BB40B519F6BB}">
      <dgm:prSet/>
      <dgm:spPr/>
      <dgm:t>
        <a:bodyPr/>
        <a:lstStyle/>
        <a:p>
          <a:endParaRPr lang="en-US"/>
        </a:p>
      </dgm:t>
    </dgm:pt>
    <dgm:pt modelId="{3F649081-7FC8-4FDA-8330-8AD50AC4E5A9}">
      <dgm:prSet custT="1"/>
      <dgm:spPr>
        <a:xfrm>
          <a:off x="2694886" y="2432371"/>
          <a:ext cx="2199917" cy="2660625"/>
        </a:xfrm>
        <a:prstGeom prst="rect">
          <a:avLst/>
        </a:prstGeom>
        <a:noFill/>
        <a:ln>
          <a:noFill/>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JVSG staff roles and responsibilities</a:t>
          </a:r>
        </a:p>
      </dgm:t>
    </dgm:pt>
    <dgm:pt modelId="{6E5A94EE-BEA0-4F28-9C97-3B8C6FFF294C}" type="parTrans" cxnId="{0C797625-321D-4995-9CBB-44374768AE92}">
      <dgm:prSet/>
      <dgm:spPr/>
      <dgm:t>
        <a:bodyPr/>
        <a:lstStyle/>
        <a:p>
          <a:endParaRPr lang="en-US"/>
        </a:p>
      </dgm:t>
    </dgm:pt>
    <dgm:pt modelId="{594C07F3-2154-49FE-A4B2-19DF8A331FE4}" type="sibTrans" cxnId="{0C797625-321D-4995-9CBB-44374768AE92}">
      <dgm:prSet/>
      <dgm:spPr/>
      <dgm:t>
        <a:bodyPr/>
        <a:lstStyle/>
        <a:p>
          <a:endParaRPr lang="en-US"/>
        </a:p>
      </dgm:t>
    </dgm:pt>
    <dgm:pt modelId="{0BB86390-22F7-40B1-99EC-8430B256DC49}">
      <dgm:prSet custT="1"/>
      <dgm:spPr>
        <a:xfrm>
          <a:off x="2694886" y="2432371"/>
          <a:ext cx="2199917" cy="2660625"/>
        </a:xfrm>
        <a:prstGeom prst="rect">
          <a:avLst/>
        </a:prstGeom>
        <a:noFill/>
        <a:ln>
          <a:noFill/>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DVOP referral process</a:t>
          </a:r>
        </a:p>
      </dgm:t>
    </dgm:pt>
    <dgm:pt modelId="{0F2B8E9A-6CFB-42AE-BD4D-5F9E08473420}" type="parTrans" cxnId="{E04BE932-5B14-41B8-A6B1-6017593E36B4}">
      <dgm:prSet/>
      <dgm:spPr/>
      <dgm:t>
        <a:bodyPr/>
        <a:lstStyle/>
        <a:p>
          <a:endParaRPr lang="en-US"/>
        </a:p>
      </dgm:t>
    </dgm:pt>
    <dgm:pt modelId="{C97E9B88-DACF-4177-BFA1-57AE72C65057}" type="sibTrans" cxnId="{E04BE932-5B14-41B8-A6B1-6017593E36B4}">
      <dgm:prSet/>
      <dgm:spPr/>
      <dgm:t>
        <a:bodyPr/>
        <a:lstStyle/>
        <a:p>
          <a:endParaRPr lang="en-US"/>
        </a:p>
      </dgm:t>
    </dgm:pt>
    <dgm:pt modelId="{C022D521-46AA-41CC-B22C-4266C0186E2B}">
      <dgm:prSet custT="1"/>
      <dgm:spPr>
        <a:xfrm>
          <a:off x="5202251" y="2415975"/>
          <a:ext cx="2199917" cy="2660625"/>
        </a:xfrm>
        <a:prstGeom prst="rect">
          <a:avLst/>
        </a:prstGeom>
        <a:noFill/>
        <a:ln>
          <a:noFill/>
        </a:ln>
        <a:effectLst/>
      </dgm:spPr>
      <dgm:t>
        <a:bodyPr/>
        <a:lstStyle/>
        <a:p>
          <a:pPr algn="l">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HVMP</a:t>
          </a:r>
        </a:p>
      </dgm:t>
    </dgm:pt>
    <dgm:pt modelId="{9505493E-056A-43F8-A799-ECEF7E7B03C9}" type="parTrans" cxnId="{32A9535C-DF56-448B-B014-7A0DABDD70E1}">
      <dgm:prSet/>
      <dgm:spPr/>
      <dgm:t>
        <a:bodyPr/>
        <a:lstStyle/>
        <a:p>
          <a:endParaRPr lang="en-US"/>
        </a:p>
      </dgm:t>
    </dgm:pt>
    <dgm:pt modelId="{D6B20783-E215-42A9-B8AD-2FA897AE8DD2}" type="sibTrans" cxnId="{32A9535C-DF56-448B-B014-7A0DABDD70E1}">
      <dgm:prSet/>
      <dgm:spPr/>
      <dgm:t>
        <a:bodyPr/>
        <a:lstStyle/>
        <a:p>
          <a:endParaRPr lang="en-US"/>
        </a:p>
      </dgm:t>
    </dgm:pt>
    <dgm:pt modelId="{863CC4A2-4269-4297-BBB1-F1D9DDA74A6F}">
      <dgm:prSet custT="1"/>
      <dgm:spPr>
        <a:xfrm>
          <a:off x="5202251" y="2415975"/>
          <a:ext cx="2199917" cy="2660625"/>
        </a:xfrm>
        <a:prstGeom prst="rect">
          <a:avLst/>
        </a:prstGeom>
        <a:noFill/>
        <a:ln>
          <a:noFill/>
        </a:ln>
        <a:effectLst/>
      </dgm:spPr>
      <dgm:t>
        <a:bodyPr/>
        <a:lstStyle/>
        <a:p>
          <a:pPr algn="l">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WOTC</a:t>
          </a:r>
        </a:p>
      </dgm:t>
    </dgm:pt>
    <dgm:pt modelId="{57862642-6391-4A62-A22F-BD96803CFBE9}" type="parTrans" cxnId="{C644785C-B4F5-4BFC-9ED2-3F2375A42697}">
      <dgm:prSet/>
      <dgm:spPr/>
      <dgm:t>
        <a:bodyPr/>
        <a:lstStyle/>
        <a:p>
          <a:endParaRPr lang="en-US"/>
        </a:p>
      </dgm:t>
    </dgm:pt>
    <dgm:pt modelId="{758E89C6-74B3-425A-B536-9C467DCE46F4}" type="sibTrans" cxnId="{C644785C-B4F5-4BFC-9ED2-3F2375A42697}">
      <dgm:prSet/>
      <dgm:spPr/>
      <dgm:t>
        <a:bodyPr/>
        <a:lstStyle/>
        <a:p>
          <a:endParaRPr lang="en-US"/>
        </a:p>
      </dgm:t>
    </dgm:pt>
    <dgm:pt modelId="{A635542C-8268-403E-971D-54ED217DADCB}">
      <dgm:prSet custT="1"/>
      <dgm:spPr>
        <a:xfrm>
          <a:off x="5202251" y="2415975"/>
          <a:ext cx="2199917" cy="2660625"/>
        </a:xfrm>
        <a:prstGeom prst="rect">
          <a:avLst/>
        </a:prstGeom>
        <a:noFill/>
        <a:ln>
          <a:noFill/>
        </a:ln>
        <a:effectLst/>
      </dgm:spPr>
      <dgm:t>
        <a:bodyPr/>
        <a:lstStyle/>
        <a:p>
          <a:pPr algn="l">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OJT</a:t>
          </a:r>
        </a:p>
      </dgm:t>
    </dgm:pt>
    <dgm:pt modelId="{88876A79-DE8C-4038-8403-0CAE1A145B6B}" type="parTrans" cxnId="{7FE97630-E39F-42B8-8DCC-EC3D2A218FB2}">
      <dgm:prSet/>
      <dgm:spPr/>
      <dgm:t>
        <a:bodyPr/>
        <a:lstStyle/>
        <a:p>
          <a:endParaRPr lang="en-US"/>
        </a:p>
      </dgm:t>
    </dgm:pt>
    <dgm:pt modelId="{9FD7390E-7F3C-41F4-93C1-3FE1C2B7ABB3}" type="sibTrans" cxnId="{7FE97630-E39F-42B8-8DCC-EC3D2A218FB2}">
      <dgm:prSet/>
      <dgm:spPr/>
      <dgm:t>
        <a:bodyPr/>
        <a:lstStyle/>
        <a:p>
          <a:endParaRPr lang="en-US"/>
        </a:p>
      </dgm:t>
    </dgm:pt>
    <dgm:pt modelId="{C9A53EC9-8FBD-4378-AD0B-E325B4C6EBC4}">
      <dgm:prSet custT="1"/>
      <dgm:spPr>
        <a:xfrm>
          <a:off x="5202251" y="2415975"/>
          <a:ext cx="2199917" cy="2660625"/>
        </a:xfrm>
        <a:prstGeom prst="rect">
          <a:avLst/>
        </a:prstGeom>
        <a:noFill/>
        <a:ln>
          <a:noFill/>
        </a:ln>
        <a:effectLst/>
      </dgm:spPr>
      <dgm:t>
        <a:bodyPr/>
        <a:lstStyle/>
        <a:p>
          <a:pPr algn="l">
            <a:buFont typeface="Arial" panose="020B0604020202020204" pitchFamily="34" charset="0"/>
            <a:buChar char="•"/>
          </a:pPr>
          <a:r>
            <a:rPr lang="en-US" sz="2000" dirty="0">
              <a:solidFill>
                <a:srgbClr val="202452"/>
              </a:solidFill>
              <a:latin typeface="Calibri" panose="020F0502020204030204"/>
              <a:ea typeface="+mn-ea"/>
              <a:cs typeface="Arial" panose="020B0604020202020204" pitchFamily="34" charset="0"/>
            </a:rPr>
            <a:t>Federal Bonding</a:t>
          </a:r>
        </a:p>
      </dgm:t>
    </dgm:pt>
    <dgm:pt modelId="{0938C735-D9A5-4239-9857-9FE7085AA718}" type="parTrans" cxnId="{72CA1119-2D48-450A-AC8B-2A7B4BD8EFA2}">
      <dgm:prSet/>
      <dgm:spPr/>
      <dgm:t>
        <a:bodyPr/>
        <a:lstStyle/>
        <a:p>
          <a:endParaRPr lang="en-US"/>
        </a:p>
      </dgm:t>
    </dgm:pt>
    <dgm:pt modelId="{A4F7F66D-E2FF-4962-BDB3-C2884BF149DA}" type="sibTrans" cxnId="{72CA1119-2D48-450A-AC8B-2A7B4BD8EFA2}">
      <dgm:prSet/>
      <dgm:spPr/>
      <dgm:t>
        <a:bodyPr/>
        <a:lstStyle/>
        <a:p>
          <a:endParaRPr lang="en-US"/>
        </a:p>
      </dgm:t>
    </dgm:pt>
    <dgm:pt modelId="{82445C59-D30C-4951-B13F-CF689CB5B9A3}">
      <dgm:prSet custT="1"/>
      <dgm:spPr>
        <a:xfrm>
          <a:off x="5202251" y="2415975"/>
          <a:ext cx="2199917" cy="2660625"/>
        </a:xfrm>
        <a:prstGeom prst="rect">
          <a:avLst/>
        </a:prstGeom>
        <a:noFill/>
        <a:ln>
          <a:noFill/>
        </a:ln>
        <a:effectLst/>
      </dgm:spPr>
      <dgm:t>
        <a:bodyPr/>
        <a:lstStyle/>
        <a:p>
          <a:pPr algn="l">
            <a:buFont typeface="Arial" panose="020B0604020202020204" pitchFamily="34" charset="0"/>
            <a:buChar char="•"/>
          </a:pPr>
          <a:r>
            <a:rPr lang="en-US" sz="2000" dirty="0" err="1">
              <a:solidFill>
                <a:srgbClr val="202452"/>
              </a:solidFill>
              <a:latin typeface="Calibri" panose="020F0502020204030204"/>
              <a:ea typeface="+mn-ea"/>
              <a:cs typeface="Arial" panose="020B0604020202020204" pitchFamily="34" charset="0"/>
            </a:rPr>
            <a:t>SkillBridge</a:t>
          </a:r>
          <a:endParaRPr lang="en-US" sz="2000" dirty="0">
            <a:solidFill>
              <a:srgbClr val="202452"/>
            </a:solidFill>
            <a:latin typeface="Calibri" panose="020F0502020204030204"/>
            <a:ea typeface="+mn-ea"/>
            <a:cs typeface="Arial" panose="020B0604020202020204" pitchFamily="34" charset="0"/>
          </a:endParaRPr>
        </a:p>
      </dgm:t>
    </dgm:pt>
    <dgm:pt modelId="{7FA4AB11-CB82-462B-898A-6493083C76B5}" type="parTrans" cxnId="{8D600374-A3B3-4303-A096-8D69BD2D135A}">
      <dgm:prSet/>
      <dgm:spPr/>
      <dgm:t>
        <a:bodyPr/>
        <a:lstStyle/>
        <a:p>
          <a:endParaRPr lang="en-US"/>
        </a:p>
      </dgm:t>
    </dgm:pt>
    <dgm:pt modelId="{808CFB21-3B66-4768-AA1C-E2BAF34CAF45}" type="sibTrans" cxnId="{8D600374-A3B3-4303-A096-8D69BD2D135A}">
      <dgm:prSet/>
      <dgm:spPr/>
      <dgm:t>
        <a:bodyPr/>
        <a:lstStyle/>
        <a:p>
          <a:endParaRPr lang="en-US"/>
        </a:p>
      </dgm:t>
    </dgm:pt>
    <dgm:pt modelId="{8ADEAAA8-1DDD-4688-BF33-DDA534510BDA}">
      <dgm:prSet custT="1"/>
      <dgm:spPr>
        <a:xfrm>
          <a:off x="2694886" y="2432371"/>
          <a:ext cx="2199917" cy="2660625"/>
        </a:xfrm>
        <a:prstGeom prst="rect">
          <a:avLst/>
        </a:prstGeom>
        <a:noFill/>
        <a:ln>
          <a:noFill/>
        </a:ln>
        <a:effectLst/>
      </dgm:spPr>
      <dgm:t>
        <a:bodyPr/>
        <a:lstStyle/>
        <a:p>
          <a:pPr>
            <a:buChar char="•"/>
          </a:pPr>
          <a:r>
            <a:rPr lang="en-US" sz="2000" dirty="0">
              <a:solidFill>
                <a:srgbClr val="202452"/>
              </a:solidFill>
              <a:latin typeface="Calibri" panose="020F0502020204030204"/>
              <a:ea typeface="+mn-ea"/>
              <a:cs typeface="Arial" panose="020B0604020202020204" pitchFamily="34" charset="0"/>
            </a:rPr>
            <a:t>LVER Advocacy</a:t>
          </a:r>
        </a:p>
      </dgm:t>
    </dgm:pt>
    <dgm:pt modelId="{CF45FD88-A274-42B9-AE99-808B8D7458D8}" type="parTrans" cxnId="{536CA538-A0ED-4116-B747-4AE54AE85611}">
      <dgm:prSet/>
      <dgm:spPr/>
      <dgm:t>
        <a:bodyPr/>
        <a:lstStyle/>
        <a:p>
          <a:endParaRPr lang="en-US"/>
        </a:p>
      </dgm:t>
    </dgm:pt>
    <dgm:pt modelId="{645C8F69-2ABF-4F67-8DCC-41A074CC079F}" type="sibTrans" cxnId="{536CA538-A0ED-4116-B747-4AE54AE85611}">
      <dgm:prSet/>
      <dgm:spPr/>
      <dgm:t>
        <a:bodyPr/>
        <a:lstStyle/>
        <a:p>
          <a:endParaRPr lang="en-US"/>
        </a:p>
      </dgm:t>
    </dgm:pt>
    <dgm:pt modelId="{52BCCAA2-E940-4C73-B8DC-424B69A73503}">
      <dgm:prSet custT="1"/>
      <dgm:spPr>
        <a:xfrm>
          <a:off x="2694886" y="2432371"/>
          <a:ext cx="2199917" cy="2660625"/>
        </a:xfrm>
        <a:prstGeom prst="rect">
          <a:avLst/>
        </a:prstGeom>
        <a:noFill/>
        <a:ln>
          <a:noFill/>
        </a:ln>
        <a:effectLst/>
      </dgm:spPr>
      <dgm:t>
        <a:bodyPr/>
        <a:lstStyle/>
        <a:p>
          <a:pPr>
            <a:buChar char="•"/>
          </a:pPr>
          <a:endParaRPr lang="en-US" sz="2000" dirty="0">
            <a:solidFill>
              <a:srgbClr val="004563"/>
            </a:solidFill>
            <a:latin typeface="Arial" panose="020B0604020202020204" pitchFamily="34" charset="0"/>
            <a:ea typeface="+mn-ea"/>
            <a:cs typeface="Arial" panose="020B0604020202020204" pitchFamily="34" charset="0"/>
          </a:endParaRPr>
        </a:p>
      </dgm:t>
    </dgm:pt>
    <dgm:pt modelId="{DBAA5E1F-D83C-42FB-B0FB-418240EBA7DD}" type="parTrans" cxnId="{4E1D1CCA-848B-4939-80B0-83AEE39B5780}">
      <dgm:prSet/>
      <dgm:spPr/>
      <dgm:t>
        <a:bodyPr/>
        <a:lstStyle/>
        <a:p>
          <a:endParaRPr lang="en-US"/>
        </a:p>
      </dgm:t>
    </dgm:pt>
    <dgm:pt modelId="{4CF1EF57-99A7-485D-8969-4C366F926BC3}" type="sibTrans" cxnId="{4E1D1CCA-848B-4939-80B0-83AEE39B5780}">
      <dgm:prSet/>
      <dgm:spPr/>
      <dgm:t>
        <a:bodyPr/>
        <a:lstStyle/>
        <a:p>
          <a:endParaRPr lang="en-US"/>
        </a:p>
      </dgm:t>
    </dgm:pt>
    <dgm:pt modelId="{FD5A8B12-D23C-42A3-AA5A-1671E3EB65BF}" type="pres">
      <dgm:prSet presAssocID="{3DF0AD68-D183-4482-8215-52D4DBD20981}" presName="Name0" presStyleCnt="0">
        <dgm:presLayoutVars>
          <dgm:dir/>
          <dgm:animLvl val="lvl"/>
          <dgm:resizeHandles val="exact"/>
        </dgm:presLayoutVars>
      </dgm:prSet>
      <dgm:spPr/>
    </dgm:pt>
    <dgm:pt modelId="{DC5B9384-F4D5-40F6-ACDA-A2F9DECE73E7}" type="pres">
      <dgm:prSet presAssocID="{3DF0AD68-D183-4482-8215-52D4DBD20981}" presName="dummy" presStyleCnt="0"/>
      <dgm:spPr/>
    </dgm:pt>
    <dgm:pt modelId="{E3D7A370-72A7-4B27-8565-EF19A172E679}" type="pres">
      <dgm:prSet presAssocID="{3DF0AD68-D183-4482-8215-52D4DBD20981}" presName="linH" presStyleCnt="0"/>
      <dgm:spPr/>
    </dgm:pt>
    <dgm:pt modelId="{B7D60D09-7ECF-47FC-9CD3-AB271B3504F9}" type="pres">
      <dgm:prSet presAssocID="{3DF0AD68-D183-4482-8215-52D4DBD20981}" presName="padding1" presStyleCnt="0"/>
      <dgm:spPr/>
    </dgm:pt>
    <dgm:pt modelId="{A34E9758-07A1-4C4C-AA73-6BFE8E949677}" type="pres">
      <dgm:prSet presAssocID="{193749A1-E883-4D0A-99E1-0C97915FE898}" presName="linV" presStyleCnt="0"/>
      <dgm:spPr/>
    </dgm:pt>
    <dgm:pt modelId="{F79AC196-8FCD-4549-8ADE-19A7CBD40FDE}" type="pres">
      <dgm:prSet presAssocID="{193749A1-E883-4D0A-99E1-0C97915FE898}" presName="spVertical1" presStyleCnt="0"/>
      <dgm:spPr/>
    </dgm:pt>
    <dgm:pt modelId="{81FFCD67-7F8A-4C1F-8C87-306C53CC1149}" type="pres">
      <dgm:prSet presAssocID="{193749A1-E883-4D0A-99E1-0C97915FE898}" presName="parTx" presStyleLbl="revTx" presStyleIdx="0" presStyleCnt="6" custScaleX="146758" custLinFactNeighborX="-50118">
        <dgm:presLayoutVars>
          <dgm:chMax val="0"/>
          <dgm:chPref val="0"/>
          <dgm:bulletEnabled val="1"/>
        </dgm:presLayoutVars>
      </dgm:prSet>
      <dgm:spPr/>
    </dgm:pt>
    <dgm:pt modelId="{5716AF71-2C98-4413-90C1-C68E8C8BE852}" type="pres">
      <dgm:prSet presAssocID="{193749A1-E883-4D0A-99E1-0C97915FE898}" presName="spVertical2" presStyleCnt="0"/>
      <dgm:spPr/>
    </dgm:pt>
    <dgm:pt modelId="{198061A2-B766-47E4-AEA2-99380B779604}" type="pres">
      <dgm:prSet presAssocID="{193749A1-E883-4D0A-99E1-0C97915FE898}" presName="spVertical3" presStyleCnt="0"/>
      <dgm:spPr/>
    </dgm:pt>
    <dgm:pt modelId="{72F31711-746D-4D15-A593-89AA15C27D3C}" type="pres">
      <dgm:prSet presAssocID="{193749A1-E883-4D0A-99E1-0C97915FE898}" presName="desTx" presStyleLbl="revTx" presStyleIdx="1" presStyleCnt="6" custScaleX="159938" custLinFactNeighborX="-34851" custLinFactNeighborY="-9646">
        <dgm:presLayoutVars>
          <dgm:bulletEnabled val="1"/>
        </dgm:presLayoutVars>
      </dgm:prSet>
      <dgm:spPr/>
    </dgm:pt>
    <dgm:pt modelId="{BC0F69BB-FB4C-4557-9C46-FAC8F0E32528}" type="pres">
      <dgm:prSet presAssocID="{8427D20E-5955-40AF-BADC-B232D9275B0D}" presName="space" presStyleCnt="0"/>
      <dgm:spPr/>
    </dgm:pt>
    <dgm:pt modelId="{A3A361AF-0855-4A6A-A243-F8EDD882892A}" type="pres">
      <dgm:prSet presAssocID="{2B84A6EF-8761-4325-831D-35983E37D0C2}" presName="linV" presStyleCnt="0"/>
      <dgm:spPr/>
    </dgm:pt>
    <dgm:pt modelId="{ECAB3470-6EC4-420E-B83E-32F24C122773}" type="pres">
      <dgm:prSet presAssocID="{2B84A6EF-8761-4325-831D-35983E37D0C2}" presName="spVertical1" presStyleCnt="0"/>
      <dgm:spPr/>
    </dgm:pt>
    <dgm:pt modelId="{2A02F806-0A15-4251-88BE-3CF1FEC0839F}" type="pres">
      <dgm:prSet presAssocID="{2B84A6EF-8761-4325-831D-35983E37D0C2}" presName="parTx" presStyleLbl="revTx" presStyleIdx="2" presStyleCnt="6" custScaleX="146758" custLinFactNeighborX="-50118">
        <dgm:presLayoutVars>
          <dgm:chMax val="0"/>
          <dgm:chPref val="0"/>
          <dgm:bulletEnabled val="1"/>
        </dgm:presLayoutVars>
      </dgm:prSet>
      <dgm:spPr/>
    </dgm:pt>
    <dgm:pt modelId="{7165506B-00A1-435D-94CD-89FAA3F70915}" type="pres">
      <dgm:prSet presAssocID="{2B84A6EF-8761-4325-831D-35983E37D0C2}" presName="spVertical2" presStyleCnt="0"/>
      <dgm:spPr/>
    </dgm:pt>
    <dgm:pt modelId="{C122273C-CA7F-4310-A2D6-8DCF73D9A42F}" type="pres">
      <dgm:prSet presAssocID="{2B84A6EF-8761-4325-831D-35983E37D0C2}" presName="spVertical3" presStyleCnt="0"/>
      <dgm:spPr/>
    </dgm:pt>
    <dgm:pt modelId="{B28D2DED-F1DA-4B63-B10A-C3118658F744}" type="pres">
      <dgm:prSet presAssocID="{2B84A6EF-8761-4325-831D-35983E37D0C2}" presName="desTx" presStyleLbl="revTx" presStyleIdx="3" presStyleCnt="6" custScaleX="159938" custLinFactNeighborX="-34851" custLinFactNeighborY="-9646">
        <dgm:presLayoutVars>
          <dgm:bulletEnabled val="1"/>
        </dgm:presLayoutVars>
      </dgm:prSet>
      <dgm:spPr/>
    </dgm:pt>
    <dgm:pt modelId="{7D0CCF31-4473-40C9-84A4-D37F9D64E3E7}" type="pres">
      <dgm:prSet presAssocID="{18BE0D92-B587-450C-A39E-8B09316BFD63}" presName="space" presStyleCnt="0"/>
      <dgm:spPr/>
    </dgm:pt>
    <dgm:pt modelId="{A3DAF7D1-C185-4C0E-A7BD-1DDB74DCAF18}" type="pres">
      <dgm:prSet presAssocID="{7023EC19-88A7-4D67-A469-6B206F77BC7F}" presName="linV" presStyleCnt="0"/>
      <dgm:spPr/>
    </dgm:pt>
    <dgm:pt modelId="{C31FDFFA-E759-471A-8064-8D4FAC55012E}" type="pres">
      <dgm:prSet presAssocID="{7023EC19-88A7-4D67-A469-6B206F77BC7F}" presName="spVertical1" presStyleCnt="0"/>
      <dgm:spPr/>
    </dgm:pt>
    <dgm:pt modelId="{658FF23C-F178-4D4D-BBBA-745D10B31B49}" type="pres">
      <dgm:prSet presAssocID="{7023EC19-88A7-4D67-A469-6B206F77BC7F}" presName="parTx" presStyleLbl="revTx" presStyleIdx="4" presStyleCnt="6" custScaleX="146758" custLinFactNeighborX="-50118">
        <dgm:presLayoutVars>
          <dgm:chMax val="0"/>
          <dgm:chPref val="0"/>
          <dgm:bulletEnabled val="1"/>
        </dgm:presLayoutVars>
      </dgm:prSet>
      <dgm:spPr/>
    </dgm:pt>
    <dgm:pt modelId="{23F673CC-BB18-46A3-8C8B-0A3456B7F582}" type="pres">
      <dgm:prSet presAssocID="{7023EC19-88A7-4D67-A469-6B206F77BC7F}" presName="spVertical2" presStyleCnt="0"/>
      <dgm:spPr/>
    </dgm:pt>
    <dgm:pt modelId="{8AA2F630-7FFE-4719-9CBE-5FC9F6F99A3E}" type="pres">
      <dgm:prSet presAssocID="{7023EC19-88A7-4D67-A469-6B206F77BC7F}" presName="spVertical3" presStyleCnt="0"/>
      <dgm:spPr/>
    </dgm:pt>
    <dgm:pt modelId="{55E55A8E-3508-4D89-81AF-DC80AA62F7AD}" type="pres">
      <dgm:prSet presAssocID="{7023EC19-88A7-4D67-A469-6B206F77BC7F}" presName="desTx" presStyleLbl="revTx" presStyleIdx="5" presStyleCnt="6" custScaleX="159938" custLinFactNeighborX="-32499" custLinFactNeighborY="-12294">
        <dgm:presLayoutVars>
          <dgm:bulletEnabled val="1"/>
        </dgm:presLayoutVars>
      </dgm:prSet>
      <dgm:spPr/>
    </dgm:pt>
    <dgm:pt modelId="{8FB93FA1-DD8B-47B3-80F6-0E1EAF4AA352}" type="pres">
      <dgm:prSet presAssocID="{3DF0AD68-D183-4482-8215-52D4DBD20981}" presName="padding2" presStyleCnt="0"/>
      <dgm:spPr/>
    </dgm:pt>
    <dgm:pt modelId="{A5F0D07B-D797-4A63-8FE0-BCF0687BF149}" type="pres">
      <dgm:prSet presAssocID="{3DF0AD68-D183-4482-8215-52D4DBD20981}" presName="negArrow" presStyleCnt="0"/>
      <dgm:spPr/>
    </dgm:pt>
    <dgm:pt modelId="{79204562-B290-494B-AB05-99A66ABAD9C0}" type="pres">
      <dgm:prSet presAssocID="{3DF0AD68-D183-4482-8215-52D4DBD20981}" presName="backgroundArrow" presStyleLbl="node1" presStyleIdx="0" presStyleCnt="1" custLinFactNeighborX="733" custLinFactNeighborY="-20423"/>
      <dgm:spPr>
        <a:xfrm>
          <a:off x="0" y="0"/>
          <a:ext cx="8721318" cy="3096000"/>
        </a:xfrm>
        <a:prstGeom prst="rightArrow">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pt>
  </dgm:ptLst>
  <dgm:cxnLst>
    <dgm:cxn modelId="{EA719E05-2532-4FF8-B0B5-C6610698F1BC}" type="presOf" srcId="{3F649081-7FC8-4FDA-8330-8AD50AC4E5A9}" destId="{B28D2DED-F1DA-4B63-B10A-C3118658F744}" srcOrd="0" destOrd="0" presId="urn:microsoft.com/office/officeart/2005/8/layout/hProcess3"/>
    <dgm:cxn modelId="{F6B95D0D-B9BB-496B-88DF-521D4493A284}" type="presOf" srcId="{3DF0AD68-D183-4482-8215-52D4DBD20981}" destId="{FD5A8B12-D23C-42A3-AA5A-1671E3EB65BF}" srcOrd="0" destOrd="0" presId="urn:microsoft.com/office/officeart/2005/8/layout/hProcess3"/>
    <dgm:cxn modelId="{D3350915-13F1-4FC3-9D6F-96539B6B5524}" type="presOf" srcId="{8ADEAAA8-1DDD-4688-BF33-DDA534510BDA}" destId="{B28D2DED-F1DA-4B63-B10A-C3118658F744}" srcOrd="0" destOrd="2" presId="urn:microsoft.com/office/officeart/2005/8/layout/hProcess3"/>
    <dgm:cxn modelId="{72CA1119-2D48-450A-AC8B-2A7B4BD8EFA2}" srcId="{7023EC19-88A7-4D67-A469-6B206F77BC7F}" destId="{C9A53EC9-8FBD-4378-AD0B-E325B4C6EBC4}" srcOrd="3" destOrd="0" parTransId="{0938C735-D9A5-4239-9857-9FE7085AA718}" sibTransId="{A4F7F66D-E2FF-4962-BDB3-C2884BF149DA}"/>
    <dgm:cxn modelId="{976F521A-5964-4625-B80F-B44024ACC8B1}" type="presOf" srcId="{0BB86390-22F7-40B1-99EC-8430B256DC49}" destId="{B28D2DED-F1DA-4B63-B10A-C3118658F744}" srcOrd="0" destOrd="1" presId="urn:microsoft.com/office/officeart/2005/8/layout/hProcess3"/>
    <dgm:cxn modelId="{04723B1C-0469-4771-B804-6DCF83B7C162}" srcId="{193749A1-E883-4D0A-99E1-0C97915FE898}" destId="{A3FACC0D-EFF2-4F9E-B9BD-822EF7F494A4}" srcOrd="3" destOrd="0" parTransId="{AC8923D1-D638-4C09-9563-DC8178428DE0}" sibTransId="{88347972-E3AD-4842-A93D-6795A6A7A2B4}"/>
    <dgm:cxn modelId="{F9D81022-47C9-489C-8979-BF8E7F5E0666}" type="presOf" srcId="{18E05D28-D2DD-483E-9865-C4C263E6BA29}" destId="{72F31711-746D-4D15-A593-89AA15C27D3C}" srcOrd="0" destOrd="0" presId="urn:microsoft.com/office/officeart/2005/8/layout/hProcess3"/>
    <dgm:cxn modelId="{0C797625-321D-4995-9CBB-44374768AE92}" srcId="{2B84A6EF-8761-4325-831D-35983E37D0C2}" destId="{3F649081-7FC8-4FDA-8330-8AD50AC4E5A9}" srcOrd="0" destOrd="0" parTransId="{6E5A94EE-BEA0-4F28-9C97-3B8C6FFF294C}" sibTransId="{594C07F3-2154-49FE-A4B2-19DF8A331FE4}"/>
    <dgm:cxn modelId="{C1AE572D-6558-4E4D-BA3D-C07FB37AAF0E}" type="presOf" srcId="{7023EC19-88A7-4D67-A469-6B206F77BC7F}" destId="{658FF23C-F178-4D4D-BBBA-745D10B31B49}" srcOrd="0" destOrd="0" presId="urn:microsoft.com/office/officeart/2005/8/layout/hProcess3"/>
    <dgm:cxn modelId="{7FE97630-E39F-42B8-8DCC-EC3D2A218FB2}" srcId="{7023EC19-88A7-4D67-A469-6B206F77BC7F}" destId="{A635542C-8268-403E-971D-54ED217DADCB}" srcOrd="2" destOrd="0" parTransId="{88876A79-DE8C-4038-8403-0CAE1A145B6B}" sibTransId="{9FD7390E-7F3C-41F4-93C1-3FE1C2B7ABB3}"/>
    <dgm:cxn modelId="{E04BE932-5B14-41B8-A6B1-6017593E36B4}" srcId="{2B84A6EF-8761-4325-831D-35983E37D0C2}" destId="{0BB86390-22F7-40B1-99EC-8430B256DC49}" srcOrd="1" destOrd="0" parTransId="{0F2B8E9A-6CFB-42AE-BD4D-5F9E08473420}" sibTransId="{C97E9B88-DACF-4177-BFA1-57AE72C65057}"/>
    <dgm:cxn modelId="{00652B35-0285-4116-BF08-847FC98E9089}" type="presOf" srcId="{C9A53EC9-8FBD-4378-AD0B-E325B4C6EBC4}" destId="{55E55A8E-3508-4D89-81AF-DC80AA62F7AD}" srcOrd="0" destOrd="3" presId="urn:microsoft.com/office/officeart/2005/8/layout/hProcess3"/>
    <dgm:cxn modelId="{536CA538-A0ED-4116-B747-4AE54AE85611}" srcId="{2B84A6EF-8761-4325-831D-35983E37D0C2}" destId="{8ADEAAA8-1DDD-4688-BF33-DDA534510BDA}" srcOrd="2" destOrd="0" parTransId="{CF45FD88-A274-42B9-AE99-808B8D7458D8}" sibTransId="{645C8F69-2ABF-4F67-8DCC-41A074CC079F}"/>
    <dgm:cxn modelId="{6C20ED3E-6189-49CC-8421-496400F47650}" type="presOf" srcId="{193749A1-E883-4D0A-99E1-0C97915FE898}" destId="{81FFCD67-7F8A-4C1F-8C87-306C53CC1149}" srcOrd="0" destOrd="0" presId="urn:microsoft.com/office/officeart/2005/8/layout/hProcess3"/>
    <dgm:cxn modelId="{C99F153F-A4AB-4A54-932E-939E8399B3D4}" type="presOf" srcId="{2B84A6EF-8761-4325-831D-35983E37D0C2}" destId="{2A02F806-0A15-4251-88BE-3CF1FEC0839F}" srcOrd="0" destOrd="0" presId="urn:microsoft.com/office/officeart/2005/8/layout/hProcess3"/>
    <dgm:cxn modelId="{32A9535C-DF56-448B-B014-7A0DABDD70E1}" srcId="{7023EC19-88A7-4D67-A469-6B206F77BC7F}" destId="{C022D521-46AA-41CC-B22C-4266C0186E2B}" srcOrd="0" destOrd="0" parTransId="{9505493E-056A-43F8-A799-ECEF7E7B03C9}" sibTransId="{D6B20783-E215-42A9-B8AD-2FA897AE8DD2}"/>
    <dgm:cxn modelId="{C644785C-B4F5-4BFC-9ED2-3F2375A42697}" srcId="{7023EC19-88A7-4D67-A469-6B206F77BC7F}" destId="{863CC4A2-4269-4297-BBB1-F1D9DDA74A6F}" srcOrd="1" destOrd="0" parTransId="{57862642-6391-4A62-A22F-BD96803CFBE9}" sibTransId="{758E89C6-74B3-425A-B536-9C467DCE46F4}"/>
    <dgm:cxn modelId="{4C193D5E-5C9D-4962-841A-881E98A039A1}" type="presOf" srcId="{2FDF3E6C-221A-4B74-A12D-AB7A64249C99}" destId="{72F31711-746D-4D15-A593-89AA15C27D3C}" srcOrd="0" destOrd="1" presId="urn:microsoft.com/office/officeart/2005/8/layout/hProcess3"/>
    <dgm:cxn modelId="{B7128F61-2458-4B65-B3EB-BB40B519F6BB}" srcId="{3DF0AD68-D183-4482-8215-52D4DBD20981}" destId="{7023EC19-88A7-4D67-A469-6B206F77BC7F}" srcOrd="2" destOrd="0" parTransId="{72759E6C-7AF6-4C77-A668-4EC4AEC5ED6A}" sibTransId="{1D4449EF-EA64-4613-A336-07CC7782E284}"/>
    <dgm:cxn modelId="{3658B948-1CF8-4D18-B4C0-D103C673AAFA}" type="presOf" srcId="{82445C59-D30C-4951-B13F-CF689CB5B9A3}" destId="{55E55A8E-3508-4D89-81AF-DC80AA62F7AD}" srcOrd="0" destOrd="4" presId="urn:microsoft.com/office/officeart/2005/8/layout/hProcess3"/>
    <dgm:cxn modelId="{8CD5BF4D-628D-4A41-81CA-1CC991EAFBFD}" type="presOf" srcId="{863CC4A2-4269-4297-BBB1-F1D9DDA74A6F}" destId="{55E55A8E-3508-4D89-81AF-DC80AA62F7AD}" srcOrd="0" destOrd="1" presId="urn:microsoft.com/office/officeart/2005/8/layout/hProcess3"/>
    <dgm:cxn modelId="{B5ACA750-DE7F-4A6A-B4CF-2A6D3C2E009B}" srcId="{193749A1-E883-4D0A-99E1-0C97915FE898}" destId="{7478DB15-1B97-4F67-8D42-7169313F0721}" srcOrd="2" destOrd="0" parTransId="{427EC49F-C7CB-41DB-9509-AFD3F1015725}" sibTransId="{4E89FD70-739F-41C6-BAC7-2099F800381D}"/>
    <dgm:cxn modelId="{A718CD50-29C2-4EC4-9A2F-0536922839C0}" type="presOf" srcId="{52BCCAA2-E940-4C73-B8DC-424B69A73503}" destId="{B28D2DED-F1DA-4B63-B10A-C3118658F744}" srcOrd="0" destOrd="3" presId="urn:microsoft.com/office/officeart/2005/8/layout/hProcess3"/>
    <dgm:cxn modelId="{8D600374-A3B3-4303-A096-8D69BD2D135A}" srcId="{7023EC19-88A7-4D67-A469-6B206F77BC7F}" destId="{82445C59-D30C-4951-B13F-CF689CB5B9A3}" srcOrd="4" destOrd="0" parTransId="{7FA4AB11-CB82-462B-898A-6493083C76B5}" sibTransId="{808CFB21-3B66-4768-AA1C-E2BAF34CAF45}"/>
    <dgm:cxn modelId="{DEA28B58-D42E-4478-B443-8A88D356EF07}" srcId="{3DF0AD68-D183-4482-8215-52D4DBD20981}" destId="{2B84A6EF-8761-4325-831D-35983E37D0C2}" srcOrd="1" destOrd="0" parTransId="{475AC2E2-A8EE-4DE5-B94C-426EE4A46429}" sibTransId="{18BE0D92-B587-450C-A39E-8B09316BFD63}"/>
    <dgm:cxn modelId="{2406E178-5136-40FB-AF30-6AE0BFEAECD6}" type="presOf" srcId="{C022D521-46AA-41CC-B22C-4266C0186E2B}" destId="{55E55A8E-3508-4D89-81AF-DC80AA62F7AD}" srcOrd="0" destOrd="0" presId="urn:microsoft.com/office/officeart/2005/8/layout/hProcess3"/>
    <dgm:cxn modelId="{213861A7-4BF3-49F0-967C-19049C8D9286}" srcId="{3DF0AD68-D183-4482-8215-52D4DBD20981}" destId="{193749A1-E883-4D0A-99E1-0C97915FE898}" srcOrd="0" destOrd="0" parTransId="{4BFEA193-B004-4949-8568-B63E8554A6D8}" sibTransId="{8427D20E-5955-40AF-BADC-B232D9275B0D}"/>
    <dgm:cxn modelId="{734D01A8-8468-4055-A53D-64C20ED7BDC6}" type="presOf" srcId="{A3FACC0D-EFF2-4F9E-B9BD-822EF7F494A4}" destId="{72F31711-746D-4D15-A593-89AA15C27D3C}" srcOrd="0" destOrd="3" presId="urn:microsoft.com/office/officeart/2005/8/layout/hProcess3"/>
    <dgm:cxn modelId="{1B9245BE-6E7A-4C8A-9A91-1776297846CB}" srcId="{193749A1-E883-4D0A-99E1-0C97915FE898}" destId="{18E05D28-D2DD-483E-9865-C4C263E6BA29}" srcOrd="0" destOrd="0" parTransId="{4C24A1AD-CFD5-4DD1-A178-EB4600AF36C8}" sibTransId="{C773874C-9B76-411A-9218-555D4EF024E6}"/>
    <dgm:cxn modelId="{4E1D1CCA-848B-4939-80B0-83AEE39B5780}" srcId="{2B84A6EF-8761-4325-831D-35983E37D0C2}" destId="{52BCCAA2-E940-4C73-B8DC-424B69A73503}" srcOrd="3" destOrd="0" parTransId="{DBAA5E1F-D83C-42FB-B0FB-418240EBA7DD}" sibTransId="{4CF1EF57-99A7-485D-8969-4C366F926BC3}"/>
    <dgm:cxn modelId="{A9733DCA-9143-40AB-963A-4BF4BBFBCEF8}" type="presOf" srcId="{A635542C-8268-403E-971D-54ED217DADCB}" destId="{55E55A8E-3508-4D89-81AF-DC80AA62F7AD}" srcOrd="0" destOrd="2" presId="urn:microsoft.com/office/officeart/2005/8/layout/hProcess3"/>
    <dgm:cxn modelId="{E27DE6CC-F181-4AE4-8277-58B136B14A83}" srcId="{193749A1-E883-4D0A-99E1-0C97915FE898}" destId="{2FDF3E6C-221A-4B74-A12D-AB7A64249C99}" srcOrd="1" destOrd="0" parTransId="{259C8A88-F5CD-4EF0-BABF-C2CF770326BB}" sibTransId="{026C712D-230E-4A4F-80AC-C202E30B66B2}"/>
    <dgm:cxn modelId="{6D60C1E6-67EA-4711-BFCA-98C3C4EEA1EF}" type="presOf" srcId="{7478DB15-1B97-4F67-8D42-7169313F0721}" destId="{72F31711-746D-4D15-A593-89AA15C27D3C}" srcOrd="0" destOrd="2" presId="urn:microsoft.com/office/officeart/2005/8/layout/hProcess3"/>
    <dgm:cxn modelId="{5931C6F2-E413-4743-9B13-8382B027B8FF}" type="presParOf" srcId="{FD5A8B12-D23C-42A3-AA5A-1671E3EB65BF}" destId="{DC5B9384-F4D5-40F6-ACDA-A2F9DECE73E7}" srcOrd="0" destOrd="0" presId="urn:microsoft.com/office/officeart/2005/8/layout/hProcess3"/>
    <dgm:cxn modelId="{8E847837-D865-41A4-952A-EE72A4B922D4}" type="presParOf" srcId="{FD5A8B12-D23C-42A3-AA5A-1671E3EB65BF}" destId="{E3D7A370-72A7-4B27-8565-EF19A172E679}" srcOrd="1" destOrd="0" presId="urn:microsoft.com/office/officeart/2005/8/layout/hProcess3"/>
    <dgm:cxn modelId="{1D5A23B5-02D0-49BE-B0C0-209C089E35B3}" type="presParOf" srcId="{E3D7A370-72A7-4B27-8565-EF19A172E679}" destId="{B7D60D09-7ECF-47FC-9CD3-AB271B3504F9}" srcOrd="0" destOrd="0" presId="urn:microsoft.com/office/officeart/2005/8/layout/hProcess3"/>
    <dgm:cxn modelId="{0B68F308-7FF1-46B2-85FC-5569361D771A}" type="presParOf" srcId="{E3D7A370-72A7-4B27-8565-EF19A172E679}" destId="{A34E9758-07A1-4C4C-AA73-6BFE8E949677}" srcOrd="1" destOrd="0" presId="urn:microsoft.com/office/officeart/2005/8/layout/hProcess3"/>
    <dgm:cxn modelId="{C6A4C44A-03D2-4BF8-83DB-6827404AFD04}" type="presParOf" srcId="{A34E9758-07A1-4C4C-AA73-6BFE8E949677}" destId="{F79AC196-8FCD-4549-8ADE-19A7CBD40FDE}" srcOrd="0" destOrd="0" presId="urn:microsoft.com/office/officeart/2005/8/layout/hProcess3"/>
    <dgm:cxn modelId="{0338645D-1FA9-4CCC-A47C-E04834775269}" type="presParOf" srcId="{A34E9758-07A1-4C4C-AA73-6BFE8E949677}" destId="{81FFCD67-7F8A-4C1F-8C87-306C53CC1149}" srcOrd="1" destOrd="0" presId="urn:microsoft.com/office/officeart/2005/8/layout/hProcess3"/>
    <dgm:cxn modelId="{D2CAE431-32CA-406E-B492-016984C097BB}" type="presParOf" srcId="{A34E9758-07A1-4C4C-AA73-6BFE8E949677}" destId="{5716AF71-2C98-4413-90C1-C68E8C8BE852}" srcOrd="2" destOrd="0" presId="urn:microsoft.com/office/officeart/2005/8/layout/hProcess3"/>
    <dgm:cxn modelId="{51179533-BCB7-4D6E-82A1-084D4008B145}" type="presParOf" srcId="{A34E9758-07A1-4C4C-AA73-6BFE8E949677}" destId="{198061A2-B766-47E4-AEA2-99380B779604}" srcOrd="3" destOrd="0" presId="urn:microsoft.com/office/officeart/2005/8/layout/hProcess3"/>
    <dgm:cxn modelId="{AD131282-7C0A-4A85-8726-BA340DE15946}" type="presParOf" srcId="{A34E9758-07A1-4C4C-AA73-6BFE8E949677}" destId="{72F31711-746D-4D15-A593-89AA15C27D3C}" srcOrd="4" destOrd="0" presId="urn:microsoft.com/office/officeart/2005/8/layout/hProcess3"/>
    <dgm:cxn modelId="{419B8927-FF76-4F9F-A849-D955AA677E72}" type="presParOf" srcId="{E3D7A370-72A7-4B27-8565-EF19A172E679}" destId="{BC0F69BB-FB4C-4557-9C46-FAC8F0E32528}" srcOrd="2" destOrd="0" presId="urn:microsoft.com/office/officeart/2005/8/layout/hProcess3"/>
    <dgm:cxn modelId="{10EF2A0B-6320-4E09-B750-D151644994BD}" type="presParOf" srcId="{E3D7A370-72A7-4B27-8565-EF19A172E679}" destId="{A3A361AF-0855-4A6A-A243-F8EDD882892A}" srcOrd="3" destOrd="0" presId="urn:microsoft.com/office/officeart/2005/8/layout/hProcess3"/>
    <dgm:cxn modelId="{EEADE72A-7024-4ACB-81D7-45160BF879F7}" type="presParOf" srcId="{A3A361AF-0855-4A6A-A243-F8EDD882892A}" destId="{ECAB3470-6EC4-420E-B83E-32F24C122773}" srcOrd="0" destOrd="0" presId="urn:microsoft.com/office/officeart/2005/8/layout/hProcess3"/>
    <dgm:cxn modelId="{2D29319A-90BD-4D17-8CEE-561EDAD1291A}" type="presParOf" srcId="{A3A361AF-0855-4A6A-A243-F8EDD882892A}" destId="{2A02F806-0A15-4251-88BE-3CF1FEC0839F}" srcOrd="1" destOrd="0" presId="urn:microsoft.com/office/officeart/2005/8/layout/hProcess3"/>
    <dgm:cxn modelId="{FD545865-3919-4AC7-B742-FDDE68B8E55E}" type="presParOf" srcId="{A3A361AF-0855-4A6A-A243-F8EDD882892A}" destId="{7165506B-00A1-435D-94CD-89FAA3F70915}" srcOrd="2" destOrd="0" presId="urn:microsoft.com/office/officeart/2005/8/layout/hProcess3"/>
    <dgm:cxn modelId="{4E27A343-0DFF-4DF7-84DE-23F7016DD5FE}" type="presParOf" srcId="{A3A361AF-0855-4A6A-A243-F8EDD882892A}" destId="{C122273C-CA7F-4310-A2D6-8DCF73D9A42F}" srcOrd="3" destOrd="0" presId="urn:microsoft.com/office/officeart/2005/8/layout/hProcess3"/>
    <dgm:cxn modelId="{F666AC01-8605-45E1-A748-10206C2D3EE0}" type="presParOf" srcId="{A3A361AF-0855-4A6A-A243-F8EDD882892A}" destId="{B28D2DED-F1DA-4B63-B10A-C3118658F744}" srcOrd="4" destOrd="0" presId="urn:microsoft.com/office/officeart/2005/8/layout/hProcess3"/>
    <dgm:cxn modelId="{61058EC7-2F34-431B-B8A5-63A3044E0289}" type="presParOf" srcId="{E3D7A370-72A7-4B27-8565-EF19A172E679}" destId="{7D0CCF31-4473-40C9-84A4-D37F9D64E3E7}" srcOrd="4" destOrd="0" presId="urn:microsoft.com/office/officeart/2005/8/layout/hProcess3"/>
    <dgm:cxn modelId="{C3D741A5-A5DD-4114-8B78-13726B026208}" type="presParOf" srcId="{E3D7A370-72A7-4B27-8565-EF19A172E679}" destId="{A3DAF7D1-C185-4C0E-A7BD-1DDB74DCAF18}" srcOrd="5" destOrd="0" presId="urn:microsoft.com/office/officeart/2005/8/layout/hProcess3"/>
    <dgm:cxn modelId="{3F3FEC04-F55C-4FE6-B852-AA511EE2683C}" type="presParOf" srcId="{A3DAF7D1-C185-4C0E-A7BD-1DDB74DCAF18}" destId="{C31FDFFA-E759-471A-8064-8D4FAC55012E}" srcOrd="0" destOrd="0" presId="urn:microsoft.com/office/officeart/2005/8/layout/hProcess3"/>
    <dgm:cxn modelId="{937A8D77-FDFA-4DC1-92B4-BBBA0429D7C0}" type="presParOf" srcId="{A3DAF7D1-C185-4C0E-A7BD-1DDB74DCAF18}" destId="{658FF23C-F178-4D4D-BBBA-745D10B31B49}" srcOrd="1" destOrd="0" presId="urn:microsoft.com/office/officeart/2005/8/layout/hProcess3"/>
    <dgm:cxn modelId="{54F09D58-40C6-4D5D-8067-12E752567793}" type="presParOf" srcId="{A3DAF7D1-C185-4C0E-A7BD-1DDB74DCAF18}" destId="{23F673CC-BB18-46A3-8C8B-0A3456B7F582}" srcOrd="2" destOrd="0" presId="urn:microsoft.com/office/officeart/2005/8/layout/hProcess3"/>
    <dgm:cxn modelId="{7201454A-EA3F-4F34-8C0D-AACC1A00C210}" type="presParOf" srcId="{A3DAF7D1-C185-4C0E-A7BD-1DDB74DCAF18}" destId="{8AA2F630-7FFE-4719-9CBE-5FC9F6F99A3E}" srcOrd="3" destOrd="0" presId="urn:microsoft.com/office/officeart/2005/8/layout/hProcess3"/>
    <dgm:cxn modelId="{028269B5-DB7E-4ED7-9270-D157B0DE3EE9}" type="presParOf" srcId="{A3DAF7D1-C185-4C0E-A7BD-1DDB74DCAF18}" destId="{55E55A8E-3508-4D89-81AF-DC80AA62F7AD}" srcOrd="4" destOrd="0" presId="urn:microsoft.com/office/officeart/2005/8/layout/hProcess3"/>
    <dgm:cxn modelId="{EF876DCF-24B0-4846-A47F-38DE098A3628}" type="presParOf" srcId="{E3D7A370-72A7-4B27-8565-EF19A172E679}" destId="{8FB93FA1-DD8B-47B3-80F6-0E1EAF4AA352}" srcOrd="6" destOrd="0" presId="urn:microsoft.com/office/officeart/2005/8/layout/hProcess3"/>
    <dgm:cxn modelId="{A2D2A052-B618-4A6B-89BF-66538A687888}" type="presParOf" srcId="{E3D7A370-72A7-4B27-8565-EF19A172E679}" destId="{A5F0D07B-D797-4A63-8FE0-BCF0687BF149}" srcOrd="7" destOrd="0" presId="urn:microsoft.com/office/officeart/2005/8/layout/hProcess3"/>
    <dgm:cxn modelId="{6A176036-E142-43B6-8D85-73E931B4E14A}" type="presParOf" srcId="{E3D7A370-72A7-4B27-8565-EF19A172E679}" destId="{79204562-B290-494B-AB05-99A66ABAD9C0}" srcOrd="8"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3FAF061-35A2-4350-AD77-40BAEA661A44}"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n-US"/>
        </a:p>
      </dgm:t>
    </dgm:pt>
    <dgm:pt modelId="{213CDBB8-9967-48F5-B71A-EA02637AAEA5}">
      <dgm:prSet custT="1"/>
      <dgm:spPr>
        <a:xfrm>
          <a:off x="464945" y="61561"/>
          <a:ext cx="6912888" cy="123984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dirty="0">
              <a:solidFill>
                <a:sysClr val="window" lastClr="FFFFFF"/>
              </a:solidFill>
              <a:latin typeface="Calibri" panose="020F0502020204030204"/>
              <a:ea typeface="+mn-ea"/>
              <a:cs typeface="Arial" panose="020B0604020202020204" pitchFamily="34" charset="0"/>
            </a:rPr>
            <a:t>LVER staff should assist with the following local policies &amp; procedures:</a:t>
          </a:r>
        </a:p>
      </dgm:t>
    </dgm:pt>
    <dgm:pt modelId="{5E04DB14-5D5A-448A-8FDA-066FACEA3051}" type="parTrans" cxnId="{E19AB757-3E03-446E-A6AA-BD4BC72253AF}">
      <dgm:prSet/>
      <dgm:spPr/>
      <dgm:t>
        <a:bodyPr/>
        <a:lstStyle/>
        <a:p>
          <a:endParaRPr lang="en-US" sz="3600"/>
        </a:p>
      </dgm:t>
    </dgm:pt>
    <dgm:pt modelId="{7C776E01-42A1-498A-8010-07B330EC689E}" type="sibTrans" cxnId="{E19AB757-3E03-446E-A6AA-BD4BC72253AF}">
      <dgm:prSet/>
      <dgm:spPr/>
      <dgm:t>
        <a:bodyPr/>
        <a:lstStyle/>
        <a:p>
          <a:endParaRPr lang="en-US" sz="3600"/>
        </a:p>
      </dgm:t>
    </dgm:pt>
    <dgm:pt modelId="{C6AE15E1-7900-4DAF-88DC-5F3A08DE385E}">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b="0" u="none" dirty="0">
              <a:solidFill>
                <a:srgbClr val="202452"/>
              </a:solidFill>
              <a:latin typeface="Calibri" panose="020F0502020204030204"/>
              <a:ea typeface="+mn-ea"/>
              <a:cs typeface="Arial" panose="020B0604020202020204" pitchFamily="34" charset="0"/>
            </a:rPr>
            <a:t>Priority of Service</a:t>
          </a:r>
        </a:p>
      </dgm:t>
    </dgm:pt>
    <dgm:pt modelId="{33658A34-7CF0-4A31-99CF-6FA973CF15A0}" type="parTrans" cxnId="{7361CAB8-F1F5-4290-BA62-460587B2B5F8}">
      <dgm:prSet/>
      <dgm:spPr/>
      <dgm:t>
        <a:bodyPr/>
        <a:lstStyle/>
        <a:p>
          <a:endParaRPr lang="en-US"/>
        </a:p>
      </dgm:t>
    </dgm:pt>
    <dgm:pt modelId="{A52C32A5-150F-497D-961E-3E86CA85AA93}" type="sibTrans" cxnId="{7361CAB8-F1F5-4290-BA62-460587B2B5F8}">
      <dgm:prSet/>
      <dgm:spPr/>
      <dgm:t>
        <a:bodyPr/>
        <a:lstStyle/>
        <a:p>
          <a:endParaRPr lang="en-US"/>
        </a:p>
      </dgm:t>
    </dgm:pt>
    <dgm:pt modelId="{DE72B1BC-C4F3-436D-ACE9-481555A379CC}">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Intake with Partner Programs</a:t>
          </a:r>
        </a:p>
      </dgm:t>
    </dgm:pt>
    <dgm:pt modelId="{3187E5A5-B6BA-4BDE-97DD-98575BC5A80A}" type="parTrans" cxnId="{8FD2C554-D6C9-4449-BAB2-70183117AB85}">
      <dgm:prSet/>
      <dgm:spPr/>
      <dgm:t>
        <a:bodyPr/>
        <a:lstStyle/>
        <a:p>
          <a:endParaRPr lang="en-US"/>
        </a:p>
      </dgm:t>
    </dgm:pt>
    <dgm:pt modelId="{C56527F6-B36E-43B0-BCC8-BDA7745F0122}" type="sibTrans" cxnId="{8FD2C554-D6C9-4449-BAB2-70183117AB85}">
      <dgm:prSet/>
      <dgm:spPr/>
      <dgm:t>
        <a:bodyPr/>
        <a:lstStyle/>
        <a:p>
          <a:endParaRPr lang="en-US"/>
        </a:p>
      </dgm:t>
    </dgm:pt>
    <dgm:pt modelId="{AC411571-7D45-4D67-A465-D31A52864515}">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Veteran Intake and Referral Process</a:t>
          </a:r>
        </a:p>
      </dgm:t>
    </dgm:pt>
    <dgm:pt modelId="{7B3C1E29-EE45-4EDD-8088-8A5875F82303}" type="parTrans" cxnId="{6DC747F8-79F0-4147-A195-431F8C93E07A}">
      <dgm:prSet/>
      <dgm:spPr/>
      <dgm:t>
        <a:bodyPr/>
        <a:lstStyle/>
        <a:p>
          <a:endParaRPr lang="en-US"/>
        </a:p>
      </dgm:t>
    </dgm:pt>
    <dgm:pt modelId="{C2F72A5E-2780-4517-B51E-CE39D525BE26}" type="sibTrans" cxnId="{6DC747F8-79F0-4147-A195-431F8C93E07A}">
      <dgm:prSet/>
      <dgm:spPr/>
      <dgm:t>
        <a:bodyPr/>
        <a:lstStyle/>
        <a:p>
          <a:endParaRPr lang="en-US"/>
        </a:p>
      </dgm:t>
    </dgm:pt>
    <dgm:pt modelId="{AFE72F02-F274-4E4D-81EF-ADA93BF9359C}">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Veterans Readiness and Employment (VR&amp;E) Chapter 31</a:t>
          </a:r>
        </a:p>
      </dgm:t>
    </dgm:pt>
    <dgm:pt modelId="{1067AFDB-F372-4C45-9052-F39CF2AD7F34}" type="parTrans" cxnId="{BA6E4EFB-D42F-47FB-8BE5-3C02057D5246}">
      <dgm:prSet/>
      <dgm:spPr/>
      <dgm:t>
        <a:bodyPr/>
        <a:lstStyle/>
        <a:p>
          <a:endParaRPr lang="en-US"/>
        </a:p>
      </dgm:t>
    </dgm:pt>
    <dgm:pt modelId="{EA62B9F4-DCD8-4038-A693-36755F3F453F}" type="sibTrans" cxnId="{BA6E4EFB-D42F-47FB-8BE5-3C02057D5246}">
      <dgm:prSet/>
      <dgm:spPr/>
      <dgm:t>
        <a:bodyPr/>
        <a:lstStyle/>
        <a:p>
          <a:endParaRPr lang="en-US"/>
        </a:p>
      </dgm:t>
    </dgm:pt>
    <dgm:pt modelId="{86B773B0-B2CB-4049-B342-B65DBD9D40A7}">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Homeless Veteran Reintegration Program (HVRP)</a:t>
          </a:r>
        </a:p>
      </dgm:t>
    </dgm:pt>
    <dgm:pt modelId="{B7170741-2F05-4356-9D06-A041E57258B4}" type="parTrans" cxnId="{6AD3B978-278E-4055-9C4E-A3BAB8140E9B}">
      <dgm:prSet/>
      <dgm:spPr/>
      <dgm:t>
        <a:bodyPr/>
        <a:lstStyle/>
        <a:p>
          <a:endParaRPr lang="en-US"/>
        </a:p>
      </dgm:t>
    </dgm:pt>
    <dgm:pt modelId="{70B94368-3618-4752-BF6F-894C9052706E}" type="sibTrans" cxnId="{6AD3B978-278E-4055-9C4E-A3BAB8140E9B}">
      <dgm:prSet/>
      <dgm:spPr/>
      <dgm:t>
        <a:bodyPr/>
        <a:lstStyle/>
        <a:p>
          <a:endParaRPr lang="en-US"/>
        </a:p>
      </dgm:t>
    </dgm:pt>
    <dgm:pt modelId="{BD070EC3-0377-4379-9978-2A1DA6B4AF35}">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Veteran Intake Form</a:t>
          </a:r>
        </a:p>
      </dgm:t>
    </dgm:pt>
    <dgm:pt modelId="{143635A9-ED37-4271-A1C7-373EDF35D5A4}" type="parTrans" cxnId="{77C51775-F133-4ACA-9C05-A69051CD8B7C}">
      <dgm:prSet/>
      <dgm:spPr/>
      <dgm:t>
        <a:bodyPr/>
        <a:lstStyle/>
        <a:p>
          <a:endParaRPr lang="en-US"/>
        </a:p>
      </dgm:t>
    </dgm:pt>
    <dgm:pt modelId="{DF55231C-2B1B-4FA6-BA16-3F74BFC7B27C}" type="sibTrans" cxnId="{77C51775-F133-4ACA-9C05-A69051CD8B7C}">
      <dgm:prSet/>
      <dgm:spPr/>
      <dgm:t>
        <a:bodyPr/>
        <a:lstStyle/>
        <a:p>
          <a:endParaRPr lang="en-US"/>
        </a:p>
      </dgm:t>
    </dgm:pt>
    <dgm:pt modelId="{3E285F50-D110-43B9-943F-385554860EEA}">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Veteran Case Management </a:t>
          </a:r>
        </a:p>
      </dgm:t>
    </dgm:pt>
    <dgm:pt modelId="{20E4B4E7-F900-4B3C-AB4A-C50F3897E0A3}" type="parTrans" cxnId="{EAC2BD71-0665-48B4-8BAE-1BF1E9B9B648}">
      <dgm:prSet/>
      <dgm:spPr/>
      <dgm:t>
        <a:bodyPr/>
        <a:lstStyle/>
        <a:p>
          <a:endParaRPr lang="en-US"/>
        </a:p>
      </dgm:t>
    </dgm:pt>
    <dgm:pt modelId="{51F6472C-BC2C-49DA-B9CD-C2D702041CD3}" type="sibTrans" cxnId="{EAC2BD71-0665-48B4-8BAE-1BF1E9B9B648}">
      <dgm:prSet/>
      <dgm:spPr/>
      <dgm:t>
        <a:bodyPr/>
        <a:lstStyle/>
        <a:p>
          <a:endParaRPr lang="en-US"/>
        </a:p>
      </dgm:t>
    </dgm:pt>
    <dgm:pt modelId="{DD15AE24-6AAC-4924-A41F-F7F56E121048}">
      <dgm:prSet custT="1">
        <dgm:style>
          <a:lnRef idx="2">
            <a:schemeClr val="accent6"/>
          </a:lnRef>
          <a:fillRef idx="1">
            <a:schemeClr val="lt1"/>
          </a:fillRef>
          <a:effectRef idx="0">
            <a:schemeClr val="accent6"/>
          </a:effectRef>
          <a:fontRef idx="minor">
            <a:schemeClr val="dk1"/>
          </a:fontRef>
        </dgm:style>
      </dgm:prSet>
      <dgm:spPr>
        <a:xfrm>
          <a:off x="0" y="644695"/>
          <a:ext cx="7997825" cy="4498200"/>
        </a:xfrm>
        <a:prstGeom prst="rect">
          <a:avLst/>
        </a:prstGeom>
        <a:ln/>
      </dgm:spPr>
      <dgm:t>
        <a:bodyPr/>
        <a:lstStyle/>
        <a:p>
          <a:pPr>
            <a:buChar char="•"/>
          </a:pPr>
          <a:r>
            <a:rPr lang="en-US" sz="2400" dirty="0">
              <a:solidFill>
                <a:srgbClr val="202452"/>
              </a:solidFill>
              <a:latin typeface="Calibri" panose="020F0502020204030204"/>
              <a:ea typeface="+mn-ea"/>
              <a:cs typeface="Arial" panose="020B0604020202020204" pitchFamily="34" charset="0"/>
            </a:rPr>
            <a:t>Any other policy involving veteran services.  </a:t>
          </a:r>
        </a:p>
      </dgm:t>
    </dgm:pt>
    <dgm:pt modelId="{F2D0CD78-BAF8-4BC6-A577-BCD6EE579E8E}" type="parTrans" cxnId="{482E3340-600B-4E69-BC65-802FC85FEEF9}">
      <dgm:prSet/>
      <dgm:spPr/>
      <dgm:t>
        <a:bodyPr/>
        <a:lstStyle/>
        <a:p>
          <a:endParaRPr lang="en-US"/>
        </a:p>
      </dgm:t>
    </dgm:pt>
    <dgm:pt modelId="{FC9C2EE9-08FB-4954-87C4-DD5E4FC5D52C}" type="sibTrans" cxnId="{482E3340-600B-4E69-BC65-802FC85FEEF9}">
      <dgm:prSet/>
      <dgm:spPr/>
      <dgm:t>
        <a:bodyPr/>
        <a:lstStyle/>
        <a:p>
          <a:endParaRPr lang="en-US"/>
        </a:p>
      </dgm:t>
    </dgm:pt>
    <dgm:pt modelId="{7B4DCD78-0858-4A03-9EE1-A6AE304C2B75}" type="pres">
      <dgm:prSet presAssocID="{23FAF061-35A2-4350-AD77-40BAEA661A44}" presName="linear" presStyleCnt="0">
        <dgm:presLayoutVars>
          <dgm:dir/>
          <dgm:animLvl val="lvl"/>
          <dgm:resizeHandles val="exact"/>
        </dgm:presLayoutVars>
      </dgm:prSet>
      <dgm:spPr/>
    </dgm:pt>
    <dgm:pt modelId="{55989850-F558-46A0-ACB0-FA7B86E766C3}" type="pres">
      <dgm:prSet presAssocID="{213CDBB8-9967-48F5-B71A-EA02637AAEA5}" presName="parentLin" presStyleCnt="0"/>
      <dgm:spPr/>
    </dgm:pt>
    <dgm:pt modelId="{6EC86975-5BD9-4188-B727-EDB87D678208}" type="pres">
      <dgm:prSet presAssocID="{213CDBB8-9967-48F5-B71A-EA02637AAEA5}" presName="parentLeftMargin" presStyleLbl="node1" presStyleIdx="0" presStyleCnt="1"/>
      <dgm:spPr/>
    </dgm:pt>
    <dgm:pt modelId="{83FBA3B9-620F-49EF-A124-40C7053259BE}" type="pres">
      <dgm:prSet presAssocID="{213CDBB8-9967-48F5-B71A-EA02637AAEA5}" presName="parentText" presStyleLbl="node1" presStyleIdx="0" presStyleCnt="1" custScaleX="123478" custLinFactNeighborX="16268" custLinFactNeighborY="2967">
        <dgm:presLayoutVars>
          <dgm:chMax val="0"/>
          <dgm:bulletEnabled val="1"/>
        </dgm:presLayoutVars>
      </dgm:prSet>
      <dgm:spPr/>
    </dgm:pt>
    <dgm:pt modelId="{80408A55-3B64-43E6-9719-D39477BAA97F}" type="pres">
      <dgm:prSet presAssocID="{213CDBB8-9967-48F5-B71A-EA02637AAEA5}" presName="negativeSpace" presStyleCnt="0"/>
      <dgm:spPr/>
    </dgm:pt>
    <dgm:pt modelId="{0E290475-FB3E-4102-9640-5D01434B8EA1}" type="pres">
      <dgm:prSet presAssocID="{213CDBB8-9967-48F5-B71A-EA02637AAEA5}" presName="childText" presStyleLbl="conFgAcc1" presStyleIdx="0" presStyleCnt="1">
        <dgm:presLayoutVars>
          <dgm:bulletEnabled val="1"/>
        </dgm:presLayoutVars>
      </dgm:prSet>
      <dgm:spPr/>
    </dgm:pt>
  </dgm:ptLst>
  <dgm:cxnLst>
    <dgm:cxn modelId="{C1FEB30E-CA92-46BA-9CB5-80584E8446E8}" type="presOf" srcId="{BD070EC3-0377-4379-9978-2A1DA6B4AF35}" destId="{0E290475-FB3E-4102-9640-5D01434B8EA1}" srcOrd="0" destOrd="1" presId="urn:microsoft.com/office/officeart/2005/8/layout/list1"/>
    <dgm:cxn modelId="{4B01E60F-D480-4CE4-A823-0C4B2AA4460A}" type="presOf" srcId="{AC411571-7D45-4D67-A465-D31A52864515}" destId="{0E290475-FB3E-4102-9640-5D01434B8EA1}" srcOrd="0" destOrd="0" presId="urn:microsoft.com/office/officeart/2005/8/layout/list1"/>
    <dgm:cxn modelId="{F9D8E822-0C1B-4653-9FFC-0E76CCFC22D4}" type="presOf" srcId="{3E285F50-D110-43B9-943F-385554860EEA}" destId="{0E290475-FB3E-4102-9640-5D01434B8EA1}" srcOrd="0" destOrd="5" presId="urn:microsoft.com/office/officeart/2005/8/layout/list1"/>
    <dgm:cxn modelId="{714D372C-0DF2-414F-AD2D-3CC225787900}" type="presOf" srcId="{213CDBB8-9967-48F5-B71A-EA02637AAEA5}" destId="{83FBA3B9-620F-49EF-A124-40C7053259BE}" srcOrd="1" destOrd="0" presId="urn:microsoft.com/office/officeart/2005/8/layout/list1"/>
    <dgm:cxn modelId="{482E3340-600B-4E69-BC65-802FC85FEEF9}" srcId="{213CDBB8-9967-48F5-B71A-EA02637AAEA5}" destId="{DD15AE24-6AAC-4924-A41F-F7F56E121048}" srcOrd="7" destOrd="0" parTransId="{F2D0CD78-BAF8-4BC6-A577-BCD6EE579E8E}" sibTransId="{FC9C2EE9-08FB-4954-87C4-DD5E4FC5D52C}"/>
    <dgm:cxn modelId="{EC1F846E-EAEC-47E7-BA3E-9F7B86713278}" type="presOf" srcId="{C6AE15E1-7900-4DAF-88DC-5F3A08DE385E}" destId="{0E290475-FB3E-4102-9640-5D01434B8EA1}" srcOrd="0" destOrd="2" presId="urn:microsoft.com/office/officeart/2005/8/layout/list1"/>
    <dgm:cxn modelId="{EAC2BD71-0665-48B4-8BAE-1BF1E9B9B648}" srcId="{213CDBB8-9967-48F5-B71A-EA02637AAEA5}" destId="{3E285F50-D110-43B9-943F-385554860EEA}" srcOrd="5" destOrd="0" parTransId="{20E4B4E7-F900-4B3C-AB4A-C50F3897E0A3}" sibTransId="{51F6472C-BC2C-49DA-B9CD-C2D702041CD3}"/>
    <dgm:cxn modelId="{8FD2C554-D6C9-4449-BAB2-70183117AB85}" srcId="{213CDBB8-9967-48F5-B71A-EA02637AAEA5}" destId="{DE72B1BC-C4F3-436D-ACE9-481555A379CC}" srcOrd="6" destOrd="0" parTransId="{3187E5A5-B6BA-4BDE-97DD-98575BC5A80A}" sibTransId="{C56527F6-B36E-43B0-BCC8-BDA7745F0122}"/>
    <dgm:cxn modelId="{77C51775-F133-4ACA-9C05-A69051CD8B7C}" srcId="{213CDBB8-9967-48F5-B71A-EA02637AAEA5}" destId="{BD070EC3-0377-4379-9978-2A1DA6B4AF35}" srcOrd="1" destOrd="0" parTransId="{143635A9-ED37-4271-A1C7-373EDF35D5A4}" sibTransId="{DF55231C-2B1B-4FA6-BA16-3F74BFC7B27C}"/>
    <dgm:cxn modelId="{E19AB757-3E03-446E-A6AA-BD4BC72253AF}" srcId="{23FAF061-35A2-4350-AD77-40BAEA661A44}" destId="{213CDBB8-9967-48F5-B71A-EA02637AAEA5}" srcOrd="0" destOrd="0" parTransId="{5E04DB14-5D5A-448A-8FDA-066FACEA3051}" sibTransId="{7C776E01-42A1-498A-8010-07B330EC689E}"/>
    <dgm:cxn modelId="{6AD3B978-278E-4055-9C4E-A3BAB8140E9B}" srcId="{213CDBB8-9967-48F5-B71A-EA02637AAEA5}" destId="{86B773B0-B2CB-4049-B342-B65DBD9D40A7}" srcOrd="4" destOrd="0" parTransId="{B7170741-2F05-4356-9D06-A041E57258B4}" sibTransId="{70B94368-3618-4752-BF6F-894C9052706E}"/>
    <dgm:cxn modelId="{BC1FD77A-536A-47BC-97DA-C1DA7F26541A}" type="presOf" srcId="{AFE72F02-F274-4E4D-81EF-ADA93BF9359C}" destId="{0E290475-FB3E-4102-9640-5D01434B8EA1}" srcOrd="0" destOrd="3" presId="urn:microsoft.com/office/officeart/2005/8/layout/list1"/>
    <dgm:cxn modelId="{3754FF82-EE9B-4637-A29B-52927C52BC8A}" type="presOf" srcId="{DE72B1BC-C4F3-436D-ACE9-481555A379CC}" destId="{0E290475-FB3E-4102-9640-5D01434B8EA1}" srcOrd="0" destOrd="6" presId="urn:microsoft.com/office/officeart/2005/8/layout/list1"/>
    <dgm:cxn modelId="{7361CAB8-F1F5-4290-BA62-460587B2B5F8}" srcId="{213CDBB8-9967-48F5-B71A-EA02637AAEA5}" destId="{C6AE15E1-7900-4DAF-88DC-5F3A08DE385E}" srcOrd="2" destOrd="0" parTransId="{33658A34-7CF0-4A31-99CF-6FA973CF15A0}" sibTransId="{A52C32A5-150F-497D-961E-3E86CA85AA93}"/>
    <dgm:cxn modelId="{C9F063BE-3BC5-4695-A2CA-EFE8D1C529FE}" type="presOf" srcId="{86B773B0-B2CB-4049-B342-B65DBD9D40A7}" destId="{0E290475-FB3E-4102-9640-5D01434B8EA1}" srcOrd="0" destOrd="4" presId="urn:microsoft.com/office/officeart/2005/8/layout/list1"/>
    <dgm:cxn modelId="{A87571C6-FD70-44C6-8BC4-5160372D59C3}" type="presOf" srcId="{213CDBB8-9967-48F5-B71A-EA02637AAEA5}" destId="{6EC86975-5BD9-4188-B727-EDB87D678208}" srcOrd="0" destOrd="0" presId="urn:microsoft.com/office/officeart/2005/8/layout/list1"/>
    <dgm:cxn modelId="{901C79CD-CA28-4425-9C62-2B62702DF858}" type="presOf" srcId="{23FAF061-35A2-4350-AD77-40BAEA661A44}" destId="{7B4DCD78-0858-4A03-9EE1-A6AE304C2B75}" srcOrd="0" destOrd="0" presId="urn:microsoft.com/office/officeart/2005/8/layout/list1"/>
    <dgm:cxn modelId="{2D6C15EF-C1EF-4790-AD22-29E5809F59C3}" type="presOf" srcId="{DD15AE24-6AAC-4924-A41F-F7F56E121048}" destId="{0E290475-FB3E-4102-9640-5D01434B8EA1}" srcOrd="0" destOrd="7" presId="urn:microsoft.com/office/officeart/2005/8/layout/list1"/>
    <dgm:cxn modelId="{6DC747F8-79F0-4147-A195-431F8C93E07A}" srcId="{213CDBB8-9967-48F5-B71A-EA02637AAEA5}" destId="{AC411571-7D45-4D67-A465-D31A52864515}" srcOrd="0" destOrd="0" parTransId="{7B3C1E29-EE45-4EDD-8088-8A5875F82303}" sibTransId="{C2F72A5E-2780-4517-B51E-CE39D525BE26}"/>
    <dgm:cxn modelId="{BA6E4EFB-D42F-47FB-8BE5-3C02057D5246}" srcId="{213CDBB8-9967-48F5-B71A-EA02637AAEA5}" destId="{AFE72F02-F274-4E4D-81EF-ADA93BF9359C}" srcOrd="3" destOrd="0" parTransId="{1067AFDB-F372-4C45-9052-F39CF2AD7F34}" sibTransId="{EA62B9F4-DCD8-4038-A693-36755F3F453F}"/>
    <dgm:cxn modelId="{21B5D3BD-546D-409E-A723-D97582EE2EC1}" type="presParOf" srcId="{7B4DCD78-0858-4A03-9EE1-A6AE304C2B75}" destId="{55989850-F558-46A0-ACB0-FA7B86E766C3}" srcOrd="0" destOrd="0" presId="urn:microsoft.com/office/officeart/2005/8/layout/list1"/>
    <dgm:cxn modelId="{AD75550A-F090-4F1A-ADC8-DD2B69A9FB15}" type="presParOf" srcId="{55989850-F558-46A0-ACB0-FA7B86E766C3}" destId="{6EC86975-5BD9-4188-B727-EDB87D678208}" srcOrd="0" destOrd="0" presId="urn:microsoft.com/office/officeart/2005/8/layout/list1"/>
    <dgm:cxn modelId="{ED246236-EC27-4A3D-AAC7-8C6685634195}" type="presParOf" srcId="{55989850-F558-46A0-ACB0-FA7B86E766C3}" destId="{83FBA3B9-620F-49EF-A124-40C7053259BE}" srcOrd="1" destOrd="0" presId="urn:microsoft.com/office/officeart/2005/8/layout/list1"/>
    <dgm:cxn modelId="{9CA17B21-338A-4CC5-B37E-B95CC2EE95DD}" type="presParOf" srcId="{7B4DCD78-0858-4A03-9EE1-A6AE304C2B75}" destId="{80408A55-3B64-43E6-9719-D39477BAA97F}" srcOrd="1" destOrd="0" presId="urn:microsoft.com/office/officeart/2005/8/layout/list1"/>
    <dgm:cxn modelId="{6BC09F71-B029-4C7A-8ABA-63D5B693DD96}" type="presParOf" srcId="{7B4DCD78-0858-4A03-9EE1-A6AE304C2B75}" destId="{0E290475-FB3E-4102-9640-5D01434B8EA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636544B-EC40-4B9B-A9F3-663C47EBFF14}"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808168DA-6CBA-414C-B654-7C1D2E7B8674}">
      <dgm:prSet custT="1"/>
      <dgm:spPr>
        <a:xfrm>
          <a:off x="0" y="845554"/>
          <a:ext cx="7997825" cy="172224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Arial" panose="020B0604020202020204" pitchFamily="34" charset="0"/>
            </a:rPr>
            <a:t>The VQMR is a report regarding the career center’s services provided to veterans and “compliance with Federal law and regulations with respect to special services and priorities for eligible veterans and eligible persons” (VPL 07-19).</a:t>
          </a:r>
        </a:p>
      </dgm:t>
    </dgm:pt>
    <dgm:pt modelId="{C5CEA23A-D522-4796-807C-93744031FF7E}" type="parTrans" cxnId="{D71DE294-E36E-4D23-A665-40E93FCDF660}">
      <dgm:prSet/>
      <dgm:spPr/>
      <dgm:t>
        <a:bodyPr/>
        <a:lstStyle/>
        <a:p>
          <a:endParaRPr lang="en-US">
            <a:latin typeface="Arial" panose="020B0604020202020204" pitchFamily="34" charset="0"/>
            <a:cs typeface="Arial" panose="020B0604020202020204" pitchFamily="34" charset="0"/>
          </a:endParaRPr>
        </a:p>
      </dgm:t>
    </dgm:pt>
    <dgm:pt modelId="{B603BCA9-9E0B-4315-A93F-CE2A0C80B52B}" type="sibTrans" cxnId="{D71DE294-E36E-4D23-A665-40E93FCDF660}">
      <dgm:prSet/>
      <dgm:spPr/>
      <dgm:t>
        <a:bodyPr/>
        <a:lstStyle/>
        <a:p>
          <a:endParaRPr lang="en-US">
            <a:latin typeface="Arial" panose="020B0604020202020204" pitchFamily="34" charset="0"/>
            <a:cs typeface="Arial" panose="020B0604020202020204" pitchFamily="34" charset="0"/>
          </a:endParaRPr>
        </a:p>
      </dgm:t>
    </dgm:pt>
    <dgm:pt modelId="{88BDB38B-104A-4730-B56D-9C39EC3B0F00}">
      <dgm:prSet custT="1"/>
      <dgm:spPr>
        <a:xfrm>
          <a:off x="0" y="2626421"/>
          <a:ext cx="7997825" cy="1026300"/>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ysClr val="window" lastClr="FFFFFF"/>
              </a:solidFill>
              <a:latin typeface="Calibri" panose="020F0502020204030204"/>
              <a:ea typeface="+mn-ea"/>
              <a:cs typeface="Arial" panose="020B0604020202020204" pitchFamily="34" charset="0"/>
            </a:rPr>
            <a:t>LVERs are administratively responsible for completing and submitting the manager’s report to the State Veterans Program Coordinator.</a:t>
          </a:r>
        </a:p>
      </dgm:t>
    </dgm:pt>
    <dgm:pt modelId="{4C7712E2-8EF9-43C0-81CB-36E96939D447}" type="parTrans" cxnId="{D04F3158-65ED-4A4C-94E3-D18BF2A26EB5}">
      <dgm:prSet/>
      <dgm:spPr/>
      <dgm:t>
        <a:bodyPr/>
        <a:lstStyle/>
        <a:p>
          <a:endParaRPr lang="en-US">
            <a:latin typeface="Arial" panose="020B0604020202020204" pitchFamily="34" charset="0"/>
            <a:cs typeface="Arial" panose="020B0604020202020204" pitchFamily="34" charset="0"/>
          </a:endParaRPr>
        </a:p>
      </dgm:t>
    </dgm:pt>
    <dgm:pt modelId="{840926C0-148D-48BD-9797-94FF521C1B07}" type="sibTrans" cxnId="{D04F3158-65ED-4A4C-94E3-D18BF2A26EB5}">
      <dgm:prSet/>
      <dgm:spPr/>
      <dgm:t>
        <a:bodyPr/>
        <a:lstStyle/>
        <a:p>
          <a:endParaRPr lang="en-US">
            <a:latin typeface="Arial" panose="020B0604020202020204" pitchFamily="34" charset="0"/>
            <a:cs typeface="Arial" panose="020B0604020202020204" pitchFamily="34" charset="0"/>
          </a:endParaRPr>
        </a:p>
      </dgm:t>
    </dgm:pt>
    <dgm:pt modelId="{2CE35D77-2FAA-42F1-A55A-8CBF34C0C940}">
      <dgm:prSet custT="1"/>
      <dgm:spPr>
        <a:xfrm>
          <a:off x="0" y="3921228"/>
          <a:ext cx="7997825" cy="1357920"/>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Core components  include:</a:t>
          </a:r>
        </a:p>
      </dgm:t>
    </dgm:pt>
    <dgm:pt modelId="{3C61FEA9-BF61-41D7-A2AA-5F193CC06423}" type="parTrans" cxnId="{E94C6487-619E-4827-9834-0646FA3A0752}">
      <dgm:prSet/>
      <dgm:spPr/>
      <dgm:t>
        <a:bodyPr/>
        <a:lstStyle/>
        <a:p>
          <a:endParaRPr lang="en-US">
            <a:latin typeface="Arial" panose="020B0604020202020204" pitchFamily="34" charset="0"/>
            <a:cs typeface="Arial" panose="020B0604020202020204" pitchFamily="34" charset="0"/>
          </a:endParaRPr>
        </a:p>
      </dgm:t>
    </dgm:pt>
    <dgm:pt modelId="{7684EF59-14EA-4B13-AE0B-C045CC9A5E79}" type="sibTrans" cxnId="{E94C6487-619E-4827-9834-0646FA3A0752}">
      <dgm:prSet/>
      <dgm:spPr/>
      <dgm:t>
        <a:bodyPr/>
        <a:lstStyle/>
        <a:p>
          <a:endParaRPr lang="en-US">
            <a:latin typeface="Arial" panose="020B0604020202020204" pitchFamily="34" charset="0"/>
            <a:cs typeface="Arial" panose="020B0604020202020204" pitchFamily="34" charset="0"/>
          </a:endParaRPr>
        </a:p>
      </dgm:t>
    </dgm:pt>
    <dgm:pt modelId="{4BB86317-4D96-48C9-B02A-0C73BE58B01C}">
      <dgm:prSet custT="1"/>
      <dgm:spPr>
        <a:xfrm>
          <a:off x="0" y="3921228"/>
          <a:ext cx="7997825" cy="1357920"/>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LVER training and jobs/career Fairs</a:t>
          </a:r>
        </a:p>
      </dgm:t>
    </dgm:pt>
    <dgm:pt modelId="{C55E3239-ADB8-4170-BE81-1BE2D5DD3AE9}" type="parTrans" cxnId="{DF6371B8-13B1-47EA-A600-D6AFC2720605}">
      <dgm:prSet/>
      <dgm:spPr/>
      <dgm:t>
        <a:bodyPr/>
        <a:lstStyle/>
        <a:p>
          <a:endParaRPr lang="en-US">
            <a:latin typeface="Arial" panose="020B0604020202020204" pitchFamily="34" charset="0"/>
            <a:cs typeface="Arial" panose="020B0604020202020204" pitchFamily="34" charset="0"/>
          </a:endParaRPr>
        </a:p>
      </dgm:t>
    </dgm:pt>
    <dgm:pt modelId="{D1B7B7B0-F7CF-4389-8262-9DCCC2167EDE}" type="sibTrans" cxnId="{DF6371B8-13B1-47EA-A600-D6AFC2720605}">
      <dgm:prSet/>
      <dgm:spPr/>
      <dgm:t>
        <a:bodyPr/>
        <a:lstStyle/>
        <a:p>
          <a:endParaRPr lang="en-US">
            <a:latin typeface="Arial" panose="020B0604020202020204" pitchFamily="34" charset="0"/>
            <a:cs typeface="Arial" panose="020B0604020202020204" pitchFamily="34" charset="0"/>
          </a:endParaRPr>
        </a:p>
      </dgm:t>
    </dgm:pt>
    <dgm:pt modelId="{C50390F4-4F8B-4716-8F7B-BBAC2E33AF7E}">
      <dgm:prSet custT="1"/>
      <dgm:spPr>
        <a:xfrm>
          <a:off x="0" y="3921228"/>
          <a:ext cx="7997825" cy="1357920"/>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Employer and veteran services</a:t>
          </a:r>
        </a:p>
      </dgm:t>
    </dgm:pt>
    <dgm:pt modelId="{DFBF10EE-1A57-4B51-81A5-D3C5532F39E8}" type="parTrans" cxnId="{3A3B105E-00BF-491F-A964-C7C095C8A309}">
      <dgm:prSet/>
      <dgm:spPr/>
      <dgm:t>
        <a:bodyPr/>
        <a:lstStyle/>
        <a:p>
          <a:endParaRPr lang="en-US">
            <a:latin typeface="Arial" panose="020B0604020202020204" pitchFamily="34" charset="0"/>
            <a:cs typeface="Arial" panose="020B0604020202020204" pitchFamily="34" charset="0"/>
          </a:endParaRPr>
        </a:p>
      </dgm:t>
    </dgm:pt>
    <dgm:pt modelId="{D617368B-30FF-416C-A80B-CB13B1E16D5F}" type="sibTrans" cxnId="{3A3B105E-00BF-491F-A964-C7C095C8A309}">
      <dgm:prSet/>
      <dgm:spPr/>
      <dgm:t>
        <a:bodyPr/>
        <a:lstStyle/>
        <a:p>
          <a:endParaRPr lang="en-US">
            <a:latin typeface="Arial" panose="020B0604020202020204" pitchFamily="34" charset="0"/>
            <a:cs typeface="Arial" panose="020B0604020202020204" pitchFamily="34" charset="0"/>
          </a:endParaRPr>
        </a:p>
      </dgm:t>
    </dgm:pt>
    <dgm:pt modelId="{B115E3FD-C9F6-4F30-B0DD-BFE1F72ABD00}">
      <dgm:prSet custT="1"/>
      <dgm:spPr>
        <a:xfrm>
          <a:off x="0" y="3921228"/>
          <a:ext cx="7997825" cy="1357920"/>
        </a:xfrm>
        <a:prstGeom prst="rect">
          <a:avLst/>
        </a:prstGeom>
        <a:noFill/>
        <a:ln>
          <a:noFill/>
        </a:ln>
        <a:effectLst/>
      </dgm:spPr>
      <dgm:t>
        <a:bodyPr/>
        <a:lstStyle/>
        <a:p>
          <a:pPr>
            <a:buFont typeface="Wingdings" panose="05000000000000000000" pitchFamily="2" charset="2"/>
            <a:buChar char="§"/>
          </a:pPr>
          <a:r>
            <a:rPr lang="en-US" sz="2000" dirty="0">
              <a:solidFill>
                <a:srgbClr val="202452"/>
              </a:solidFill>
              <a:latin typeface="Calibri" panose="020F0502020204030204"/>
              <a:ea typeface="+mn-ea"/>
              <a:cs typeface="Arial" panose="020B0604020202020204" pitchFamily="34" charset="0"/>
            </a:rPr>
            <a:t>Success stories &amp; best practices</a:t>
          </a:r>
        </a:p>
      </dgm:t>
    </dgm:pt>
    <dgm:pt modelId="{24CA88B6-7372-479B-87EE-306A2042B495}" type="parTrans" cxnId="{BB3C3B8C-0BB3-4B7C-880E-8C05104B9040}">
      <dgm:prSet/>
      <dgm:spPr/>
      <dgm:t>
        <a:bodyPr/>
        <a:lstStyle/>
        <a:p>
          <a:endParaRPr lang="en-US">
            <a:latin typeface="Arial" panose="020B0604020202020204" pitchFamily="34" charset="0"/>
            <a:cs typeface="Arial" panose="020B0604020202020204" pitchFamily="34" charset="0"/>
          </a:endParaRPr>
        </a:p>
      </dgm:t>
    </dgm:pt>
    <dgm:pt modelId="{D336724A-AF10-414F-9F70-74F24C327A55}" type="sibTrans" cxnId="{BB3C3B8C-0BB3-4B7C-880E-8C05104B9040}">
      <dgm:prSet/>
      <dgm:spPr/>
      <dgm:t>
        <a:bodyPr/>
        <a:lstStyle/>
        <a:p>
          <a:endParaRPr lang="en-US">
            <a:latin typeface="Arial" panose="020B0604020202020204" pitchFamily="34" charset="0"/>
            <a:cs typeface="Arial" panose="020B0604020202020204" pitchFamily="34" charset="0"/>
          </a:endParaRPr>
        </a:p>
      </dgm:t>
    </dgm:pt>
    <dgm:pt modelId="{3CE64B59-3DF0-423D-B192-E795B67C7713}" type="pres">
      <dgm:prSet presAssocID="{A636544B-EC40-4B9B-A9F3-663C47EBFF14}" presName="linear" presStyleCnt="0">
        <dgm:presLayoutVars>
          <dgm:animLvl val="lvl"/>
          <dgm:resizeHandles val="exact"/>
        </dgm:presLayoutVars>
      </dgm:prSet>
      <dgm:spPr/>
    </dgm:pt>
    <dgm:pt modelId="{CB9D7C05-B604-498C-87FB-61D344FD1F20}" type="pres">
      <dgm:prSet presAssocID="{808168DA-6CBA-414C-B654-7C1D2E7B8674}" presName="parentText" presStyleLbl="node1" presStyleIdx="0" presStyleCnt="2" custLinFactY="-11316" custLinFactNeighborX="44" custLinFactNeighborY="-100000">
        <dgm:presLayoutVars>
          <dgm:chMax val="0"/>
          <dgm:bulletEnabled val="1"/>
        </dgm:presLayoutVars>
      </dgm:prSet>
      <dgm:spPr/>
    </dgm:pt>
    <dgm:pt modelId="{6239E726-896D-4813-881C-7F72D4C3BC8E}" type="pres">
      <dgm:prSet presAssocID="{B603BCA9-9E0B-4315-A93F-CE2A0C80B52B}" presName="spacer" presStyleCnt="0"/>
      <dgm:spPr/>
    </dgm:pt>
    <dgm:pt modelId="{F78113AB-D7A7-422D-9BBF-3AD11E9EFF8A}" type="pres">
      <dgm:prSet presAssocID="{88BDB38B-104A-4730-B56D-9C39EC3B0F00}" presName="parentText" presStyleLbl="node1" presStyleIdx="1" presStyleCnt="2" custScaleY="59591" custLinFactNeighborY="-37182">
        <dgm:presLayoutVars>
          <dgm:chMax val="0"/>
          <dgm:bulletEnabled val="1"/>
        </dgm:presLayoutVars>
      </dgm:prSet>
      <dgm:spPr/>
    </dgm:pt>
    <dgm:pt modelId="{A27294C8-5992-45DC-83E7-CF3E26300B0B}" type="pres">
      <dgm:prSet presAssocID="{88BDB38B-104A-4730-B56D-9C39EC3B0F00}" presName="childText" presStyleLbl="revTx" presStyleIdx="0" presStyleCnt="1" custLinFactNeighborX="524" custLinFactNeighborY="-13726">
        <dgm:presLayoutVars>
          <dgm:bulletEnabled val="1"/>
        </dgm:presLayoutVars>
      </dgm:prSet>
      <dgm:spPr/>
    </dgm:pt>
  </dgm:ptLst>
  <dgm:cxnLst>
    <dgm:cxn modelId="{3A3B105E-00BF-491F-A964-C7C095C8A309}" srcId="{2CE35D77-2FAA-42F1-A55A-8CBF34C0C940}" destId="{C50390F4-4F8B-4716-8F7B-BBAC2E33AF7E}" srcOrd="1" destOrd="0" parTransId="{DFBF10EE-1A57-4B51-81A5-D3C5532F39E8}" sibTransId="{D617368B-30FF-416C-A80B-CB13B1E16D5F}"/>
    <dgm:cxn modelId="{4E64655F-F58A-4B00-9B5C-D611C8981DC6}" type="presOf" srcId="{4BB86317-4D96-48C9-B02A-0C73BE58B01C}" destId="{A27294C8-5992-45DC-83E7-CF3E26300B0B}" srcOrd="0" destOrd="1" presId="urn:microsoft.com/office/officeart/2005/8/layout/vList2"/>
    <dgm:cxn modelId="{706C0744-24ED-4033-96DF-0FAB2EDE7E1C}" type="presOf" srcId="{88BDB38B-104A-4730-B56D-9C39EC3B0F00}" destId="{F78113AB-D7A7-422D-9BBF-3AD11E9EFF8A}" srcOrd="0" destOrd="0" presId="urn:microsoft.com/office/officeart/2005/8/layout/vList2"/>
    <dgm:cxn modelId="{A4D31B52-3AB0-40BE-AFFE-DE2F5A6787A7}" type="presOf" srcId="{B115E3FD-C9F6-4F30-B0DD-BFE1F72ABD00}" destId="{A27294C8-5992-45DC-83E7-CF3E26300B0B}" srcOrd="0" destOrd="3" presId="urn:microsoft.com/office/officeart/2005/8/layout/vList2"/>
    <dgm:cxn modelId="{D04F3158-65ED-4A4C-94E3-D18BF2A26EB5}" srcId="{A636544B-EC40-4B9B-A9F3-663C47EBFF14}" destId="{88BDB38B-104A-4730-B56D-9C39EC3B0F00}" srcOrd="1" destOrd="0" parTransId="{4C7712E2-8EF9-43C0-81CB-36E96939D447}" sibTransId="{840926C0-148D-48BD-9797-94FF521C1B07}"/>
    <dgm:cxn modelId="{6177A378-4550-4ED1-AA3D-0BEB23122E60}" type="presOf" srcId="{2CE35D77-2FAA-42F1-A55A-8CBF34C0C940}" destId="{A27294C8-5992-45DC-83E7-CF3E26300B0B}" srcOrd="0" destOrd="0" presId="urn:microsoft.com/office/officeart/2005/8/layout/vList2"/>
    <dgm:cxn modelId="{E94C6487-619E-4827-9834-0646FA3A0752}" srcId="{88BDB38B-104A-4730-B56D-9C39EC3B0F00}" destId="{2CE35D77-2FAA-42F1-A55A-8CBF34C0C940}" srcOrd="0" destOrd="0" parTransId="{3C61FEA9-BF61-41D7-A2AA-5F193CC06423}" sibTransId="{7684EF59-14EA-4B13-AE0B-C045CC9A5E79}"/>
    <dgm:cxn modelId="{BB3C3B8C-0BB3-4B7C-880E-8C05104B9040}" srcId="{2CE35D77-2FAA-42F1-A55A-8CBF34C0C940}" destId="{B115E3FD-C9F6-4F30-B0DD-BFE1F72ABD00}" srcOrd="2" destOrd="0" parTransId="{24CA88B6-7372-479B-87EE-306A2042B495}" sibTransId="{D336724A-AF10-414F-9F70-74F24C327A55}"/>
    <dgm:cxn modelId="{6ADF7694-27BA-4869-B0E4-0FF810F8A6CA}" type="presOf" srcId="{808168DA-6CBA-414C-B654-7C1D2E7B8674}" destId="{CB9D7C05-B604-498C-87FB-61D344FD1F20}" srcOrd="0" destOrd="0" presId="urn:microsoft.com/office/officeart/2005/8/layout/vList2"/>
    <dgm:cxn modelId="{D71DE294-E36E-4D23-A665-40E93FCDF660}" srcId="{A636544B-EC40-4B9B-A9F3-663C47EBFF14}" destId="{808168DA-6CBA-414C-B654-7C1D2E7B8674}" srcOrd="0" destOrd="0" parTransId="{C5CEA23A-D522-4796-807C-93744031FF7E}" sibTransId="{B603BCA9-9E0B-4315-A93F-CE2A0C80B52B}"/>
    <dgm:cxn modelId="{16F347A3-0266-45B1-A987-6CF373DC3D26}" type="presOf" srcId="{A636544B-EC40-4B9B-A9F3-663C47EBFF14}" destId="{3CE64B59-3DF0-423D-B192-E795B67C7713}" srcOrd="0" destOrd="0" presId="urn:microsoft.com/office/officeart/2005/8/layout/vList2"/>
    <dgm:cxn modelId="{DF6371B8-13B1-47EA-A600-D6AFC2720605}" srcId="{2CE35D77-2FAA-42F1-A55A-8CBF34C0C940}" destId="{4BB86317-4D96-48C9-B02A-0C73BE58B01C}" srcOrd="0" destOrd="0" parTransId="{C55E3239-ADB8-4170-BE81-1BE2D5DD3AE9}" sibTransId="{D1B7B7B0-F7CF-4389-8262-9DCCC2167EDE}"/>
    <dgm:cxn modelId="{309C9BD7-3EB4-479C-9878-6B74538BAA7E}" type="presOf" srcId="{C50390F4-4F8B-4716-8F7B-BBAC2E33AF7E}" destId="{A27294C8-5992-45DC-83E7-CF3E26300B0B}" srcOrd="0" destOrd="2" presId="urn:microsoft.com/office/officeart/2005/8/layout/vList2"/>
    <dgm:cxn modelId="{1906BCBF-D4CA-4629-8F79-4CFF79F4C242}" type="presParOf" srcId="{3CE64B59-3DF0-423D-B192-E795B67C7713}" destId="{CB9D7C05-B604-498C-87FB-61D344FD1F20}" srcOrd="0" destOrd="0" presId="urn:microsoft.com/office/officeart/2005/8/layout/vList2"/>
    <dgm:cxn modelId="{9C551274-1E88-4234-8556-BF1F35CC3349}" type="presParOf" srcId="{3CE64B59-3DF0-423D-B192-E795B67C7713}" destId="{6239E726-896D-4813-881C-7F72D4C3BC8E}" srcOrd="1" destOrd="0" presId="urn:microsoft.com/office/officeart/2005/8/layout/vList2"/>
    <dgm:cxn modelId="{5076F549-C975-403F-9727-6FB33D7B5F21}" type="presParOf" srcId="{3CE64B59-3DF0-423D-B192-E795B67C7713}" destId="{F78113AB-D7A7-422D-9BBF-3AD11E9EFF8A}" srcOrd="2" destOrd="0" presId="urn:microsoft.com/office/officeart/2005/8/layout/vList2"/>
    <dgm:cxn modelId="{BFDCE47E-3F69-402E-8294-59F0F9165ABA}" type="presParOf" srcId="{3CE64B59-3DF0-423D-B192-E795B67C7713}" destId="{A27294C8-5992-45DC-83E7-CF3E26300B0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DF4AC-4FB7-492C-B999-8D360A025495}" type="doc">
      <dgm:prSet loTypeId="urn:microsoft.com/office/officeart/2005/8/layout/hierarchy6" loCatId="hierarchy" qsTypeId="urn:microsoft.com/office/officeart/2005/8/quickstyle/simple1" qsCatId="simple" csTypeId="urn:microsoft.com/office/officeart/2005/8/colors/accent5_5" csCatId="accent5" phldr="1"/>
      <dgm:spPr/>
      <dgm:t>
        <a:bodyPr/>
        <a:lstStyle/>
        <a:p>
          <a:endParaRPr lang="en-US"/>
        </a:p>
      </dgm:t>
    </dgm:pt>
    <dgm:pt modelId="{FEB6D592-717F-4884-AE2D-DF83C84F7199}">
      <dgm:prSet custT="1"/>
      <dgm:spPr>
        <a:xfrm>
          <a:off x="3011835" y="497"/>
          <a:ext cx="2558027" cy="1494479"/>
        </a:xfrm>
        <a:prstGeom prst="roundRect">
          <a:avLst>
            <a:gd name="adj" fmla="val 10000"/>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b="0" dirty="0">
              <a:solidFill>
                <a:sysClr val="window" lastClr="FFFFFF"/>
              </a:solidFill>
              <a:latin typeface="Calibri" panose="020F0502020204030204"/>
              <a:ea typeface="+mn-ea"/>
              <a:cs typeface="Arial" panose="020B0604020202020204" pitchFamily="34" charset="0"/>
            </a:rPr>
            <a:t>Employer Outreach</a:t>
          </a:r>
        </a:p>
      </dgm:t>
    </dgm:pt>
    <dgm:pt modelId="{B4374272-256B-4952-8640-29786226AD01}" type="parTrans" cxnId="{EDF0D309-CA06-492B-B2F8-DBE368A06A22}">
      <dgm:prSet/>
      <dgm:spPr/>
      <dgm:t>
        <a:bodyPr/>
        <a:lstStyle/>
        <a:p>
          <a:endParaRPr lang="en-US" sz="2400" b="1">
            <a:latin typeface="Arial" panose="020B0604020202020204" pitchFamily="34" charset="0"/>
            <a:cs typeface="Arial" panose="020B0604020202020204" pitchFamily="34" charset="0"/>
          </a:endParaRPr>
        </a:p>
      </dgm:t>
    </dgm:pt>
    <dgm:pt modelId="{972F1385-EF88-4084-8334-E0CC11023601}" type="sibTrans" cxnId="{EDF0D309-CA06-492B-B2F8-DBE368A06A22}">
      <dgm:prSet/>
      <dgm:spPr/>
      <dgm:t>
        <a:bodyPr/>
        <a:lstStyle/>
        <a:p>
          <a:endParaRPr lang="en-US" sz="2400" b="1">
            <a:latin typeface="Arial" panose="020B0604020202020204" pitchFamily="34" charset="0"/>
            <a:cs typeface="Arial" panose="020B0604020202020204" pitchFamily="34" charset="0"/>
          </a:endParaRPr>
        </a:p>
      </dgm:t>
    </dgm:pt>
    <dgm:pt modelId="{5BC282C2-E908-4422-811A-F536404BE3D6}">
      <dgm:prSet custT="1"/>
      <dgm:spPr>
        <a:xfrm>
          <a:off x="9660" y="1864280"/>
          <a:ext cx="2558027" cy="149447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0" dirty="0">
              <a:solidFill>
                <a:sysClr val="window" lastClr="FFFFFF"/>
              </a:solidFill>
              <a:latin typeface="Calibri" panose="020F0502020204030204"/>
              <a:ea typeface="+mn-ea"/>
              <a:cs typeface="Arial" panose="020B0604020202020204" pitchFamily="34" charset="0"/>
            </a:rPr>
            <a:t>Business Services Team</a:t>
          </a:r>
        </a:p>
      </dgm:t>
    </dgm:pt>
    <dgm:pt modelId="{CA20E301-9ADD-4BF4-B535-7263FAEB188F}" type="parTrans" cxnId="{85A2F5F8-6CF4-42E4-8C15-4C0F21EEF2C1}">
      <dgm:prSet>
        <dgm:style>
          <a:lnRef idx="1">
            <a:schemeClr val="accent6"/>
          </a:lnRef>
          <a:fillRef idx="0">
            <a:schemeClr val="accent6"/>
          </a:fillRef>
          <a:effectRef idx="0">
            <a:schemeClr val="accent6"/>
          </a:effectRef>
          <a:fontRef idx="minor">
            <a:schemeClr val="tx1"/>
          </a:fontRef>
        </dgm:style>
      </dgm:prSet>
      <dgm:spPr>
        <a:xfrm>
          <a:off x="1288674" y="1494976"/>
          <a:ext cx="3002174" cy="369303"/>
        </a:xfrm>
        <a:custGeom>
          <a:avLst/>
          <a:gdLst/>
          <a:ahLst/>
          <a:cxnLst/>
          <a:rect l="0" t="0" r="0" b="0"/>
          <a:pathLst>
            <a:path>
              <a:moveTo>
                <a:pt x="3002174" y="0"/>
              </a:moveTo>
              <a:lnTo>
                <a:pt x="3002174" y="184651"/>
              </a:lnTo>
              <a:lnTo>
                <a:pt x="0" y="184651"/>
              </a:lnTo>
              <a:lnTo>
                <a:pt x="0" y="36930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8FC8D4E3-FCFB-4FD9-9346-F7707C0857FF}" type="sibTrans" cxnId="{85A2F5F8-6CF4-42E4-8C15-4C0F21EEF2C1}">
      <dgm:prSet/>
      <dgm:spPr/>
      <dgm:t>
        <a:bodyPr/>
        <a:lstStyle/>
        <a:p>
          <a:endParaRPr lang="en-US" sz="2400" b="1">
            <a:latin typeface="Arial" panose="020B0604020202020204" pitchFamily="34" charset="0"/>
            <a:cs typeface="Arial" panose="020B0604020202020204" pitchFamily="34" charset="0"/>
          </a:endParaRPr>
        </a:p>
      </dgm:t>
    </dgm:pt>
    <dgm:pt modelId="{39F5B1E2-9EB0-40A0-8472-1C214C07B05C}">
      <dgm:prSet custT="1"/>
      <dgm:spPr>
        <a:xfrm>
          <a:off x="3011835" y="1864280"/>
          <a:ext cx="2558027" cy="149447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0" dirty="0">
              <a:solidFill>
                <a:sysClr val="window" lastClr="FFFFFF"/>
              </a:solidFill>
              <a:latin typeface="Calibri" panose="020F0502020204030204"/>
              <a:ea typeface="+mn-ea"/>
              <a:cs typeface="Arial" panose="020B0604020202020204" pitchFamily="34" charset="0"/>
            </a:rPr>
            <a:t>Veteran Advocacy</a:t>
          </a:r>
        </a:p>
      </dgm:t>
    </dgm:pt>
    <dgm:pt modelId="{EE89CA66-91FF-44F3-84BB-D79735888F6E}" type="parTrans" cxnId="{C7214152-A90D-47CC-B433-357B92303DFA}">
      <dgm:prSet>
        <dgm:style>
          <a:lnRef idx="1">
            <a:schemeClr val="accent6"/>
          </a:lnRef>
          <a:fillRef idx="0">
            <a:schemeClr val="accent6"/>
          </a:fillRef>
          <a:effectRef idx="0">
            <a:schemeClr val="accent6"/>
          </a:effectRef>
          <a:fontRef idx="minor">
            <a:schemeClr val="tx1"/>
          </a:fontRef>
        </dgm:style>
      </dgm:prSet>
      <dgm:spPr>
        <a:xfrm>
          <a:off x="4245129" y="1494976"/>
          <a:ext cx="91440" cy="369303"/>
        </a:xfrm>
        <a:custGeom>
          <a:avLst/>
          <a:gdLst/>
          <a:ahLst/>
          <a:cxnLst/>
          <a:rect l="0" t="0" r="0" b="0"/>
          <a:pathLst>
            <a:path>
              <a:moveTo>
                <a:pt x="45720" y="0"/>
              </a:moveTo>
              <a:lnTo>
                <a:pt x="45720" y="36930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B9B08E85-819E-4979-ACAB-458FEF345CB9}" type="sibTrans" cxnId="{C7214152-A90D-47CC-B433-357B92303DFA}">
      <dgm:prSet/>
      <dgm:spPr/>
      <dgm:t>
        <a:bodyPr/>
        <a:lstStyle/>
        <a:p>
          <a:endParaRPr lang="en-US" sz="2400" b="1">
            <a:latin typeface="Arial" panose="020B0604020202020204" pitchFamily="34" charset="0"/>
            <a:cs typeface="Arial" panose="020B0604020202020204" pitchFamily="34" charset="0"/>
          </a:endParaRPr>
        </a:p>
      </dgm:t>
    </dgm:pt>
    <dgm:pt modelId="{EABE723B-6948-4FFC-9502-65314A45152A}">
      <dgm:prSet custT="1"/>
      <dgm:spPr>
        <a:xfrm>
          <a:off x="5985329" y="1864280"/>
          <a:ext cx="2558027" cy="149447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0" dirty="0">
              <a:solidFill>
                <a:sysClr val="window" lastClr="FFFFFF"/>
              </a:solidFill>
              <a:latin typeface="Calibri" panose="020F0502020204030204"/>
              <a:ea typeface="+mn-ea"/>
              <a:cs typeface="Arial" panose="020B0604020202020204" pitchFamily="34" charset="0"/>
            </a:rPr>
            <a:t>Individualized Veteran Advocacy</a:t>
          </a:r>
          <a:endParaRPr lang="en-US" sz="2400" b="1" dirty="0">
            <a:solidFill>
              <a:sysClr val="window" lastClr="FFFFFF"/>
            </a:solidFill>
            <a:latin typeface="Calibri" panose="020F0502020204030204"/>
            <a:ea typeface="+mn-ea"/>
            <a:cs typeface="Arial" panose="020B0604020202020204" pitchFamily="34" charset="0"/>
          </a:endParaRPr>
        </a:p>
      </dgm:t>
    </dgm:pt>
    <dgm:pt modelId="{2D47160F-8D7C-4D3E-8C76-BFB21FBD3E35}" type="sibTrans" cxnId="{70A192CB-6245-4076-AA0D-BCABF7541E00}">
      <dgm:prSet/>
      <dgm:spPr/>
      <dgm:t>
        <a:bodyPr/>
        <a:lstStyle/>
        <a:p>
          <a:endParaRPr lang="en-US" sz="2400" b="1">
            <a:latin typeface="Arial" panose="020B0604020202020204" pitchFamily="34" charset="0"/>
            <a:cs typeface="Arial" panose="020B0604020202020204" pitchFamily="34" charset="0"/>
          </a:endParaRPr>
        </a:p>
      </dgm:t>
    </dgm:pt>
    <dgm:pt modelId="{060A8C10-7E6F-4D80-988A-1BEA43F30807}" type="parTrans" cxnId="{70A192CB-6245-4076-AA0D-BCABF7541E00}">
      <dgm:prSet>
        <dgm:style>
          <a:lnRef idx="1">
            <a:schemeClr val="accent6"/>
          </a:lnRef>
          <a:fillRef idx="0">
            <a:schemeClr val="accent6"/>
          </a:fillRef>
          <a:effectRef idx="0">
            <a:schemeClr val="accent6"/>
          </a:effectRef>
          <a:fontRef idx="minor">
            <a:schemeClr val="tx1"/>
          </a:fontRef>
        </dgm:style>
      </dgm:prSet>
      <dgm:spPr>
        <a:xfrm>
          <a:off x="4290849" y="1494976"/>
          <a:ext cx="2973493" cy="369303"/>
        </a:xfrm>
        <a:custGeom>
          <a:avLst/>
          <a:gdLst/>
          <a:ahLst/>
          <a:cxnLst/>
          <a:rect l="0" t="0" r="0" b="0"/>
          <a:pathLst>
            <a:path>
              <a:moveTo>
                <a:pt x="0" y="0"/>
              </a:moveTo>
              <a:lnTo>
                <a:pt x="0" y="184651"/>
              </a:lnTo>
              <a:lnTo>
                <a:pt x="2973493" y="184651"/>
              </a:lnTo>
              <a:lnTo>
                <a:pt x="2973493" y="36930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5B485DD8-973D-41CC-B9B3-630D60BC3F80}">
      <dgm:prSet custT="1"/>
      <dgm:spPr>
        <a:xfrm>
          <a:off x="3011835" y="3728063"/>
          <a:ext cx="2558027" cy="149447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Employer Contacts and Visits, Career Fairs, Job Search Workshops</a:t>
          </a:r>
        </a:p>
      </dgm:t>
    </dgm:pt>
    <dgm:pt modelId="{7FA25EFF-4689-4940-AE79-299EA3BA3A50}" type="parTrans" cxnId="{7245CA62-D603-4EED-AD6D-FDA9614D63FA}">
      <dgm:prSet>
        <dgm:style>
          <a:lnRef idx="1">
            <a:schemeClr val="accent6"/>
          </a:lnRef>
          <a:fillRef idx="0">
            <a:schemeClr val="accent6"/>
          </a:fillRef>
          <a:effectRef idx="0">
            <a:schemeClr val="accent6"/>
          </a:effectRef>
          <a:fontRef idx="minor">
            <a:schemeClr val="tx1"/>
          </a:fontRef>
        </dgm:style>
      </dgm:prSet>
      <dgm:spPr>
        <a:xfrm>
          <a:off x="4245129" y="3358759"/>
          <a:ext cx="91440" cy="369303"/>
        </a:xfrm>
        <a:custGeom>
          <a:avLst/>
          <a:gdLst/>
          <a:ahLst/>
          <a:cxnLst/>
          <a:rect l="0" t="0" r="0" b="0"/>
          <a:pathLst>
            <a:path>
              <a:moveTo>
                <a:pt x="45720" y="0"/>
              </a:moveTo>
              <a:lnTo>
                <a:pt x="45720" y="36930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1D640804-E8E0-4083-940C-79920CC5BFA4}" type="sibTrans" cxnId="{7245CA62-D603-4EED-AD6D-FDA9614D63FA}">
      <dgm:prSet/>
      <dgm:spPr/>
      <dgm:t>
        <a:bodyPr/>
        <a:lstStyle/>
        <a:p>
          <a:endParaRPr lang="en-US" sz="2400" b="1">
            <a:latin typeface="Arial" panose="020B0604020202020204" pitchFamily="34" charset="0"/>
            <a:cs typeface="Arial" panose="020B0604020202020204" pitchFamily="34" charset="0"/>
          </a:endParaRPr>
        </a:p>
      </dgm:t>
    </dgm:pt>
    <dgm:pt modelId="{7AA4C735-7105-42DB-B82F-F6BC0FE2C92D}">
      <dgm:prSet custT="1"/>
      <dgm:spPr>
        <a:xfrm>
          <a:off x="16599" y="3728560"/>
          <a:ext cx="2558027" cy="149447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Coordination with Partner Programs</a:t>
          </a:r>
        </a:p>
      </dgm:t>
    </dgm:pt>
    <dgm:pt modelId="{C1494011-6528-4D3E-86A9-FADFFD779AB9}" type="sibTrans" cxnId="{E1091959-145F-48F6-AE21-CFABB01A9874}">
      <dgm:prSet/>
      <dgm:spPr/>
      <dgm:t>
        <a:bodyPr/>
        <a:lstStyle/>
        <a:p>
          <a:endParaRPr lang="en-US" sz="2400" b="1">
            <a:latin typeface="Arial" panose="020B0604020202020204" pitchFamily="34" charset="0"/>
            <a:cs typeface="Arial" panose="020B0604020202020204" pitchFamily="34" charset="0"/>
          </a:endParaRPr>
        </a:p>
      </dgm:t>
    </dgm:pt>
    <dgm:pt modelId="{64656DB6-18C2-4780-979B-FBB68E3A50A9}" type="parTrans" cxnId="{E1091959-145F-48F6-AE21-CFABB01A9874}">
      <dgm:prSet>
        <dgm:style>
          <a:lnRef idx="1">
            <a:schemeClr val="accent6"/>
          </a:lnRef>
          <a:fillRef idx="0">
            <a:schemeClr val="accent6"/>
          </a:fillRef>
          <a:effectRef idx="0">
            <a:schemeClr val="accent6"/>
          </a:effectRef>
          <a:fontRef idx="minor">
            <a:schemeClr val="tx1"/>
          </a:fontRef>
        </dgm:style>
      </dgm:prSet>
      <dgm:spPr>
        <a:xfrm>
          <a:off x="1242954" y="3358759"/>
          <a:ext cx="91440" cy="369801"/>
        </a:xfrm>
        <a:custGeom>
          <a:avLst/>
          <a:gdLst/>
          <a:ahLst/>
          <a:cxnLst/>
          <a:rect l="0" t="0" r="0" b="0"/>
          <a:pathLst>
            <a:path>
              <a:moveTo>
                <a:pt x="45720" y="0"/>
              </a:moveTo>
              <a:lnTo>
                <a:pt x="45720" y="184900"/>
              </a:lnTo>
              <a:lnTo>
                <a:pt x="52658" y="184900"/>
              </a:lnTo>
              <a:lnTo>
                <a:pt x="52658" y="369801"/>
              </a:lnTo>
            </a:path>
          </a:pathLst>
        </a:custGeom>
        <a:ln/>
      </dgm:spPr>
      <dgm:t>
        <a:bodyPr/>
        <a:lstStyle/>
        <a:p>
          <a:endParaRPr lang="en-US" sz="2400" b="1">
            <a:latin typeface="Arial" panose="020B0604020202020204" pitchFamily="34" charset="0"/>
            <a:cs typeface="Arial" panose="020B0604020202020204" pitchFamily="34" charset="0"/>
          </a:endParaRPr>
        </a:p>
      </dgm:t>
    </dgm:pt>
    <dgm:pt modelId="{85459314-F089-480C-AF63-884A8815EAB1}">
      <dgm:prSet custT="1"/>
      <dgm:spPr>
        <a:xfrm>
          <a:off x="5985329" y="3728063"/>
          <a:ext cx="2558027" cy="149447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0" dirty="0">
              <a:solidFill>
                <a:sysClr val="window" lastClr="FFFFFF"/>
              </a:solidFill>
              <a:latin typeface="Calibri" panose="020F0502020204030204"/>
              <a:ea typeface="+mn-ea"/>
              <a:cs typeface="Arial" panose="020B0604020202020204" pitchFamily="34" charset="0"/>
            </a:rPr>
            <a:t>Job Developments and Individualized Advocacy</a:t>
          </a:r>
        </a:p>
      </dgm:t>
    </dgm:pt>
    <dgm:pt modelId="{97C48B09-689A-49E2-AF91-C99B5C0888E0}" type="sibTrans" cxnId="{C71DF1E3-DB73-4A2F-B644-CF77459B5C5F}">
      <dgm:prSet/>
      <dgm:spPr/>
      <dgm:t>
        <a:bodyPr/>
        <a:lstStyle/>
        <a:p>
          <a:endParaRPr lang="en-US" sz="2400" b="1">
            <a:latin typeface="Arial" panose="020B0604020202020204" pitchFamily="34" charset="0"/>
            <a:cs typeface="Arial" panose="020B0604020202020204" pitchFamily="34" charset="0"/>
          </a:endParaRPr>
        </a:p>
      </dgm:t>
    </dgm:pt>
    <dgm:pt modelId="{6C8A87C4-3BD7-4DDF-8AEA-B220BB895AAD}" type="parTrans" cxnId="{C71DF1E3-DB73-4A2F-B644-CF77459B5C5F}">
      <dgm:prSet>
        <dgm:style>
          <a:lnRef idx="1">
            <a:schemeClr val="accent6"/>
          </a:lnRef>
          <a:fillRef idx="0">
            <a:schemeClr val="accent6"/>
          </a:fillRef>
          <a:effectRef idx="0">
            <a:schemeClr val="accent6"/>
          </a:effectRef>
          <a:fontRef idx="minor">
            <a:schemeClr val="tx1"/>
          </a:fontRef>
        </dgm:style>
      </dgm:prSet>
      <dgm:spPr>
        <a:xfrm>
          <a:off x="7218622" y="3358759"/>
          <a:ext cx="91440" cy="369303"/>
        </a:xfrm>
        <a:custGeom>
          <a:avLst/>
          <a:gdLst/>
          <a:ahLst/>
          <a:cxnLst/>
          <a:rect l="0" t="0" r="0" b="0"/>
          <a:pathLst>
            <a:path>
              <a:moveTo>
                <a:pt x="45720" y="0"/>
              </a:moveTo>
              <a:lnTo>
                <a:pt x="45720" y="369303"/>
              </a:lnTo>
            </a:path>
          </a:pathLst>
        </a:custGeom>
        <a:ln/>
      </dgm:spPr>
      <dgm:t>
        <a:bodyPr/>
        <a:lstStyle/>
        <a:p>
          <a:endParaRPr lang="en-US" sz="2400" b="1">
            <a:latin typeface="Arial" panose="020B0604020202020204" pitchFamily="34" charset="0"/>
            <a:cs typeface="Arial" panose="020B0604020202020204" pitchFamily="34" charset="0"/>
          </a:endParaRPr>
        </a:p>
      </dgm:t>
    </dgm:pt>
    <dgm:pt modelId="{527C7EDD-140F-4FFA-A88E-86B9E731CD12}" type="pres">
      <dgm:prSet presAssocID="{05ADF4AC-4FB7-492C-B999-8D360A025495}" presName="mainComposite" presStyleCnt="0">
        <dgm:presLayoutVars>
          <dgm:chPref val="1"/>
          <dgm:dir/>
          <dgm:animOne val="branch"/>
          <dgm:animLvl val="lvl"/>
          <dgm:resizeHandles val="exact"/>
        </dgm:presLayoutVars>
      </dgm:prSet>
      <dgm:spPr/>
    </dgm:pt>
    <dgm:pt modelId="{379E7EA9-D51B-4363-9D10-34EF963DB4E3}" type="pres">
      <dgm:prSet presAssocID="{05ADF4AC-4FB7-492C-B999-8D360A025495}" presName="hierFlow" presStyleCnt="0"/>
      <dgm:spPr/>
    </dgm:pt>
    <dgm:pt modelId="{04128186-C5A2-4387-BD5B-24487EDFEBA0}" type="pres">
      <dgm:prSet presAssocID="{05ADF4AC-4FB7-492C-B999-8D360A025495}" presName="hierChild1" presStyleCnt="0">
        <dgm:presLayoutVars>
          <dgm:chPref val="1"/>
          <dgm:animOne val="branch"/>
          <dgm:animLvl val="lvl"/>
        </dgm:presLayoutVars>
      </dgm:prSet>
      <dgm:spPr/>
    </dgm:pt>
    <dgm:pt modelId="{E172218E-AFFF-4A0C-9FC3-8A78308A2E9A}" type="pres">
      <dgm:prSet presAssocID="{FEB6D592-717F-4884-AE2D-DF83C84F7199}" presName="Name14" presStyleCnt="0"/>
      <dgm:spPr/>
    </dgm:pt>
    <dgm:pt modelId="{72AD9326-F83E-459B-A612-42915C431758}" type="pres">
      <dgm:prSet presAssocID="{FEB6D592-717F-4884-AE2D-DF83C84F7199}" presName="level1Shape" presStyleLbl="node0" presStyleIdx="0" presStyleCnt="1" custScaleX="184710" custScaleY="161870">
        <dgm:presLayoutVars>
          <dgm:chPref val="3"/>
        </dgm:presLayoutVars>
      </dgm:prSet>
      <dgm:spPr/>
    </dgm:pt>
    <dgm:pt modelId="{933383C3-71DB-4DB5-9DD2-16C245D1A8D6}" type="pres">
      <dgm:prSet presAssocID="{FEB6D592-717F-4884-AE2D-DF83C84F7199}" presName="hierChild2" presStyleCnt="0"/>
      <dgm:spPr/>
    </dgm:pt>
    <dgm:pt modelId="{320BA36C-007D-46A4-8858-C4A603C11027}" type="pres">
      <dgm:prSet presAssocID="{CA20E301-9ADD-4BF4-B535-7263FAEB188F}" presName="Name19" presStyleLbl="parChTrans1D2" presStyleIdx="0" presStyleCnt="3"/>
      <dgm:spPr/>
    </dgm:pt>
    <dgm:pt modelId="{25807C39-641E-4CB1-83A7-5245EA5B8938}" type="pres">
      <dgm:prSet presAssocID="{5BC282C2-E908-4422-811A-F536404BE3D6}" presName="Name21" presStyleCnt="0"/>
      <dgm:spPr/>
    </dgm:pt>
    <dgm:pt modelId="{DFBB9A0C-C26E-4D11-8BA3-7170834D25CF}" type="pres">
      <dgm:prSet presAssocID="{5BC282C2-E908-4422-811A-F536404BE3D6}" presName="level2Shape" presStyleLbl="node2" presStyleIdx="0" presStyleCnt="3" custScaleX="184710" custScaleY="161870" custLinFactNeighborX="-2071"/>
      <dgm:spPr/>
    </dgm:pt>
    <dgm:pt modelId="{0F8F4559-F9C7-4ADC-8AF3-CA20FFE34D76}" type="pres">
      <dgm:prSet presAssocID="{5BC282C2-E908-4422-811A-F536404BE3D6}" presName="hierChild3" presStyleCnt="0"/>
      <dgm:spPr/>
    </dgm:pt>
    <dgm:pt modelId="{A2DF6836-9497-44BB-9885-A4EA0C9DC00B}" type="pres">
      <dgm:prSet presAssocID="{64656DB6-18C2-4780-979B-FBB68E3A50A9}" presName="Name19" presStyleLbl="parChTrans1D3" presStyleIdx="0" presStyleCnt="3"/>
      <dgm:spPr/>
    </dgm:pt>
    <dgm:pt modelId="{86B7D26A-1821-4B4C-B852-FD111778546E}" type="pres">
      <dgm:prSet presAssocID="{7AA4C735-7105-42DB-B82F-F6BC0FE2C92D}" presName="Name21" presStyleCnt="0"/>
      <dgm:spPr/>
    </dgm:pt>
    <dgm:pt modelId="{AB3D8BDB-FAE2-4D15-A315-19826321E9EC}" type="pres">
      <dgm:prSet presAssocID="{7AA4C735-7105-42DB-B82F-F6BC0FE2C92D}" presName="level2Shape" presStyleLbl="node3" presStyleIdx="0" presStyleCnt="3" custScaleX="184710" custScaleY="161870" custLinFactNeighborX="-1570" custLinFactNeighborY="139"/>
      <dgm:spPr/>
    </dgm:pt>
    <dgm:pt modelId="{2672EA1E-F202-4042-A27E-D8FF37317CAF}" type="pres">
      <dgm:prSet presAssocID="{7AA4C735-7105-42DB-B82F-F6BC0FE2C92D}" presName="hierChild3" presStyleCnt="0"/>
      <dgm:spPr/>
    </dgm:pt>
    <dgm:pt modelId="{5B7A5266-8230-459F-93F8-E3723DAF9F0E}" type="pres">
      <dgm:prSet presAssocID="{EE89CA66-91FF-44F3-84BB-D79735888F6E}" presName="Name19" presStyleLbl="parChTrans1D2" presStyleIdx="1" presStyleCnt="3"/>
      <dgm:spPr/>
    </dgm:pt>
    <dgm:pt modelId="{9335ED56-8E2F-4D75-B0D1-147AA04D7B22}" type="pres">
      <dgm:prSet presAssocID="{39F5B1E2-9EB0-40A0-8472-1C214C07B05C}" presName="Name21" presStyleCnt="0"/>
      <dgm:spPr/>
    </dgm:pt>
    <dgm:pt modelId="{8472EC8E-7B84-4877-9A1B-EC575D2F6AC7}" type="pres">
      <dgm:prSet presAssocID="{39F5B1E2-9EB0-40A0-8472-1C214C07B05C}" presName="level2Shape" presStyleLbl="node2" presStyleIdx="1" presStyleCnt="3" custScaleX="184710" custScaleY="161870"/>
      <dgm:spPr/>
    </dgm:pt>
    <dgm:pt modelId="{30A55287-A2D3-44F6-911C-CFDAF67105F7}" type="pres">
      <dgm:prSet presAssocID="{39F5B1E2-9EB0-40A0-8472-1C214C07B05C}" presName="hierChild3" presStyleCnt="0"/>
      <dgm:spPr/>
    </dgm:pt>
    <dgm:pt modelId="{617FF8A1-2DC3-4276-8736-A00EBA6C38AB}" type="pres">
      <dgm:prSet presAssocID="{7FA25EFF-4689-4940-AE79-299EA3BA3A50}" presName="Name19" presStyleLbl="parChTrans1D3" presStyleIdx="1" presStyleCnt="3"/>
      <dgm:spPr/>
    </dgm:pt>
    <dgm:pt modelId="{DA561F2B-2109-4652-85FB-24670CD0F5E0}" type="pres">
      <dgm:prSet presAssocID="{5B485DD8-973D-41CC-B9B3-630D60BC3F80}" presName="Name21" presStyleCnt="0"/>
      <dgm:spPr/>
    </dgm:pt>
    <dgm:pt modelId="{A540AD8D-491C-4367-BC15-161A0FCA84C3}" type="pres">
      <dgm:prSet presAssocID="{5B485DD8-973D-41CC-B9B3-630D60BC3F80}" presName="level2Shape" presStyleLbl="node3" presStyleIdx="1" presStyleCnt="3" custScaleX="184710" custScaleY="161870"/>
      <dgm:spPr/>
    </dgm:pt>
    <dgm:pt modelId="{F383CC53-5C0E-444C-8DA2-D3AB8ACC5537}" type="pres">
      <dgm:prSet presAssocID="{5B485DD8-973D-41CC-B9B3-630D60BC3F80}" presName="hierChild3" presStyleCnt="0"/>
      <dgm:spPr/>
    </dgm:pt>
    <dgm:pt modelId="{7C85ECEB-8614-44A8-AAFD-F5B848AF2245}" type="pres">
      <dgm:prSet presAssocID="{060A8C10-7E6F-4D80-988A-1BEA43F30807}" presName="Name19" presStyleLbl="parChTrans1D2" presStyleIdx="2" presStyleCnt="3"/>
      <dgm:spPr/>
    </dgm:pt>
    <dgm:pt modelId="{308027F7-CFFD-463A-9675-8EB0A8D321E0}" type="pres">
      <dgm:prSet presAssocID="{EABE723B-6948-4FFC-9502-65314A45152A}" presName="Name21" presStyleCnt="0"/>
      <dgm:spPr/>
    </dgm:pt>
    <dgm:pt modelId="{F5EF29A4-7C21-497C-955B-D1FE7B45FF3D}" type="pres">
      <dgm:prSet presAssocID="{EABE723B-6948-4FFC-9502-65314A45152A}" presName="level2Shape" presStyleLbl="node2" presStyleIdx="2" presStyleCnt="3" custScaleX="184710" custScaleY="161870"/>
      <dgm:spPr/>
    </dgm:pt>
    <dgm:pt modelId="{1A8838AD-6343-4B3F-A2F6-FDF1A1DC0BA2}" type="pres">
      <dgm:prSet presAssocID="{EABE723B-6948-4FFC-9502-65314A45152A}" presName="hierChild3" presStyleCnt="0"/>
      <dgm:spPr/>
    </dgm:pt>
    <dgm:pt modelId="{D14DD807-7896-4365-BE2C-E2B737402948}" type="pres">
      <dgm:prSet presAssocID="{6C8A87C4-3BD7-4DDF-8AEA-B220BB895AAD}" presName="Name19" presStyleLbl="parChTrans1D3" presStyleIdx="2" presStyleCnt="3"/>
      <dgm:spPr/>
    </dgm:pt>
    <dgm:pt modelId="{61510B7A-8D26-494E-8D0F-D0F1955B38D2}" type="pres">
      <dgm:prSet presAssocID="{85459314-F089-480C-AF63-884A8815EAB1}" presName="Name21" presStyleCnt="0"/>
      <dgm:spPr/>
    </dgm:pt>
    <dgm:pt modelId="{B1DD2415-11B2-4CD7-B253-88476BB83A89}" type="pres">
      <dgm:prSet presAssocID="{85459314-F089-480C-AF63-884A8815EAB1}" presName="level2Shape" presStyleLbl="node3" presStyleIdx="2" presStyleCnt="3" custScaleX="184710" custScaleY="161870"/>
      <dgm:spPr/>
    </dgm:pt>
    <dgm:pt modelId="{6B418F79-AD64-4313-A743-CE4D9C9558C4}" type="pres">
      <dgm:prSet presAssocID="{85459314-F089-480C-AF63-884A8815EAB1}" presName="hierChild3" presStyleCnt="0"/>
      <dgm:spPr/>
    </dgm:pt>
    <dgm:pt modelId="{EAA7DD46-B598-4F75-8993-9F308EFE4F19}" type="pres">
      <dgm:prSet presAssocID="{05ADF4AC-4FB7-492C-B999-8D360A025495}" presName="bgShapesFlow" presStyleCnt="0"/>
      <dgm:spPr/>
    </dgm:pt>
  </dgm:ptLst>
  <dgm:cxnLst>
    <dgm:cxn modelId="{E6E14303-DB66-4241-9907-28D2A911BD12}" type="presOf" srcId="{7AA4C735-7105-42DB-B82F-F6BC0FE2C92D}" destId="{AB3D8BDB-FAE2-4D15-A315-19826321E9EC}" srcOrd="0" destOrd="0" presId="urn:microsoft.com/office/officeart/2005/8/layout/hierarchy6"/>
    <dgm:cxn modelId="{EDF0D309-CA06-492B-B2F8-DBE368A06A22}" srcId="{05ADF4AC-4FB7-492C-B999-8D360A025495}" destId="{FEB6D592-717F-4884-AE2D-DF83C84F7199}" srcOrd="0" destOrd="0" parTransId="{B4374272-256B-4952-8640-29786226AD01}" sibTransId="{972F1385-EF88-4084-8334-E0CC11023601}"/>
    <dgm:cxn modelId="{ADD1140A-7C52-451A-A40C-F1AAB4872A21}" type="presOf" srcId="{64656DB6-18C2-4780-979B-FBB68E3A50A9}" destId="{A2DF6836-9497-44BB-9885-A4EA0C9DC00B}" srcOrd="0" destOrd="0" presId="urn:microsoft.com/office/officeart/2005/8/layout/hierarchy6"/>
    <dgm:cxn modelId="{D87A220C-F768-4AB4-9B24-5E2590032E56}" type="presOf" srcId="{5BC282C2-E908-4422-811A-F536404BE3D6}" destId="{DFBB9A0C-C26E-4D11-8BA3-7170834D25CF}" srcOrd="0" destOrd="0" presId="urn:microsoft.com/office/officeart/2005/8/layout/hierarchy6"/>
    <dgm:cxn modelId="{5D995811-A37D-47F0-9069-AA8352849FB6}" type="presOf" srcId="{85459314-F089-480C-AF63-884A8815EAB1}" destId="{B1DD2415-11B2-4CD7-B253-88476BB83A89}" srcOrd="0" destOrd="0" presId="urn:microsoft.com/office/officeart/2005/8/layout/hierarchy6"/>
    <dgm:cxn modelId="{52FDA922-35F4-4B59-BEFF-DE426C7DF053}" type="presOf" srcId="{EE89CA66-91FF-44F3-84BB-D79735888F6E}" destId="{5B7A5266-8230-459F-93F8-E3723DAF9F0E}" srcOrd="0" destOrd="0" presId="urn:microsoft.com/office/officeart/2005/8/layout/hierarchy6"/>
    <dgm:cxn modelId="{7245CA62-D603-4EED-AD6D-FDA9614D63FA}" srcId="{39F5B1E2-9EB0-40A0-8472-1C214C07B05C}" destId="{5B485DD8-973D-41CC-B9B3-630D60BC3F80}" srcOrd="0" destOrd="0" parTransId="{7FA25EFF-4689-4940-AE79-299EA3BA3A50}" sibTransId="{1D640804-E8E0-4083-940C-79920CC5BFA4}"/>
    <dgm:cxn modelId="{F2C6F163-0A97-443B-ADBD-DB7857489EFF}" type="presOf" srcId="{7FA25EFF-4689-4940-AE79-299EA3BA3A50}" destId="{617FF8A1-2DC3-4276-8736-A00EBA6C38AB}" srcOrd="0" destOrd="0" presId="urn:microsoft.com/office/officeart/2005/8/layout/hierarchy6"/>
    <dgm:cxn modelId="{E246824B-0FF0-4187-8160-2E242FA66EFA}" type="presOf" srcId="{05ADF4AC-4FB7-492C-B999-8D360A025495}" destId="{527C7EDD-140F-4FFA-A88E-86B9E731CD12}" srcOrd="0" destOrd="0" presId="urn:microsoft.com/office/officeart/2005/8/layout/hierarchy6"/>
    <dgm:cxn modelId="{C7214152-A90D-47CC-B433-357B92303DFA}" srcId="{FEB6D592-717F-4884-AE2D-DF83C84F7199}" destId="{39F5B1E2-9EB0-40A0-8472-1C214C07B05C}" srcOrd="1" destOrd="0" parTransId="{EE89CA66-91FF-44F3-84BB-D79735888F6E}" sibTransId="{B9B08E85-819E-4979-ACAB-458FEF345CB9}"/>
    <dgm:cxn modelId="{0F4D6556-1D5C-4A1E-BD4F-1FBFE9E464DD}" type="presOf" srcId="{EABE723B-6948-4FFC-9502-65314A45152A}" destId="{F5EF29A4-7C21-497C-955B-D1FE7B45FF3D}" srcOrd="0" destOrd="0" presId="urn:microsoft.com/office/officeart/2005/8/layout/hierarchy6"/>
    <dgm:cxn modelId="{E1091959-145F-48F6-AE21-CFABB01A9874}" srcId="{5BC282C2-E908-4422-811A-F536404BE3D6}" destId="{7AA4C735-7105-42DB-B82F-F6BC0FE2C92D}" srcOrd="0" destOrd="0" parTransId="{64656DB6-18C2-4780-979B-FBB68E3A50A9}" sibTransId="{C1494011-6528-4D3E-86A9-FADFFD779AB9}"/>
    <dgm:cxn modelId="{B0C76592-9C7E-4BB2-9184-C31CE2EEBCBF}" type="presOf" srcId="{FEB6D592-717F-4884-AE2D-DF83C84F7199}" destId="{72AD9326-F83E-459B-A612-42915C431758}" srcOrd="0" destOrd="0" presId="urn:microsoft.com/office/officeart/2005/8/layout/hierarchy6"/>
    <dgm:cxn modelId="{E6DB5F9C-822D-4751-B2F2-78161754C73B}" type="presOf" srcId="{39F5B1E2-9EB0-40A0-8472-1C214C07B05C}" destId="{8472EC8E-7B84-4877-9A1B-EC575D2F6AC7}" srcOrd="0" destOrd="0" presId="urn:microsoft.com/office/officeart/2005/8/layout/hierarchy6"/>
    <dgm:cxn modelId="{70A192CB-6245-4076-AA0D-BCABF7541E00}" srcId="{FEB6D592-717F-4884-AE2D-DF83C84F7199}" destId="{EABE723B-6948-4FFC-9502-65314A45152A}" srcOrd="2" destOrd="0" parTransId="{060A8C10-7E6F-4D80-988A-1BEA43F30807}" sibTransId="{2D47160F-8D7C-4D3E-8C76-BFB21FBD3E35}"/>
    <dgm:cxn modelId="{E73DCACD-16CF-44DB-BDC4-589401D6E2B7}" type="presOf" srcId="{CA20E301-9ADD-4BF4-B535-7263FAEB188F}" destId="{320BA36C-007D-46A4-8858-C4A603C11027}" srcOrd="0" destOrd="0" presId="urn:microsoft.com/office/officeart/2005/8/layout/hierarchy6"/>
    <dgm:cxn modelId="{31875FD7-7DA2-4DCB-908A-634B28C2748E}" type="presOf" srcId="{5B485DD8-973D-41CC-B9B3-630D60BC3F80}" destId="{A540AD8D-491C-4367-BC15-161A0FCA84C3}" srcOrd="0" destOrd="0" presId="urn:microsoft.com/office/officeart/2005/8/layout/hierarchy6"/>
    <dgm:cxn modelId="{34C38DDE-C204-484D-9298-24BEC60875ED}" type="presOf" srcId="{6C8A87C4-3BD7-4DDF-8AEA-B220BB895AAD}" destId="{D14DD807-7896-4365-BE2C-E2B737402948}" srcOrd="0" destOrd="0" presId="urn:microsoft.com/office/officeart/2005/8/layout/hierarchy6"/>
    <dgm:cxn modelId="{C71DF1E3-DB73-4A2F-B644-CF77459B5C5F}" srcId="{EABE723B-6948-4FFC-9502-65314A45152A}" destId="{85459314-F089-480C-AF63-884A8815EAB1}" srcOrd="0" destOrd="0" parTransId="{6C8A87C4-3BD7-4DDF-8AEA-B220BB895AAD}" sibTransId="{97C48B09-689A-49E2-AF91-C99B5C0888E0}"/>
    <dgm:cxn modelId="{B9C10FE7-FB6E-40EF-AA5C-09441ABF085A}" type="presOf" srcId="{060A8C10-7E6F-4D80-988A-1BEA43F30807}" destId="{7C85ECEB-8614-44A8-AAFD-F5B848AF2245}" srcOrd="0" destOrd="0" presId="urn:microsoft.com/office/officeart/2005/8/layout/hierarchy6"/>
    <dgm:cxn modelId="{85A2F5F8-6CF4-42E4-8C15-4C0F21EEF2C1}" srcId="{FEB6D592-717F-4884-AE2D-DF83C84F7199}" destId="{5BC282C2-E908-4422-811A-F536404BE3D6}" srcOrd="0" destOrd="0" parTransId="{CA20E301-9ADD-4BF4-B535-7263FAEB188F}" sibTransId="{8FC8D4E3-FCFB-4FD9-9346-F7707C0857FF}"/>
    <dgm:cxn modelId="{12262CA6-B345-46EA-A523-5E6CBC7075B3}" type="presParOf" srcId="{527C7EDD-140F-4FFA-A88E-86B9E731CD12}" destId="{379E7EA9-D51B-4363-9D10-34EF963DB4E3}" srcOrd="0" destOrd="0" presId="urn:microsoft.com/office/officeart/2005/8/layout/hierarchy6"/>
    <dgm:cxn modelId="{C06D8707-C34A-41A7-8A68-C34A630F0738}" type="presParOf" srcId="{379E7EA9-D51B-4363-9D10-34EF963DB4E3}" destId="{04128186-C5A2-4387-BD5B-24487EDFEBA0}" srcOrd="0" destOrd="0" presId="urn:microsoft.com/office/officeart/2005/8/layout/hierarchy6"/>
    <dgm:cxn modelId="{F06F4C61-DF98-4629-9CAF-0FCB83A8B98C}" type="presParOf" srcId="{04128186-C5A2-4387-BD5B-24487EDFEBA0}" destId="{E172218E-AFFF-4A0C-9FC3-8A78308A2E9A}" srcOrd="0" destOrd="0" presId="urn:microsoft.com/office/officeart/2005/8/layout/hierarchy6"/>
    <dgm:cxn modelId="{6733E4C1-3E9A-4D8C-BEF4-6EB73EE2C170}" type="presParOf" srcId="{E172218E-AFFF-4A0C-9FC3-8A78308A2E9A}" destId="{72AD9326-F83E-459B-A612-42915C431758}" srcOrd="0" destOrd="0" presId="urn:microsoft.com/office/officeart/2005/8/layout/hierarchy6"/>
    <dgm:cxn modelId="{96ED6F8B-C8AF-47FD-8EBA-A02EFCC6C963}" type="presParOf" srcId="{E172218E-AFFF-4A0C-9FC3-8A78308A2E9A}" destId="{933383C3-71DB-4DB5-9DD2-16C245D1A8D6}" srcOrd="1" destOrd="0" presId="urn:microsoft.com/office/officeart/2005/8/layout/hierarchy6"/>
    <dgm:cxn modelId="{C66319C7-E3ED-4706-89AE-A57536F5AEB7}" type="presParOf" srcId="{933383C3-71DB-4DB5-9DD2-16C245D1A8D6}" destId="{320BA36C-007D-46A4-8858-C4A603C11027}" srcOrd="0" destOrd="0" presId="urn:microsoft.com/office/officeart/2005/8/layout/hierarchy6"/>
    <dgm:cxn modelId="{CC5A1305-489A-4009-BE10-C522F3E371CE}" type="presParOf" srcId="{933383C3-71DB-4DB5-9DD2-16C245D1A8D6}" destId="{25807C39-641E-4CB1-83A7-5245EA5B8938}" srcOrd="1" destOrd="0" presId="urn:microsoft.com/office/officeart/2005/8/layout/hierarchy6"/>
    <dgm:cxn modelId="{C14FC045-4EB9-4769-B585-F5E1CFB36CC5}" type="presParOf" srcId="{25807C39-641E-4CB1-83A7-5245EA5B8938}" destId="{DFBB9A0C-C26E-4D11-8BA3-7170834D25CF}" srcOrd="0" destOrd="0" presId="urn:microsoft.com/office/officeart/2005/8/layout/hierarchy6"/>
    <dgm:cxn modelId="{E309398D-5786-4DC9-A43B-04B44A80D261}" type="presParOf" srcId="{25807C39-641E-4CB1-83A7-5245EA5B8938}" destId="{0F8F4559-F9C7-4ADC-8AF3-CA20FFE34D76}" srcOrd="1" destOrd="0" presId="urn:microsoft.com/office/officeart/2005/8/layout/hierarchy6"/>
    <dgm:cxn modelId="{27DC34FC-9D9B-45AF-9E9F-15B956FEED92}" type="presParOf" srcId="{0F8F4559-F9C7-4ADC-8AF3-CA20FFE34D76}" destId="{A2DF6836-9497-44BB-9885-A4EA0C9DC00B}" srcOrd="0" destOrd="0" presId="urn:microsoft.com/office/officeart/2005/8/layout/hierarchy6"/>
    <dgm:cxn modelId="{C2A17A79-57A7-40CD-90FF-ECFE9709130F}" type="presParOf" srcId="{0F8F4559-F9C7-4ADC-8AF3-CA20FFE34D76}" destId="{86B7D26A-1821-4B4C-B852-FD111778546E}" srcOrd="1" destOrd="0" presId="urn:microsoft.com/office/officeart/2005/8/layout/hierarchy6"/>
    <dgm:cxn modelId="{A5CFB55A-3022-4F37-8CBF-B2A01B4F5DC5}" type="presParOf" srcId="{86B7D26A-1821-4B4C-B852-FD111778546E}" destId="{AB3D8BDB-FAE2-4D15-A315-19826321E9EC}" srcOrd="0" destOrd="0" presId="urn:microsoft.com/office/officeart/2005/8/layout/hierarchy6"/>
    <dgm:cxn modelId="{F6B90D95-B1F2-4D9B-99FA-2EC536A229C0}" type="presParOf" srcId="{86B7D26A-1821-4B4C-B852-FD111778546E}" destId="{2672EA1E-F202-4042-A27E-D8FF37317CAF}" srcOrd="1" destOrd="0" presId="urn:microsoft.com/office/officeart/2005/8/layout/hierarchy6"/>
    <dgm:cxn modelId="{AA2F89D0-F6E7-42AC-8083-421F366C28F8}" type="presParOf" srcId="{933383C3-71DB-4DB5-9DD2-16C245D1A8D6}" destId="{5B7A5266-8230-459F-93F8-E3723DAF9F0E}" srcOrd="2" destOrd="0" presId="urn:microsoft.com/office/officeart/2005/8/layout/hierarchy6"/>
    <dgm:cxn modelId="{131DB86C-ADE8-42D0-965E-7BDFADD03747}" type="presParOf" srcId="{933383C3-71DB-4DB5-9DD2-16C245D1A8D6}" destId="{9335ED56-8E2F-4D75-B0D1-147AA04D7B22}" srcOrd="3" destOrd="0" presId="urn:microsoft.com/office/officeart/2005/8/layout/hierarchy6"/>
    <dgm:cxn modelId="{16DD1A62-0F17-4C02-8EED-C770DB6AC01E}" type="presParOf" srcId="{9335ED56-8E2F-4D75-B0D1-147AA04D7B22}" destId="{8472EC8E-7B84-4877-9A1B-EC575D2F6AC7}" srcOrd="0" destOrd="0" presId="urn:microsoft.com/office/officeart/2005/8/layout/hierarchy6"/>
    <dgm:cxn modelId="{B62333A3-8265-40F8-8ABF-DDFAE2E1D65F}" type="presParOf" srcId="{9335ED56-8E2F-4D75-B0D1-147AA04D7B22}" destId="{30A55287-A2D3-44F6-911C-CFDAF67105F7}" srcOrd="1" destOrd="0" presId="urn:microsoft.com/office/officeart/2005/8/layout/hierarchy6"/>
    <dgm:cxn modelId="{024D4D81-8C1C-4712-85CA-6875F6512774}" type="presParOf" srcId="{30A55287-A2D3-44F6-911C-CFDAF67105F7}" destId="{617FF8A1-2DC3-4276-8736-A00EBA6C38AB}" srcOrd="0" destOrd="0" presId="urn:microsoft.com/office/officeart/2005/8/layout/hierarchy6"/>
    <dgm:cxn modelId="{667607DC-5F6A-4BF1-AD33-99291DE4957A}" type="presParOf" srcId="{30A55287-A2D3-44F6-911C-CFDAF67105F7}" destId="{DA561F2B-2109-4652-85FB-24670CD0F5E0}" srcOrd="1" destOrd="0" presId="urn:microsoft.com/office/officeart/2005/8/layout/hierarchy6"/>
    <dgm:cxn modelId="{C60C85F8-ABEC-4AB5-AAD7-AF0F9CF78C5A}" type="presParOf" srcId="{DA561F2B-2109-4652-85FB-24670CD0F5E0}" destId="{A540AD8D-491C-4367-BC15-161A0FCA84C3}" srcOrd="0" destOrd="0" presId="urn:microsoft.com/office/officeart/2005/8/layout/hierarchy6"/>
    <dgm:cxn modelId="{8774439E-25D3-4617-B8D7-9C339D8BA6C4}" type="presParOf" srcId="{DA561F2B-2109-4652-85FB-24670CD0F5E0}" destId="{F383CC53-5C0E-444C-8DA2-D3AB8ACC5537}" srcOrd="1" destOrd="0" presId="urn:microsoft.com/office/officeart/2005/8/layout/hierarchy6"/>
    <dgm:cxn modelId="{630F34B3-E6F6-4386-B2B5-5985EBDEAA42}" type="presParOf" srcId="{933383C3-71DB-4DB5-9DD2-16C245D1A8D6}" destId="{7C85ECEB-8614-44A8-AAFD-F5B848AF2245}" srcOrd="4" destOrd="0" presId="urn:microsoft.com/office/officeart/2005/8/layout/hierarchy6"/>
    <dgm:cxn modelId="{A666EC65-1267-45F3-9824-C4B996866B37}" type="presParOf" srcId="{933383C3-71DB-4DB5-9DD2-16C245D1A8D6}" destId="{308027F7-CFFD-463A-9675-8EB0A8D321E0}" srcOrd="5" destOrd="0" presId="urn:microsoft.com/office/officeart/2005/8/layout/hierarchy6"/>
    <dgm:cxn modelId="{B030B6A8-391F-41D1-990D-7013F432C43C}" type="presParOf" srcId="{308027F7-CFFD-463A-9675-8EB0A8D321E0}" destId="{F5EF29A4-7C21-497C-955B-D1FE7B45FF3D}" srcOrd="0" destOrd="0" presId="urn:microsoft.com/office/officeart/2005/8/layout/hierarchy6"/>
    <dgm:cxn modelId="{653E02BC-4CAD-44BD-B1C9-5DAB354C8B02}" type="presParOf" srcId="{308027F7-CFFD-463A-9675-8EB0A8D321E0}" destId="{1A8838AD-6343-4B3F-A2F6-FDF1A1DC0BA2}" srcOrd="1" destOrd="0" presId="urn:microsoft.com/office/officeart/2005/8/layout/hierarchy6"/>
    <dgm:cxn modelId="{C1E1FF70-CF60-4E90-9B12-47698359D3B2}" type="presParOf" srcId="{1A8838AD-6343-4B3F-A2F6-FDF1A1DC0BA2}" destId="{D14DD807-7896-4365-BE2C-E2B737402948}" srcOrd="0" destOrd="0" presId="urn:microsoft.com/office/officeart/2005/8/layout/hierarchy6"/>
    <dgm:cxn modelId="{45802008-69F6-43B9-86D8-A96F1FC6E91A}" type="presParOf" srcId="{1A8838AD-6343-4B3F-A2F6-FDF1A1DC0BA2}" destId="{61510B7A-8D26-494E-8D0F-D0F1955B38D2}" srcOrd="1" destOrd="0" presId="urn:microsoft.com/office/officeart/2005/8/layout/hierarchy6"/>
    <dgm:cxn modelId="{073D491A-77CF-4ED0-B356-BA4AAB735FBD}" type="presParOf" srcId="{61510B7A-8D26-494E-8D0F-D0F1955B38D2}" destId="{B1DD2415-11B2-4CD7-B253-88476BB83A89}" srcOrd="0" destOrd="0" presId="urn:microsoft.com/office/officeart/2005/8/layout/hierarchy6"/>
    <dgm:cxn modelId="{D208AC73-4B86-4124-8B68-62283C6F3D77}" type="presParOf" srcId="{61510B7A-8D26-494E-8D0F-D0F1955B38D2}" destId="{6B418F79-AD64-4313-A743-CE4D9C9558C4}" srcOrd="1" destOrd="0" presId="urn:microsoft.com/office/officeart/2005/8/layout/hierarchy6"/>
    <dgm:cxn modelId="{9FA8A1C1-A63A-4A98-B10C-4D6689B8E56A}" type="presParOf" srcId="{527C7EDD-140F-4FFA-A88E-86B9E731CD12}" destId="{EAA7DD46-B598-4F75-8993-9F308EFE4F1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F8D635-C430-472A-A8AB-1AD9B8E9F51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8326709C-FFFD-4CF4-B813-2D3FD1852E4F}">
      <dgm:prSet custT="1"/>
      <dgm:spPr>
        <a:xfrm>
          <a:off x="0" y="646950"/>
          <a:ext cx="8493387" cy="752505"/>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Purpose and benefits</a:t>
          </a:r>
          <a:endParaRPr lang="en-US" sz="2400" dirty="0">
            <a:solidFill>
              <a:sysClr val="window" lastClr="FFFFFF"/>
            </a:solidFill>
            <a:latin typeface="Calibri" panose="020F0502020204030204"/>
            <a:ea typeface="+mn-ea"/>
            <a:cs typeface="Arial" panose="020B0604020202020204" pitchFamily="34" charset="0"/>
          </a:endParaRPr>
        </a:p>
      </dgm:t>
    </dgm:pt>
    <dgm:pt modelId="{DD4D1461-33E4-4D17-B50F-162287C1D73C}" type="parTrans" cxnId="{407CD856-80D2-4F56-8E44-BDA77DDEAE8A}">
      <dgm:prSet/>
      <dgm:spPr/>
      <dgm:t>
        <a:bodyPr/>
        <a:lstStyle/>
        <a:p>
          <a:endParaRPr lang="en-US" sz="1600">
            <a:latin typeface="Arial" panose="020B0604020202020204" pitchFamily="34" charset="0"/>
            <a:cs typeface="Arial" panose="020B0604020202020204" pitchFamily="34" charset="0"/>
          </a:endParaRPr>
        </a:p>
      </dgm:t>
    </dgm:pt>
    <dgm:pt modelId="{D586EABB-49D9-4F47-A854-67571E85CCDC}" type="sibTrans" cxnId="{407CD856-80D2-4F56-8E44-BDA77DDEAE8A}">
      <dgm:prSet/>
      <dgm:spPr/>
      <dgm:t>
        <a:bodyPr/>
        <a:lstStyle/>
        <a:p>
          <a:endParaRPr lang="en-US" sz="1600">
            <a:latin typeface="Arial" panose="020B0604020202020204" pitchFamily="34" charset="0"/>
            <a:cs typeface="Arial" panose="020B0604020202020204" pitchFamily="34" charset="0"/>
          </a:endParaRPr>
        </a:p>
      </dgm:t>
    </dgm:pt>
    <dgm:pt modelId="{75843C93-9BE7-4FA5-8EAA-114E7C3ECBD2}">
      <dgm:prSet custT="1"/>
      <dgm:spPr>
        <a:xfrm>
          <a:off x="0" y="1399455"/>
          <a:ext cx="8493387" cy="1076400"/>
        </a:xfrm>
        <a:prstGeom prst="rect">
          <a:avLst/>
        </a:prstGeom>
        <a:noFill/>
        <a:ln>
          <a:noFill/>
        </a:ln>
        <a:effectLst/>
      </dgm:spPr>
      <dgm:t>
        <a:bodyPr/>
        <a:lstStyle/>
        <a:p>
          <a:pPr>
            <a:buFont typeface="Wingdings" panose="05000000000000000000" pitchFamily="2" charset="2"/>
            <a:buChar char="§"/>
          </a:pPr>
          <a:r>
            <a:rPr lang="en-US" sz="2000" dirty="0">
              <a:solidFill>
                <a:srgbClr val="004563"/>
              </a:solidFill>
              <a:latin typeface="Calibri" panose="020F0502020204030204"/>
              <a:ea typeface="+mn-ea"/>
              <a:cs typeface="Arial" panose="020B0604020202020204" pitchFamily="34" charset="0"/>
            </a:rPr>
            <a:t>Builds relationships with employers in the community</a:t>
          </a:r>
        </a:p>
      </dgm:t>
    </dgm:pt>
    <dgm:pt modelId="{E3043E09-F287-41B2-98E4-A1E5EA872C0F}" type="parTrans" cxnId="{FD17DAB7-EBA0-49CD-974A-9A1CE6F04CCB}">
      <dgm:prSet/>
      <dgm:spPr/>
      <dgm:t>
        <a:bodyPr/>
        <a:lstStyle/>
        <a:p>
          <a:endParaRPr lang="en-US" sz="1600">
            <a:latin typeface="Arial" panose="020B0604020202020204" pitchFamily="34" charset="0"/>
            <a:cs typeface="Arial" panose="020B0604020202020204" pitchFamily="34" charset="0"/>
          </a:endParaRPr>
        </a:p>
      </dgm:t>
    </dgm:pt>
    <dgm:pt modelId="{BB466D83-2F86-41AE-83F4-BC943B429731}" type="sibTrans" cxnId="{FD17DAB7-EBA0-49CD-974A-9A1CE6F04CCB}">
      <dgm:prSet/>
      <dgm:spPr/>
      <dgm:t>
        <a:bodyPr/>
        <a:lstStyle/>
        <a:p>
          <a:endParaRPr lang="en-US" sz="1600">
            <a:latin typeface="Arial" panose="020B0604020202020204" pitchFamily="34" charset="0"/>
            <a:cs typeface="Arial" panose="020B0604020202020204" pitchFamily="34" charset="0"/>
          </a:endParaRPr>
        </a:p>
      </dgm:t>
    </dgm:pt>
    <dgm:pt modelId="{E54125DF-5C30-4EB5-B091-560B26717EF2}">
      <dgm:prSet custT="1"/>
      <dgm:spPr>
        <a:xfrm>
          <a:off x="0" y="1399455"/>
          <a:ext cx="8493387" cy="1076400"/>
        </a:xfrm>
        <a:prstGeom prst="rect">
          <a:avLst/>
        </a:prstGeom>
        <a:noFill/>
        <a:ln>
          <a:noFill/>
        </a:ln>
        <a:effectLst/>
      </dgm:spPr>
      <dgm:t>
        <a:bodyPr/>
        <a:lstStyle/>
        <a:p>
          <a:pPr>
            <a:buFont typeface="Wingdings" panose="05000000000000000000" pitchFamily="2" charset="2"/>
            <a:buChar char="§"/>
          </a:pPr>
          <a:r>
            <a:rPr lang="en-US" sz="2000" dirty="0">
              <a:solidFill>
                <a:srgbClr val="004563"/>
              </a:solidFill>
              <a:latin typeface="Calibri" panose="020F0502020204030204"/>
              <a:ea typeface="+mn-ea"/>
              <a:cs typeface="Arial" panose="020B0604020202020204" pitchFamily="34" charset="0"/>
            </a:rPr>
            <a:t>Generates personal brand within the community as a veteran's advocate </a:t>
          </a:r>
        </a:p>
      </dgm:t>
    </dgm:pt>
    <dgm:pt modelId="{96396C72-5E78-41AF-9E2E-79FC40A07469}" type="parTrans" cxnId="{B1780C6F-ED2F-4F1B-9F13-73380931BD5D}">
      <dgm:prSet/>
      <dgm:spPr/>
      <dgm:t>
        <a:bodyPr/>
        <a:lstStyle/>
        <a:p>
          <a:endParaRPr lang="en-US" sz="1600">
            <a:latin typeface="Arial" panose="020B0604020202020204" pitchFamily="34" charset="0"/>
            <a:cs typeface="Arial" panose="020B0604020202020204" pitchFamily="34" charset="0"/>
          </a:endParaRPr>
        </a:p>
      </dgm:t>
    </dgm:pt>
    <dgm:pt modelId="{DB38BA1F-CD59-4B69-B4D8-9DE072E292F2}" type="sibTrans" cxnId="{B1780C6F-ED2F-4F1B-9F13-73380931BD5D}">
      <dgm:prSet/>
      <dgm:spPr/>
      <dgm:t>
        <a:bodyPr/>
        <a:lstStyle/>
        <a:p>
          <a:endParaRPr lang="en-US" sz="1600">
            <a:latin typeface="Arial" panose="020B0604020202020204" pitchFamily="34" charset="0"/>
            <a:cs typeface="Arial" panose="020B0604020202020204" pitchFamily="34" charset="0"/>
          </a:endParaRPr>
        </a:p>
      </dgm:t>
    </dgm:pt>
    <dgm:pt modelId="{36C49FB9-6B6B-4203-85BB-6148E80757F9}">
      <dgm:prSet custT="1"/>
      <dgm:spPr>
        <a:xfrm>
          <a:off x="0" y="1399455"/>
          <a:ext cx="8493387" cy="1076400"/>
        </a:xfrm>
        <a:prstGeom prst="rect">
          <a:avLst/>
        </a:prstGeom>
        <a:noFill/>
        <a:ln>
          <a:noFill/>
        </a:ln>
        <a:effectLst/>
      </dgm:spPr>
      <dgm:t>
        <a:bodyPr/>
        <a:lstStyle/>
        <a:p>
          <a:pPr>
            <a:buFont typeface="Wingdings" panose="05000000000000000000" pitchFamily="2" charset="2"/>
            <a:buChar char="§"/>
          </a:pPr>
          <a:r>
            <a:rPr lang="en-US" sz="2000" dirty="0">
              <a:solidFill>
                <a:srgbClr val="004563"/>
              </a:solidFill>
              <a:latin typeface="Calibri" panose="020F0502020204030204"/>
              <a:ea typeface="+mn-ea"/>
              <a:cs typeface="Arial" panose="020B0604020202020204" pitchFamily="34" charset="0"/>
            </a:rPr>
            <a:t>Promotes career center’s services, programs, and incentives</a:t>
          </a:r>
        </a:p>
      </dgm:t>
    </dgm:pt>
    <dgm:pt modelId="{5D95615A-8DD7-4B99-AB42-88B07B6ED0B2}" type="parTrans" cxnId="{919A1110-B7DF-42D9-BF63-D2F6E24A53F9}">
      <dgm:prSet/>
      <dgm:spPr/>
      <dgm:t>
        <a:bodyPr/>
        <a:lstStyle/>
        <a:p>
          <a:endParaRPr lang="en-US" sz="1600">
            <a:latin typeface="Arial" panose="020B0604020202020204" pitchFamily="34" charset="0"/>
            <a:cs typeface="Arial" panose="020B0604020202020204" pitchFamily="34" charset="0"/>
          </a:endParaRPr>
        </a:p>
      </dgm:t>
    </dgm:pt>
    <dgm:pt modelId="{FFEFB966-3EB4-4A60-9926-AD38065AEE0D}" type="sibTrans" cxnId="{919A1110-B7DF-42D9-BF63-D2F6E24A53F9}">
      <dgm:prSet/>
      <dgm:spPr/>
      <dgm:t>
        <a:bodyPr/>
        <a:lstStyle/>
        <a:p>
          <a:endParaRPr lang="en-US" sz="1600">
            <a:latin typeface="Arial" panose="020B0604020202020204" pitchFamily="34" charset="0"/>
            <a:cs typeface="Arial" panose="020B0604020202020204" pitchFamily="34" charset="0"/>
          </a:endParaRPr>
        </a:p>
      </dgm:t>
    </dgm:pt>
    <dgm:pt modelId="{87A0AC5B-D449-4D00-80D4-DDFF1BBE2C1E}">
      <dgm:prSet custT="1"/>
      <dgm:spPr>
        <a:xfrm>
          <a:off x="0" y="2475855"/>
          <a:ext cx="8493387" cy="711158"/>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Expected outcomes</a:t>
          </a:r>
          <a:endParaRPr lang="en-US" sz="2400" dirty="0">
            <a:solidFill>
              <a:sysClr val="window" lastClr="FFFFFF"/>
            </a:solidFill>
            <a:latin typeface="Calibri" panose="020F0502020204030204"/>
            <a:ea typeface="+mn-ea"/>
            <a:cs typeface="Arial" panose="020B0604020202020204" pitchFamily="34" charset="0"/>
          </a:endParaRPr>
        </a:p>
      </dgm:t>
    </dgm:pt>
    <dgm:pt modelId="{945C8E07-C025-4C85-B0D5-38E48251DEAD}" type="parTrans" cxnId="{9D70EA77-0484-4DFE-9422-17FA715E8CA1}">
      <dgm:prSet/>
      <dgm:spPr/>
      <dgm:t>
        <a:bodyPr/>
        <a:lstStyle/>
        <a:p>
          <a:endParaRPr lang="en-US" sz="1600">
            <a:latin typeface="Arial" panose="020B0604020202020204" pitchFamily="34" charset="0"/>
            <a:cs typeface="Arial" panose="020B0604020202020204" pitchFamily="34" charset="0"/>
          </a:endParaRPr>
        </a:p>
      </dgm:t>
    </dgm:pt>
    <dgm:pt modelId="{96A12C37-B901-4096-B0B3-C979DDB35211}" type="sibTrans" cxnId="{9D70EA77-0484-4DFE-9422-17FA715E8CA1}">
      <dgm:prSet/>
      <dgm:spPr/>
      <dgm:t>
        <a:bodyPr/>
        <a:lstStyle/>
        <a:p>
          <a:endParaRPr lang="en-US" sz="1600">
            <a:latin typeface="Arial" panose="020B0604020202020204" pitchFamily="34" charset="0"/>
            <a:cs typeface="Arial" panose="020B0604020202020204" pitchFamily="34" charset="0"/>
          </a:endParaRPr>
        </a:p>
      </dgm:t>
    </dgm:pt>
    <dgm:pt modelId="{F2381D6D-A1B9-4CEC-879C-4AA8BDB32EE1}">
      <dgm:prSet custT="1"/>
      <dgm:spPr>
        <a:xfrm>
          <a:off x="0" y="3187014"/>
          <a:ext cx="8493387" cy="1076400"/>
        </a:xfrm>
        <a:prstGeom prst="rect">
          <a:avLst/>
        </a:prstGeom>
        <a:noFill/>
        <a:ln>
          <a:noFill/>
        </a:ln>
        <a:effectLst/>
      </dgm:spPr>
      <dgm:t>
        <a:bodyPr/>
        <a:lstStyle/>
        <a:p>
          <a:pPr>
            <a:buFont typeface="Wingdings" panose="05000000000000000000" pitchFamily="2" charset="2"/>
            <a:buChar char="§"/>
          </a:pPr>
          <a:r>
            <a:rPr lang="en-US" sz="2000" dirty="0">
              <a:solidFill>
                <a:srgbClr val="004563"/>
              </a:solidFill>
              <a:latin typeface="Calibri" panose="020F0502020204030204"/>
              <a:ea typeface="+mn-ea"/>
              <a:cs typeface="Arial" panose="020B0604020202020204" pitchFamily="34" charset="0"/>
            </a:rPr>
            <a:t>Job orders</a:t>
          </a:r>
        </a:p>
      </dgm:t>
    </dgm:pt>
    <dgm:pt modelId="{3ED7810C-3BA6-4911-9367-B8EEFCDFF148}" type="parTrans" cxnId="{6018664E-0448-4874-96D6-CE55093F51A7}">
      <dgm:prSet/>
      <dgm:spPr/>
      <dgm:t>
        <a:bodyPr/>
        <a:lstStyle/>
        <a:p>
          <a:endParaRPr lang="en-US" sz="1600">
            <a:latin typeface="Arial" panose="020B0604020202020204" pitchFamily="34" charset="0"/>
            <a:cs typeface="Arial" panose="020B0604020202020204" pitchFamily="34" charset="0"/>
          </a:endParaRPr>
        </a:p>
      </dgm:t>
    </dgm:pt>
    <dgm:pt modelId="{1DA9233A-CC77-4CFA-B2A0-F69C740001E6}" type="sibTrans" cxnId="{6018664E-0448-4874-96D6-CE55093F51A7}">
      <dgm:prSet/>
      <dgm:spPr/>
      <dgm:t>
        <a:bodyPr/>
        <a:lstStyle/>
        <a:p>
          <a:endParaRPr lang="en-US" sz="1600">
            <a:latin typeface="Arial" panose="020B0604020202020204" pitchFamily="34" charset="0"/>
            <a:cs typeface="Arial" panose="020B0604020202020204" pitchFamily="34" charset="0"/>
          </a:endParaRPr>
        </a:p>
      </dgm:t>
    </dgm:pt>
    <dgm:pt modelId="{7B94F7E8-5884-4A0A-AE2F-AD2B963281EC}">
      <dgm:prSet custT="1"/>
      <dgm:spPr>
        <a:xfrm>
          <a:off x="0" y="3187014"/>
          <a:ext cx="8493387" cy="1076400"/>
        </a:xfrm>
        <a:prstGeom prst="rect">
          <a:avLst/>
        </a:prstGeom>
        <a:noFill/>
        <a:ln>
          <a:noFill/>
        </a:ln>
        <a:effectLst/>
      </dgm:spPr>
      <dgm:t>
        <a:bodyPr/>
        <a:lstStyle/>
        <a:p>
          <a:pPr>
            <a:buFont typeface="Wingdings" panose="05000000000000000000" pitchFamily="2" charset="2"/>
            <a:buChar char="§"/>
          </a:pPr>
          <a:r>
            <a:rPr lang="en-US" sz="2000" dirty="0">
              <a:solidFill>
                <a:srgbClr val="004563"/>
              </a:solidFill>
              <a:latin typeface="Calibri" panose="020F0502020204030204"/>
              <a:ea typeface="+mn-ea"/>
              <a:cs typeface="Arial" panose="020B0604020202020204" pitchFamily="34" charset="0"/>
            </a:rPr>
            <a:t>Job developments</a:t>
          </a:r>
        </a:p>
      </dgm:t>
    </dgm:pt>
    <dgm:pt modelId="{E9414837-C233-4FFD-9BC5-3579F1A7689B}" type="parTrans" cxnId="{CAC2AABC-9FB5-43D4-92DB-20AE165D1935}">
      <dgm:prSet/>
      <dgm:spPr/>
      <dgm:t>
        <a:bodyPr/>
        <a:lstStyle/>
        <a:p>
          <a:endParaRPr lang="en-US" sz="1600">
            <a:latin typeface="Arial" panose="020B0604020202020204" pitchFamily="34" charset="0"/>
            <a:cs typeface="Arial" panose="020B0604020202020204" pitchFamily="34" charset="0"/>
          </a:endParaRPr>
        </a:p>
      </dgm:t>
    </dgm:pt>
    <dgm:pt modelId="{5DF55E1E-EC78-4D3E-9664-F6682671F364}" type="sibTrans" cxnId="{CAC2AABC-9FB5-43D4-92DB-20AE165D1935}">
      <dgm:prSet/>
      <dgm:spPr/>
      <dgm:t>
        <a:bodyPr/>
        <a:lstStyle/>
        <a:p>
          <a:endParaRPr lang="en-US" sz="1600">
            <a:latin typeface="Arial" panose="020B0604020202020204" pitchFamily="34" charset="0"/>
            <a:cs typeface="Arial" panose="020B0604020202020204" pitchFamily="34" charset="0"/>
          </a:endParaRPr>
        </a:p>
      </dgm:t>
    </dgm:pt>
    <dgm:pt modelId="{8506566D-1CC1-4F3C-832D-8AA1FF61A982}">
      <dgm:prSet custT="1"/>
      <dgm:spPr>
        <a:xfrm>
          <a:off x="0" y="3187014"/>
          <a:ext cx="8493387" cy="1076400"/>
        </a:xfrm>
        <a:prstGeom prst="rect">
          <a:avLst/>
        </a:prstGeom>
        <a:noFill/>
        <a:ln>
          <a:noFill/>
        </a:ln>
        <a:effectLst/>
      </dgm:spPr>
      <dgm:t>
        <a:bodyPr/>
        <a:lstStyle/>
        <a:p>
          <a:pPr>
            <a:buFont typeface="Wingdings" panose="05000000000000000000" pitchFamily="2" charset="2"/>
            <a:buChar char="§"/>
          </a:pPr>
          <a:r>
            <a:rPr lang="en-US" sz="2000" dirty="0">
              <a:solidFill>
                <a:srgbClr val="004563"/>
              </a:solidFill>
              <a:latin typeface="Calibri" panose="020F0502020204030204"/>
              <a:ea typeface="+mn-ea"/>
              <a:cs typeface="Arial" panose="020B0604020202020204" pitchFamily="34" charset="0"/>
            </a:rPr>
            <a:t>On-the-Job Training (OJT) opportunities</a:t>
          </a:r>
        </a:p>
      </dgm:t>
    </dgm:pt>
    <dgm:pt modelId="{D35812A1-F999-49A8-9FF8-351F52EBB71C}" type="parTrans" cxnId="{BD970544-3538-4FC1-BE9B-10E2F9E44A1B}">
      <dgm:prSet/>
      <dgm:spPr/>
      <dgm:t>
        <a:bodyPr/>
        <a:lstStyle/>
        <a:p>
          <a:endParaRPr lang="en-US" sz="1600">
            <a:latin typeface="Arial" panose="020B0604020202020204" pitchFamily="34" charset="0"/>
            <a:cs typeface="Arial" panose="020B0604020202020204" pitchFamily="34" charset="0"/>
          </a:endParaRPr>
        </a:p>
      </dgm:t>
    </dgm:pt>
    <dgm:pt modelId="{8BCCBE33-F80A-480F-A5E0-C44D1242C55D}" type="sibTrans" cxnId="{BD970544-3538-4FC1-BE9B-10E2F9E44A1B}">
      <dgm:prSet/>
      <dgm:spPr/>
      <dgm:t>
        <a:bodyPr/>
        <a:lstStyle/>
        <a:p>
          <a:endParaRPr lang="en-US" sz="1600">
            <a:latin typeface="Arial" panose="020B0604020202020204" pitchFamily="34" charset="0"/>
            <a:cs typeface="Arial" panose="020B0604020202020204" pitchFamily="34" charset="0"/>
          </a:endParaRPr>
        </a:p>
      </dgm:t>
    </dgm:pt>
    <dgm:pt modelId="{F7FBFADB-AFB7-4CD7-922A-8A8F74ED2DA3}" type="pres">
      <dgm:prSet presAssocID="{36F8D635-C430-472A-A8AB-1AD9B8E9F51E}" presName="linear" presStyleCnt="0">
        <dgm:presLayoutVars>
          <dgm:animLvl val="lvl"/>
          <dgm:resizeHandles val="exact"/>
        </dgm:presLayoutVars>
      </dgm:prSet>
      <dgm:spPr/>
    </dgm:pt>
    <dgm:pt modelId="{906DC906-62AB-4FAD-9CB6-30F99BF35A3D}" type="pres">
      <dgm:prSet presAssocID="{8326709C-FFFD-4CF4-B813-2D3FD1852E4F}" presName="parentText" presStyleLbl="node1" presStyleIdx="0" presStyleCnt="2" custScaleY="61843">
        <dgm:presLayoutVars>
          <dgm:chMax val="0"/>
          <dgm:bulletEnabled val="1"/>
        </dgm:presLayoutVars>
      </dgm:prSet>
      <dgm:spPr/>
    </dgm:pt>
    <dgm:pt modelId="{B4065E46-B4A1-4C92-BC93-402DC0BFF573}" type="pres">
      <dgm:prSet presAssocID="{8326709C-FFFD-4CF4-B813-2D3FD1852E4F}" presName="childText" presStyleLbl="revTx" presStyleIdx="0" presStyleCnt="2">
        <dgm:presLayoutVars>
          <dgm:bulletEnabled val="1"/>
        </dgm:presLayoutVars>
      </dgm:prSet>
      <dgm:spPr/>
    </dgm:pt>
    <dgm:pt modelId="{5E55D8C4-46E0-4A76-9A69-E8742ED96F0F}" type="pres">
      <dgm:prSet presAssocID="{87A0AC5B-D449-4D00-80D4-DDFF1BBE2C1E}" presName="parentText" presStyleLbl="node1" presStyleIdx="1" presStyleCnt="2" custScaleY="58445">
        <dgm:presLayoutVars>
          <dgm:chMax val="0"/>
          <dgm:bulletEnabled val="1"/>
        </dgm:presLayoutVars>
      </dgm:prSet>
      <dgm:spPr/>
    </dgm:pt>
    <dgm:pt modelId="{97F70E09-7958-4D4D-8875-79EF4537C4AA}" type="pres">
      <dgm:prSet presAssocID="{87A0AC5B-D449-4D00-80D4-DDFF1BBE2C1E}" presName="childText" presStyleLbl="revTx" presStyleIdx="1" presStyleCnt="2">
        <dgm:presLayoutVars>
          <dgm:bulletEnabled val="1"/>
        </dgm:presLayoutVars>
      </dgm:prSet>
      <dgm:spPr/>
    </dgm:pt>
  </dgm:ptLst>
  <dgm:cxnLst>
    <dgm:cxn modelId="{919A1110-B7DF-42D9-BF63-D2F6E24A53F9}" srcId="{8326709C-FFFD-4CF4-B813-2D3FD1852E4F}" destId="{36C49FB9-6B6B-4203-85BB-6148E80757F9}" srcOrd="2" destOrd="0" parTransId="{5D95615A-8DD7-4B99-AB42-88B07B6ED0B2}" sibTransId="{FFEFB966-3EB4-4A60-9926-AD38065AEE0D}"/>
    <dgm:cxn modelId="{C436141F-9774-41A0-B7C0-378E06C1B17B}" type="presOf" srcId="{87A0AC5B-D449-4D00-80D4-DDFF1BBE2C1E}" destId="{5E55D8C4-46E0-4A76-9A69-E8742ED96F0F}" srcOrd="0" destOrd="0" presId="urn:microsoft.com/office/officeart/2005/8/layout/vList2"/>
    <dgm:cxn modelId="{70C56A36-C44F-4CCB-BCFA-933BA67D32EC}" type="presOf" srcId="{E54125DF-5C30-4EB5-B091-560B26717EF2}" destId="{B4065E46-B4A1-4C92-BC93-402DC0BFF573}" srcOrd="0" destOrd="1" presId="urn:microsoft.com/office/officeart/2005/8/layout/vList2"/>
    <dgm:cxn modelId="{BD970544-3538-4FC1-BE9B-10E2F9E44A1B}" srcId="{87A0AC5B-D449-4D00-80D4-DDFF1BBE2C1E}" destId="{8506566D-1CC1-4F3C-832D-8AA1FF61A982}" srcOrd="2" destOrd="0" parTransId="{D35812A1-F999-49A8-9FF8-351F52EBB71C}" sibTransId="{8BCCBE33-F80A-480F-A5E0-C44D1242C55D}"/>
    <dgm:cxn modelId="{EEB2B54D-E855-4915-BFC0-CD952A3D0879}" type="presOf" srcId="{36F8D635-C430-472A-A8AB-1AD9B8E9F51E}" destId="{F7FBFADB-AFB7-4CD7-922A-8A8F74ED2DA3}" srcOrd="0" destOrd="0" presId="urn:microsoft.com/office/officeart/2005/8/layout/vList2"/>
    <dgm:cxn modelId="{6018664E-0448-4874-96D6-CE55093F51A7}" srcId="{87A0AC5B-D449-4D00-80D4-DDFF1BBE2C1E}" destId="{F2381D6D-A1B9-4CEC-879C-4AA8BDB32EE1}" srcOrd="0" destOrd="0" parTransId="{3ED7810C-3BA6-4911-9367-B8EEFCDFF148}" sibTransId="{1DA9233A-CC77-4CFA-B2A0-F69C740001E6}"/>
    <dgm:cxn modelId="{B1780C6F-ED2F-4F1B-9F13-73380931BD5D}" srcId="{8326709C-FFFD-4CF4-B813-2D3FD1852E4F}" destId="{E54125DF-5C30-4EB5-B091-560B26717EF2}" srcOrd="1" destOrd="0" parTransId="{96396C72-5E78-41AF-9E2E-79FC40A07469}" sibTransId="{DB38BA1F-CD59-4B69-B4D8-9DE072E292F2}"/>
    <dgm:cxn modelId="{382A7A4F-5087-4EE4-AFCC-F57A72B203CC}" type="presOf" srcId="{7B94F7E8-5884-4A0A-AE2F-AD2B963281EC}" destId="{97F70E09-7958-4D4D-8875-79EF4537C4AA}" srcOrd="0" destOrd="1" presId="urn:microsoft.com/office/officeart/2005/8/layout/vList2"/>
    <dgm:cxn modelId="{407CD856-80D2-4F56-8E44-BDA77DDEAE8A}" srcId="{36F8D635-C430-472A-A8AB-1AD9B8E9F51E}" destId="{8326709C-FFFD-4CF4-B813-2D3FD1852E4F}" srcOrd="0" destOrd="0" parTransId="{DD4D1461-33E4-4D17-B50F-162287C1D73C}" sibTransId="{D586EABB-49D9-4F47-A854-67571E85CCDC}"/>
    <dgm:cxn modelId="{9D70EA77-0484-4DFE-9422-17FA715E8CA1}" srcId="{36F8D635-C430-472A-A8AB-1AD9B8E9F51E}" destId="{87A0AC5B-D449-4D00-80D4-DDFF1BBE2C1E}" srcOrd="1" destOrd="0" parTransId="{945C8E07-C025-4C85-B0D5-38E48251DEAD}" sibTransId="{96A12C37-B901-4096-B0B3-C979DDB35211}"/>
    <dgm:cxn modelId="{36C73C7A-647D-45AC-9596-7204E8AFF84C}" type="presOf" srcId="{F2381D6D-A1B9-4CEC-879C-4AA8BDB32EE1}" destId="{97F70E09-7958-4D4D-8875-79EF4537C4AA}" srcOrd="0" destOrd="0" presId="urn:microsoft.com/office/officeart/2005/8/layout/vList2"/>
    <dgm:cxn modelId="{5A2F3CB5-FDEC-4331-A7ED-CACD5F473DD4}" type="presOf" srcId="{8506566D-1CC1-4F3C-832D-8AA1FF61A982}" destId="{97F70E09-7958-4D4D-8875-79EF4537C4AA}" srcOrd="0" destOrd="2" presId="urn:microsoft.com/office/officeart/2005/8/layout/vList2"/>
    <dgm:cxn modelId="{FD17DAB7-EBA0-49CD-974A-9A1CE6F04CCB}" srcId="{8326709C-FFFD-4CF4-B813-2D3FD1852E4F}" destId="{75843C93-9BE7-4FA5-8EAA-114E7C3ECBD2}" srcOrd="0" destOrd="0" parTransId="{E3043E09-F287-41B2-98E4-A1E5EA872C0F}" sibTransId="{BB466D83-2F86-41AE-83F4-BC943B429731}"/>
    <dgm:cxn modelId="{CAC2AABC-9FB5-43D4-92DB-20AE165D1935}" srcId="{87A0AC5B-D449-4D00-80D4-DDFF1BBE2C1E}" destId="{7B94F7E8-5884-4A0A-AE2F-AD2B963281EC}" srcOrd="1" destOrd="0" parTransId="{E9414837-C233-4FFD-9BC5-3579F1A7689B}" sibTransId="{5DF55E1E-EC78-4D3E-9664-F6682671F364}"/>
    <dgm:cxn modelId="{E75FBCBC-C0AD-4344-B253-4B36CA750C31}" type="presOf" srcId="{75843C93-9BE7-4FA5-8EAA-114E7C3ECBD2}" destId="{B4065E46-B4A1-4C92-BC93-402DC0BFF573}" srcOrd="0" destOrd="0" presId="urn:microsoft.com/office/officeart/2005/8/layout/vList2"/>
    <dgm:cxn modelId="{A4B0D8CE-988B-49D3-91B0-53871747FA65}" type="presOf" srcId="{36C49FB9-6B6B-4203-85BB-6148E80757F9}" destId="{B4065E46-B4A1-4C92-BC93-402DC0BFF573}" srcOrd="0" destOrd="2" presId="urn:microsoft.com/office/officeart/2005/8/layout/vList2"/>
    <dgm:cxn modelId="{3E3232FF-474A-4239-BA9D-9797BC8A20ED}" type="presOf" srcId="{8326709C-FFFD-4CF4-B813-2D3FD1852E4F}" destId="{906DC906-62AB-4FAD-9CB6-30F99BF35A3D}" srcOrd="0" destOrd="0" presId="urn:microsoft.com/office/officeart/2005/8/layout/vList2"/>
    <dgm:cxn modelId="{A3D7E875-F9D6-4A10-92FA-E0935AE51016}" type="presParOf" srcId="{F7FBFADB-AFB7-4CD7-922A-8A8F74ED2DA3}" destId="{906DC906-62AB-4FAD-9CB6-30F99BF35A3D}" srcOrd="0" destOrd="0" presId="urn:microsoft.com/office/officeart/2005/8/layout/vList2"/>
    <dgm:cxn modelId="{30BF507F-CFA7-457B-8D43-362814D7128C}" type="presParOf" srcId="{F7FBFADB-AFB7-4CD7-922A-8A8F74ED2DA3}" destId="{B4065E46-B4A1-4C92-BC93-402DC0BFF573}" srcOrd="1" destOrd="0" presId="urn:microsoft.com/office/officeart/2005/8/layout/vList2"/>
    <dgm:cxn modelId="{A9F23C9E-B6D3-429B-94CB-A069E30BFAF9}" type="presParOf" srcId="{F7FBFADB-AFB7-4CD7-922A-8A8F74ED2DA3}" destId="{5E55D8C4-46E0-4A76-9A69-E8742ED96F0F}" srcOrd="2" destOrd="0" presId="urn:microsoft.com/office/officeart/2005/8/layout/vList2"/>
    <dgm:cxn modelId="{192A053E-23ED-4730-B407-1AED18AFA23B}" type="presParOf" srcId="{F7FBFADB-AFB7-4CD7-922A-8A8F74ED2DA3}" destId="{97F70E09-7958-4D4D-8875-79EF4537C4A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ADF4AC-4FB7-492C-B999-8D360A025495}" type="doc">
      <dgm:prSet loTypeId="urn:microsoft.com/office/officeart/2008/layout/RadialCluster" loCatId="relationship" qsTypeId="urn:microsoft.com/office/officeart/2005/8/quickstyle/simple1" qsCatId="simple" csTypeId="urn:microsoft.com/office/officeart/2005/8/colors/accent5_5" csCatId="accent5" phldr="1"/>
      <dgm:spPr/>
      <dgm:t>
        <a:bodyPr/>
        <a:lstStyle/>
        <a:p>
          <a:endParaRPr lang="en-US"/>
        </a:p>
      </dgm:t>
    </dgm:pt>
    <dgm:pt modelId="{A257808C-28F2-4D05-A4F2-983F6AD426A8}">
      <dgm:prSet custT="1"/>
      <dgm:spPr>
        <a:xfrm>
          <a:off x="3463640" y="2012858"/>
          <a:ext cx="1891865" cy="1630791"/>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Employer</a:t>
          </a:r>
        </a:p>
      </dgm:t>
    </dgm:pt>
    <dgm:pt modelId="{C15340E1-4D98-4162-9B3B-FAE07916D8D9}" type="parTrans" cxnId="{11057C11-B869-4FDE-A88E-34C039E673DA}">
      <dgm:prSet/>
      <dgm:spPr/>
      <dgm:t>
        <a:bodyPr/>
        <a:lstStyle/>
        <a:p>
          <a:endParaRPr lang="en-US" b="1">
            <a:latin typeface="Arial" panose="020B0604020202020204" pitchFamily="34" charset="0"/>
            <a:cs typeface="Arial" panose="020B0604020202020204" pitchFamily="34" charset="0"/>
          </a:endParaRPr>
        </a:p>
      </dgm:t>
    </dgm:pt>
    <dgm:pt modelId="{A643B42D-0EDA-4482-A05B-9DE1372EBFFD}" type="sibTrans" cxnId="{11057C11-B869-4FDE-A88E-34C039E673DA}">
      <dgm:prSet/>
      <dgm:spPr/>
      <dgm:t>
        <a:bodyPr/>
        <a:lstStyle/>
        <a:p>
          <a:endParaRPr lang="en-US" b="1">
            <a:latin typeface="Arial" panose="020B0604020202020204" pitchFamily="34" charset="0"/>
            <a:cs typeface="Arial" panose="020B0604020202020204" pitchFamily="34" charset="0"/>
          </a:endParaRPr>
        </a:p>
      </dgm:t>
    </dgm:pt>
    <dgm:pt modelId="{33A7C9C9-47F2-4274-8DB2-49E9B08C4869}">
      <dgm:prSet custT="1"/>
      <dgm:spPr>
        <a:xfrm>
          <a:off x="3565123" y="54995"/>
          <a:ext cx="1688900" cy="1092630"/>
        </a:xfrm>
        <a:prstGeom prst="roundRect">
          <a:avLst/>
        </a:prstGeom>
        <a:solidFill>
          <a:srgbClr val="202452">
            <a:alpha val="84286"/>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Work Opportunity Tax Credit</a:t>
          </a:r>
        </a:p>
      </dgm:t>
    </dgm:pt>
    <dgm:pt modelId="{5584BB9D-5A2C-4FDE-A083-A8D3BFDB925E}" type="parTrans" cxnId="{CD0E221B-E3A8-4EE0-A8A7-361D964FA1AA}">
      <dgm:prSet>
        <dgm:style>
          <a:lnRef idx="1">
            <a:schemeClr val="accent6"/>
          </a:lnRef>
          <a:fillRef idx="0">
            <a:schemeClr val="accent6"/>
          </a:fillRef>
          <a:effectRef idx="0">
            <a:schemeClr val="accent6"/>
          </a:effectRef>
          <a:fontRef idx="minor">
            <a:schemeClr val="tx1"/>
          </a:fontRef>
        </dgm:style>
      </dgm:prSet>
      <dgm:spPr>
        <a:xfrm rot="16200000">
          <a:off x="3976957" y="1580242"/>
          <a:ext cx="865232" cy="0"/>
        </a:xfrm>
        <a:custGeom>
          <a:avLst/>
          <a:gdLst/>
          <a:ahLst/>
          <a:cxnLst/>
          <a:rect l="0" t="0" r="0" b="0"/>
          <a:pathLst>
            <a:path>
              <a:moveTo>
                <a:pt x="0" y="0"/>
              </a:moveTo>
              <a:lnTo>
                <a:pt x="865232" y="0"/>
              </a:lnTo>
            </a:path>
          </a:pathLst>
        </a:custGeom>
        <a:ln/>
      </dgm:spPr>
      <dgm:t>
        <a:bodyPr/>
        <a:lstStyle/>
        <a:p>
          <a:endParaRPr lang="en-US" b="1">
            <a:latin typeface="Arial" panose="020B0604020202020204" pitchFamily="34" charset="0"/>
            <a:cs typeface="Arial" panose="020B0604020202020204" pitchFamily="34" charset="0"/>
          </a:endParaRPr>
        </a:p>
      </dgm:t>
    </dgm:pt>
    <dgm:pt modelId="{0D5A8706-5580-4610-9232-4FE01929F42F}" type="sibTrans" cxnId="{CD0E221B-E3A8-4EE0-A8A7-361D964FA1AA}">
      <dgm:prSet/>
      <dgm:spPr/>
      <dgm:t>
        <a:bodyPr/>
        <a:lstStyle/>
        <a:p>
          <a:endParaRPr lang="en-US" b="1">
            <a:latin typeface="Arial" panose="020B0604020202020204" pitchFamily="34" charset="0"/>
            <a:cs typeface="Arial" panose="020B0604020202020204" pitchFamily="34" charset="0"/>
          </a:endParaRPr>
        </a:p>
      </dgm:t>
    </dgm:pt>
    <dgm:pt modelId="{8C1195F3-36B1-48CE-8FE4-8EDF1A57A45F}">
      <dgm:prSet custT="1"/>
      <dgm:spPr>
        <a:xfrm>
          <a:off x="5306217" y="893462"/>
          <a:ext cx="1688900" cy="1092630"/>
        </a:xfrm>
        <a:prstGeom prst="roundRect">
          <a:avLst/>
        </a:prstGeom>
        <a:solidFill>
          <a:srgbClr val="202452">
            <a:alpha val="78571"/>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On-the-Job Training</a:t>
          </a:r>
        </a:p>
      </dgm:t>
    </dgm:pt>
    <dgm:pt modelId="{B573FC2E-FCC4-49D9-9293-859A5BEEEC18}" type="parTrans" cxnId="{CCB52DA3-318C-4DE4-8541-7FDF5470927C}">
      <dgm:prSet>
        <dgm:style>
          <a:lnRef idx="1">
            <a:schemeClr val="accent6"/>
          </a:lnRef>
          <a:fillRef idx="0">
            <a:schemeClr val="accent6"/>
          </a:fillRef>
          <a:effectRef idx="0">
            <a:schemeClr val="accent6"/>
          </a:effectRef>
          <a:fontRef idx="minor">
            <a:schemeClr val="tx1"/>
          </a:fontRef>
        </dgm:style>
      </dgm:prSet>
      <dgm:spPr>
        <a:xfrm rot="19285714">
          <a:off x="5340143" y="2029995"/>
          <a:ext cx="140828" cy="0"/>
        </a:xfrm>
        <a:custGeom>
          <a:avLst/>
          <a:gdLst/>
          <a:ahLst/>
          <a:cxnLst/>
          <a:rect l="0" t="0" r="0" b="0"/>
          <a:pathLst>
            <a:path>
              <a:moveTo>
                <a:pt x="0" y="0"/>
              </a:moveTo>
              <a:lnTo>
                <a:pt x="140828" y="0"/>
              </a:lnTo>
            </a:path>
          </a:pathLst>
        </a:custGeom>
        <a:ln/>
      </dgm:spPr>
      <dgm:t>
        <a:bodyPr/>
        <a:lstStyle/>
        <a:p>
          <a:endParaRPr lang="en-US" b="1">
            <a:latin typeface="Arial" panose="020B0604020202020204" pitchFamily="34" charset="0"/>
            <a:cs typeface="Arial" panose="020B0604020202020204" pitchFamily="34" charset="0"/>
          </a:endParaRPr>
        </a:p>
      </dgm:t>
    </dgm:pt>
    <dgm:pt modelId="{18B5CF18-DD49-4EDA-8601-9E542748706C}" type="sibTrans" cxnId="{CCB52DA3-318C-4DE4-8541-7FDF5470927C}">
      <dgm:prSet/>
      <dgm:spPr/>
      <dgm:t>
        <a:bodyPr/>
        <a:lstStyle/>
        <a:p>
          <a:endParaRPr lang="en-US" b="1">
            <a:latin typeface="Arial" panose="020B0604020202020204" pitchFamily="34" charset="0"/>
            <a:cs typeface="Arial" panose="020B0604020202020204" pitchFamily="34" charset="0"/>
          </a:endParaRPr>
        </a:p>
      </dgm:t>
    </dgm:pt>
    <dgm:pt modelId="{32E23462-F032-4314-8932-08A7D8D49A15}">
      <dgm:prSet custT="1"/>
      <dgm:spPr>
        <a:xfrm>
          <a:off x="5736232" y="2777480"/>
          <a:ext cx="1688900" cy="1092630"/>
        </a:xfrm>
        <a:prstGeom prst="roundRect">
          <a:avLst/>
        </a:prstGeom>
        <a:solidFill>
          <a:srgbClr val="202452">
            <a:alpha val="72857"/>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Federal Bonding</a:t>
          </a:r>
        </a:p>
      </dgm:t>
    </dgm:pt>
    <dgm:pt modelId="{9D8B69A0-16D6-419F-954A-72BAAFC18157}" type="parTrans" cxnId="{3FC1A589-F703-40A1-AEC7-7D1C27AE1145}">
      <dgm:prSet>
        <dgm:style>
          <a:lnRef idx="1">
            <a:schemeClr val="accent6"/>
          </a:lnRef>
          <a:fillRef idx="0">
            <a:schemeClr val="accent6"/>
          </a:fillRef>
          <a:effectRef idx="0">
            <a:schemeClr val="accent6"/>
          </a:effectRef>
          <a:fontRef idx="minor">
            <a:schemeClr val="tx1"/>
          </a:fontRef>
        </dgm:style>
      </dgm:prSet>
      <dgm:spPr>
        <a:xfrm rot="771429">
          <a:off x="5350610" y="3087606"/>
          <a:ext cx="390517" cy="0"/>
        </a:xfrm>
        <a:custGeom>
          <a:avLst/>
          <a:gdLst/>
          <a:ahLst/>
          <a:cxnLst/>
          <a:rect l="0" t="0" r="0" b="0"/>
          <a:pathLst>
            <a:path>
              <a:moveTo>
                <a:pt x="0" y="0"/>
              </a:moveTo>
              <a:lnTo>
                <a:pt x="390517" y="0"/>
              </a:lnTo>
            </a:path>
          </a:pathLst>
        </a:custGeom>
        <a:ln/>
      </dgm:spPr>
      <dgm:t>
        <a:bodyPr/>
        <a:lstStyle/>
        <a:p>
          <a:endParaRPr lang="en-US" b="1">
            <a:latin typeface="Arial" panose="020B0604020202020204" pitchFamily="34" charset="0"/>
            <a:cs typeface="Arial" panose="020B0604020202020204" pitchFamily="34" charset="0"/>
          </a:endParaRPr>
        </a:p>
      </dgm:t>
    </dgm:pt>
    <dgm:pt modelId="{379C8F25-6231-4202-A170-D80C610B2BEB}" type="sibTrans" cxnId="{3FC1A589-F703-40A1-AEC7-7D1C27AE1145}">
      <dgm:prSet/>
      <dgm:spPr/>
      <dgm:t>
        <a:bodyPr/>
        <a:lstStyle/>
        <a:p>
          <a:endParaRPr lang="en-US" b="1">
            <a:latin typeface="Arial" panose="020B0604020202020204" pitchFamily="34" charset="0"/>
            <a:cs typeface="Arial" panose="020B0604020202020204" pitchFamily="34" charset="0"/>
          </a:endParaRPr>
        </a:p>
      </dgm:t>
    </dgm:pt>
    <dgm:pt modelId="{FEB6D592-717F-4884-AE2D-DF83C84F7199}">
      <dgm:prSet custT="1"/>
      <dgm:spPr>
        <a:xfrm>
          <a:off x="4531357" y="4288346"/>
          <a:ext cx="1688900" cy="1092630"/>
        </a:xfrm>
        <a:prstGeom prst="roundRect">
          <a:avLst/>
        </a:prstGeom>
        <a:solidFill>
          <a:srgbClr val="202452">
            <a:alpha val="67143"/>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HIRE VETS Medallion Program</a:t>
          </a:r>
        </a:p>
      </dgm:t>
    </dgm:pt>
    <dgm:pt modelId="{B4374272-256B-4952-8640-29786226AD01}" type="parTrans" cxnId="{EDF0D309-CA06-492B-B2F8-DBE368A06A22}">
      <dgm:prSet>
        <dgm:style>
          <a:lnRef idx="1">
            <a:schemeClr val="accent6"/>
          </a:lnRef>
          <a:fillRef idx="0">
            <a:schemeClr val="accent6"/>
          </a:fillRef>
          <a:effectRef idx="0">
            <a:schemeClr val="accent6"/>
          </a:effectRef>
          <a:fontRef idx="minor">
            <a:schemeClr val="tx1"/>
          </a:fontRef>
        </dgm:style>
      </dgm:prSet>
      <dgm:spPr>
        <a:xfrm rot="3857143">
          <a:off x="4599702" y="3965998"/>
          <a:ext cx="715558" cy="0"/>
        </a:xfrm>
        <a:custGeom>
          <a:avLst/>
          <a:gdLst/>
          <a:ahLst/>
          <a:cxnLst/>
          <a:rect l="0" t="0" r="0" b="0"/>
          <a:pathLst>
            <a:path>
              <a:moveTo>
                <a:pt x="0" y="0"/>
              </a:moveTo>
              <a:lnTo>
                <a:pt x="715558" y="0"/>
              </a:lnTo>
            </a:path>
          </a:pathLst>
        </a:custGeom>
        <a:ln/>
      </dgm:spPr>
      <dgm:t>
        <a:bodyPr/>
        <a:lstStyle/>
        <a:p>
          <a:endParaRPr lang="en-US" b="1">
            <a:latin typeface="Arial" panose="020B0604020202020204" pitchFamily="34" charset="0"/>
            <a:cs typeface="Arial" panose="020B0604020202020204" pitchFamily="34" charset="0"/>
          </a:endParaRPr>
        </a:p>
      </dgm:t>
    </dgm:pt>
    <dgm:pt modelId="{972F1385-EF88-4084-8334-E0CC11023601}" type="sibTrans" cxnId="{EDF0D309-CA06-492B-B2F8-DBE368A06A22}">
      <dgm:prSet/>
      <dgm:spPr/>
      <dgm:t>
        <a:bodyPr/>
        <a:lstStyle/>
        <a:p>
          <a:endParaRPr lang="en-US" b="1">
            <a:latin typeface="Arial" panose="020B0604020202020204" pitchFamily="34" charset="0"/>
            <a:cs typeface="Arial" panose="020B0604020202020204" pitchFamily="34" charset="0"/>
          </a:endParaRPr>
        </a:p>
      </dgm:t>
    </dgm:pt>
    <dgm:pt modelId="{02A8BAD1-6290-4510-91F1-9BF68F841F54}">
      <dgm:prSet custT="1"/>
      <dgm:spPr>
        <a:xfrm>
          <a:off x="2598888" y="4288346"/>
          <a:ext cx="1688900" cy="1092630"/>
        </a:xfrm>
        <a:prstGeom prst="roundRect">
          <a:avLst/>
        </a:prstGeom>
        <a:solidFill>
          <a:srgbClr val="202452">
            <a:alpha val="61429"/>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SkillBridge</a:t>
          </a:r>
        </a:p>
      </dgm:t>
    </dgm:pt>
    <dgm:pt modelId="{01D2B659-5C06-4580-98B6-D14C7F618CA7}" type="parTrans" cxnId="{95414671-F398-49E0-A1E2-88CC8C7AE788}">
      <dgm:prSet>
        <dgm:style>
          <a:lnRef idx="1">
            <a:schemeClr val="accent6"/>
          </a:lnRef>
          <a:fillRef idx="0">
            <a:schemeClr val="accent6"/>
          </a:fillRef>
          <a:effectRef idx="0">
            <a:schemeClr val="accent6"/>
          </a:effectRef>
          <a:fontRef idx="minor">
            <a:schemeClr val="tx1"/>
          </a:fontRef>
        </dgm:style>
      </dgm:prSet>
      <dgm:spPr>
        <a:xfrm rot="6942857">
          <a:off x="3503885" y="3965998"/>
          <a:ext cx="715558" cy="0"/>
        </a:xfrm>
        <a:custGeom>
          <a:avLst/>
          <a:gdLst/>
          <a:ahLst/>
          <a:cxnLst/>
          <a:rect l="0" t="0" r="0" b="0"/>
          <a:pathLst>
            <a:path>
              <a:moveTo>
                <a:pt x="0" y="0"/>
              </a:moveTo>
              <a:lnTo>
                <a:pt x="715558" y="0"/>
              </a:lnTo>
            </a:path>
          </a:pathLst>
        </a:custGeom>
        <a:ln/>
      </dgm:spPr>
      <dgm:t>
        <a:bodyPr/>
        <a:lstStyle/>
        <a:p>
          <a:endParaRPr lang="en-US" b="1">
            <a:latin typeface="Arial" panose="020B0604020202020204" pitchFamily="34" charset="0"/>
            <a:cs typeface="Arial" panose="020B0604020202020204" pitchFamily="34" charset="0"/>
          </a:endParaRPr>
        </a:p>
      </dgm:t>
    </dgm:pt>
    <dgm:pt modelId="{23B01408-A084-4D9C-96D1-34501FE74D7B}" type="sibTrans" cxnId="{95414671-F398-49E0-A1E2-88CC8C7AE788}">
      <dgm:prSet/>
      <dgm:spPr/>
      <dgm:t>
        <a:bodyPr/>
        <a:lstStyle/>
        <a:p>
          <a:endParaRPr lang="en-US" b="1">
            <a:latin typeface="Arial" panose="020B0604020202020204" pitchFamily="34" charset="0"/>
            <a:cs typeface="Arial" panose="020B0604020202020204" pitchFamily="34" charset="0"/>
          </a:endParaRPr>
        </a:p>
      </dgm:t>
    </dgm:pt>
    <dgm:pt modelId="{12EC4821-C382-4F1C-B41D-5BF6F9195585}">
      <dgm:prSet custT="1"/>
      <dgm:spPr>
        <a:xfrm>
          <a:off x="1394013" y="2777480"/>
          <a:ext cx="1688900" cy="1092630"/>
        </a:xfrm>
        <a:prstGeom prst="roundRect">
          <a:avLst/>
        </a:prstGeom>
        <a:solidFill>
          <a:srgbClr val="202452">
            <a:alpha val="55714"/>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Employ Florida</a:t>
          </a:r>
        </a:p>
      </dgm:t>
    </dgm:pt>
    <dgm:pt modelId="{2A553EB0-BD63-470C-95A8-79D1F9A5DEA0}" type="parTrans" cxnId="{CB1CB1D8-3EB6-477C-8E31-FF79925261C3}">
      <dgm:prSet>
        <dgm:style>
          <a:lnRef idx="1">
            <a:schemeClr val="accent6"/>
          </a:lnRef>
          <a:fillRef idx="0">
            <a:schemeClr val="accent6"/>
          </a:fillRef>
          <a:effectRef idx="0">
            <a:schemeClr val="accent6"/>
          </a:effectRef>
          <a:fontRef idx="minor">
            <a:schemeClr val="tx1"/>
          </a:fontRef>
        </dgm:style>
      </dgm:prSet>
      <dgm:spPr>
        <a:xfrm rot="10028571">
          <a:off x="3078018" y="3087606"/>
          <a:ext cx="390517" cy="0"/>
        </a:xfrm>
        <a:custGeom>
          <a:avLst/>
          <a:gdLst/>
          <a:ahLst/>
          <a:cxnLst/>
          <a:rect l="0" t="0" r="0" b="0"/>
          <a:pathLst>
            <a:path>
              <a:moveTo>
                <a:pt x="0" y="0"/>
              </a:moveTo>
              <a:lnTo>
                <a:pt x="390517" y="0"/>
              </a:lnTo>
            </a:path>
          </a:pathLst>
        </a:custGeom>
        <a:ln/>
      </dgm:spPr>
      <dgm:t>
        <a:bodyPr/>
        <a:lstStyle/>
        <a:p>
          <a:endParaRPr lang="en-US" b="1">
            <a:latin typeface="Arial" panose="020B0604020202020204" pitchFamily="34" charset="0"/>
            <a:cs typeface="Arial" panose="020B0604020202020204" pitchFamily="34" charset="0"/>
          </a:endParaRPr>
        </a:p>
      </dgm:t>
    </dgm:pt>
    <dgm:pt modelId="{D236102F-BB2F-4BEB-B77F-B5F6782DEAA7}" type="sibTrans" cxnId="{CB1CB1D8-3EB6-477C-8E31-FF79925261C3}">
      <dgm:prSet/>
      <dgm:spPr/>
      <dgm:t>
        <a:bodyPr/>
        <a:lstStyle/>
        <a:p>
          <a:endParaRPr lang="en-US" b="1">
            <a:latin typeface="Arial" panose="020B0604020202020204" pitchFamily="34" charset="0"/>
            <a:cs typeface="Arial" panose="020B0604020202020204" pitchFamily="34" charset="0"/>
          </a:endParaRPr>
        </a:p>
      </dgm:t>
    </dgm:pt>
    <dgm:pt modelId="{6AFB295C-8408-477B-8C94-90EB0778E8EB}">
      <dgm:prSet custT="1"/>
      <dgm:spPr>
        <a:xfrm>
          <a:off x="1824028" y="893462"/>
          <a:ext cx="1688900" cy="1092630"/>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Arial" panose="020B0604020202020204" pitchFamily="34" charset="0"/>
            </a:rPr>
            <a:t>Veteran Resumés</a:t>
          </a:r>
        </a:p>
      </dgm:t>
    </dgm:pt>
    <dgm:pt modelId="{E1AEDF95-4049-42AA-ABB2-DDA8B62F6ACF}" type="parTrans" cxnId="{1E85B4BA-364D-4C17-919E-2D523D0960F4}">
      <dgm:prSet>
        <dgm:style>
          <a:lnRef idx="1">
            <a:schemeClr val="accent6"/>
          </a:lnRef>
          <a:fillRef idx="0">
            <a:schemeClr val="accent6"/>
          </a:fillRef>
          <a:effectRef idx="0">
            <a:schemeClr val="accent6"/>
          </a:effectRef>
          <a:fontRef idx="minor">
            <a:schemeClr val="tx1"/>
          </a:fontRef>
        </dgm:style>
      </dgm:prSet>
      <dgm:spPr>
        <a:xfrm rot="13114286">
          <a:off x="3338174" y="2029995"/>
          <a:ext cx="140828" cy="0"/>
        </a:xfrm>
        <a:custGeom>
          <a:avLst/>
          <a:gdLst/>
          <a:ahLst/>
          <a:cxnLst/>
          <a:rect l="0" t="0" r="0" b="0"/>
          <a:pathLst>
            <a:path>
              <a:moveTo>
                <a:pt x="0" y="0"/>
              </a:moveTo>
              <a:lnTo>
                <a:pt x="140828" y="0"/>
              </a:lnTo>
            </a:path>
          </a:pathLst>
        </a:custGeom>
        <a:ln/>
      </dgm:spPr>
      <dgm:t>
        <a:bodyPr/>
        <a:lstStyle/>
        <a:p>
          <a:endParaRPr lang="en-US" b="1">
            <a:latin typeface="Arial" panose="020B0604020202020204" pitchFamily="34" charset="0"/>
            <a:cs typeface="Arial" panose="020B0604020202020204" pitchFamily="34" charset="0"/>
          </a:endParaRPr>
        </a:p>
      </dgm:t>
    </dgm:pt>
    <dgm:pt modelId="{C905200C-A337-4B57-ACBF-B96FC36F1DC0}" type="sibTrans" cxnId="{1E85B4BA-364D-4C17-919E-2D523D0960F4}">
      <dgm:prSet/>
      <dgm:spPr/>
      <dgm:t>
        <a:bodyPr/>
        <a:lstStyle/>
        <a:p>
          <a:endParaRPr lang="en-US" b="1">
            <a:latin typeface="Arial" panose="020B0604020202020204" pitchFamily="34" charset="0"/>
            <a:cs typeface="Arial" panose="020B0604020202020204" pitchFamily="34" charset="0"/>
          </a:endParaRPr>
        </a:p>
      </dgm:t>
    </dgm:pt>
    <dgm:pt modelId="{99A6277C-36CB-4866-97D2-364D516EE074}" type="pres">
      <dgm:prSet presAssocID="{05ADF4AC-4FB7-492C-B999-8D360A025495}" presName="Name0" presStyleCnt="0">
        <dgm:presLayoutVars>
          <dgm:chMax val="1"/>
          <dgm:chPref val="1"/>
          <dgm:dir/>
          <dgm:animOne val="branch"/>
          <dgm:animLvl val="lvl"/>
        </dgm:presLayoutVars>
      </dgm:prSet>
      <dgm:spPr/>
    </dgm:pt>
    <dgm:pt modelId="{425E6656-2293-4E2E-8855-355FD7FBFD6D}" type="pres">
      <dgm:prSet presAssocID="{A257808C-28F2-4D05-A4F2-983F6AD426A8}" presName="singleCycle" presStyleCnt="0"/>
      <dgm:spPr/>
    </dgm:pt>
    <dgm:pt modelId="{286CE602-59D3-4E2C-B3ED-CEE1C8B92CF8}" type="pres">
      <dgm:prSet presAssocID="{A257808C-28F2-4D05-A4F2-983F6AD426A8}" presName="singleCenter" presStyleLbl="node1" presStyleIdx="0" presStyleCnt="8" custScaleX="116009">
        <dgm:presLayoutVars>
          <dgm:chMax val="7"/>
          <dgm:chPref val="7"/>
        </dgm:presLayoutVars>
      </dgm:prSet>
      <dgm:spPr/>
    </dgm:pt>
    <dgm:pt modelId="{726EF77A-C027-4C85-8CD0-2C85FE760652}" type="pres">
      <dgm:prSet presAssocID="{5584BB9D-5A2C-4FDE-A083-A8D3BFDB925E}" presName="Name56" presStyleLbl="parChTrans1D2" presStyleIdx="0" presStyleCnt="7"/>
      <dgm:spPr/>
    </dgm:pt>
    <dgm:pt modelId="{B5B10E9B-7474-45C4-A8AE-64BBCEB57DBB}" type="pres">
      <dgm:prSet presAssocID="{33A7C9C9-47F2-4274-8DB2-49E9B08C4869}" presName="text0" presStyleLbl="node1" presStyleIdx="1" presStyleCnt="8" custScaleX="154572">
        <dgm:presLayoutVars>
          <dgm:bulletEnabled val="1"/>
        </dgm:presLayoutVars>
      </dgm:prSet>
      <dgm:spPr/>
    </dgm:pt>
    <dgm:pt modelId="{C1C50541-03DD-4FAB-A7CF-DA583A915A32}" type="pres">
      <dgm:prSet presAssocID="{B573FC2E-FCC4-49D9-9293-859A5BEEEC18}" presName="Name56" presStyleLbl="parChTrans1D2" presStyleIdx="1" presStyleCnt="7"/>
      <dgm:spPr/>
    </dgm:pt>
    <dgm:pt modelId="{A9BD8E73-D98B-428B-BA84-045352269B40}" type="pres">
      <dgm:prSet presAssocID="{8C1195F3-36B1-48CE-8FE4-8EDF1A57A45F}" presName="text0" presStyleLbl="node1" presStyleIdx="2" presStyleCnt="8" custScaleX="154572">
        <dgm:presLayoutVars>
          <dgm:bulletEnabled val="1"/>
        </dgm:presLayoutVars>
      </dgm:prSet>
      <dgm:spPr/>
    </dgm:pt>
    <dgm:pt modelId="{6A62E5C4-7C17-439C-943E-BB9443186907}" type="pres">
      <dgm:prSet presAssocID="{9D8B69A0-16D6-419F-954A-72BAAFC18157}" presName="Name56" presStyleLbl="parChTrans1D2" presStyleIdx="2" presStyleCnt="7"/>
      <dgm:spPr/>
    </dgm:pt>
    <dgm:pt modelId="{F034500C-245F-41C9-95EC-CAC23529A681}" type="pres">
      <dgm:prSet presAssocID="{32E23462-F032-4314-8932-08A7D8D49A15}" presName="text0" presStyleLbl="node1" presStyleIdx="3" presStyleCnt="8" custScaleX="154572">
        <dgm:presLayoutVars>
          <dgm:bulletEnabled val="1"/>
        </dgm:presLayoutVars>
      </dgm:prSet>
      <dgm:spPr/>
    </dgm:pt>
    <dgm:pt modelId="{A6D64231-748B-48B7-9C31-8DBBA5902D63}" type="pres">
      <dgm:prSet presAssocID="{B4374272-256B-4952-8640-29786226AD01}" presName="Name56" presStyleLbl="parChTrans1D2" presStyleIdx="3" presStyleCnt="7"/>
      <dgm:spPr/>
    </dgm:pt>
    <dgm:pt modelId="{260FA0E8-DC8D-4A52-88B2-4B18597A31AE}" type="pres">
      <dgm:prSet presAssocID="{FEB6D592-717F-4884-AE2D-DF83C84F7199}" presName="text0" presStyleLbl="node1" presStyleIdx="4" presStyleCnt="8" custScaleX="154572">
        <dgm:presLayoutVars>
          <dgm:bulletEnabled val="1"/>
        </dgm:presLayoutVars>
      </dgm:prSet>
      <dgm:spPr/>
    </dgm:pt>
    <dgm:pt modelId="{C2D807EF-7E9B-4DC6-B291-912893F98D4F}" type="pres">
      <dgm:prSet presAssocID="{01D2B659-5C06-4580-98B6-D14C7F618CA7}" presName="Name56" presStyleLbl="parChTrans1D2" presStyleIdx="4" presStyleCnt="7"/>
      <dgm:spPr/>
    </dgm:pt>
    <dgm:pt modelId="{1306DE41-6F83-4C24-A7FB-329E43DFB7C0}" type="pres">
      <dgm:prSet presAssocID="{02A8BAD1-6290-4510-91F1-9BF68F841F54}" presName="text0" presStyleLbl="node1" presStyleIdx="5" presStyleCnt="8" custScaleX="154572">
        <dgm:presLayoutVars>
          <dgm:bulletEnabled val="1"/>
        </dgm:presLayoutVars>
      </dgm:prSet>
      <dgm:spPr/>
    </dgm:pt>
    <dgm:pt modelId="{30E974DD-E176-4F91-8F43-380A64E30497}" type="pres">
      <dgm:prSet presAssocID="{2A553EB0-BD63-470C-95A8-79D1F9A5DEA0}" presName="Name56" presStyleLbl="parChTrans1D2" presStyleIdx="5" presStyleCnt="7"/>
      <dgm:spPr/>
    </dgm:pt>
    <dgm:pt modelId="{4EAE538E-71D5-436D-8807-EFF845109748}" type="pres">
      <dgm:prSet presAssocID="{12EC4821-C382-4F1C-B41D-5BF6F9195585}" presName="text0" presStyleLbl="node1" presStyleIdx="6" presStyleCnt="8" custScaleX="154572">
        <dgm:presLayoutVars>
          <dgm:bulletEnabled val="1"/>
        </dgm:presLayoutVars>
      </dgm:prSet>
      <dgm:spPr/>
    </dgm:pt>
    <dgm:pt modelId="{44505150-F2F8-433F-96C0-B48F51A10435}" type="pres">
      <dgm:prSet presAssocID="{E1AEDF95-4049-42AA-ABB2-DDA8B62F6ACF}" presName="Name56" presStyleLbl="parChTrans1D2" presStyleIdx="6" presStyleCnt="7"/>
      <dgm:spPr/>
    </dgm:pt>
    <dgm:pt modelId="{91D6245A-85CA-4B45-B05D-86D734301C8D}" type="pres">
      <dgm:prSet presAssocID="{6AFB295C-8408-477B-8C94-90EB0778E8EB}" presName="text0" presStyleLbl="node1" presStyleIdx="7" presStyleCnt="8" custScaleX="154572">
        <dgm:presLayoutVars>
          <dgm:bulletEnabled val="1"/>
        </dgm:presLayoutVars>
      </dgm:prSet>
      <dgm:spPr/>
    </dgm:pt>
  </dgm:ptLst>
  <dgm:cxnLst>
    <dgm:cxn modelId="{EDF0D309-CA06-492B-B2F8-DBE368A06A22}" srcId="{A257808C-28F2-4D05-A4F2-983F6AD426A8}" destId="{FEB6D592-717F-4884-AE2D-DF83C84F7199}" srcOrd="3" destOrd="0" parTransId="{B4374272-256B-4952-8640-29786226AD01}" sibTransId="{972F1385-EF88-4084-8334-E0CC11023601}"/>
    <dgm:cxn modelId="{11057C11-B869-4FDE-A88E-34C039E673DA}" srcId="{05ADF4AC-4FB7-492C-B999-8D360A025495}" destId="{A257808C-28F2-4D05-A4F2-983F6AD426A8}" srcOrd="0" destOrd="0" parTransId="{C15340E1-4D98-4162-9B3B-FAE07916D8D9}" sibTransId="{A643B42D-0EDA-4482-A05B-9DE1372EBFFD}"/>
    <dgm:cxn modelId="{CD0E221B-E3A8-4EE0-A8A7-361D964FA1AA}" srcId="{A257808C-28F2-4D05-A4F2-983F6AD426A8}" destId="{33A7C9C9-47F2-4274-8DB2-49E9B08C4869}" srcOrd="0" destOrd="0" parTransId="{5584BB9D-5A2C-4FDE-A083-A8D3BFDB925E}" sibTransId="{0D5A8706-5580-4610-9232-4FE01929F42F}"/>
    <dgm:cxn modelId="{6E7D5826-1A6A-4A81-8EA7-DA4814A10276}" type="presOf" srcId="{B573FC2E-FCC4-49D9-9293-859A5BEEEC18}" destId="{C1C50541-03DD-4FAB-A7CF-DA583A915A32}" srcOrd="0" destOrd="0" presId="urn:microsoft.com/office/officeart/2008/layout/RadialCluster"/>
    <dgm:cxn modelId="{DF693F27-9E31-4114-9135-B40BECDA187D}" type="presOf" srcId="{A257808C-28F2-4D05-A4F2-983F6AD426A8}" destId="{286CE602-59D3-4E2C-B3ED-CEE1C8B92CF8}" srcOrd="0" destOrd="0" presId="urn:microsoft.com/office/officeart/2008/layout/RadialCluster"/>
    <dgm:cxn modelId="{4F40C82D-5816-4B17-B290-D27804E17393}" type="presOf" srcId="{E1AEDF95-4049-42AA-ABB2-DDA8B62F6ACF}" destId="{44505150-F2F8-433F-96C0-B48F51A10435}" srcOrd="0" destOrd="0" presId="urn:microsoft.com/office/officeart/2008/layout/RadialCluster"/>
    <dgm:cxn modelId="{01BF1567-88A7-4EA4-8E1D-4C4BA10EE48F}" type="presOf" srcId="{2A553EB0-BD63-470C-95A8-79D1F9A5DEA0}" destId="{30E974DD-E176-4F91-8F43-380A64E30497}" srcOrd="0" destOrd="0" presId="urn:microsoft.com/office/officeart/2008/layout/RadialCluster"/>
    <dgm:cxn modelId="{195C756F-06A2-4728-A7BD-1E66942E1A91}" type="presOf" srcId="{02A8BAD1-6290-4510-91F1-9BF68F841F54}" destId="{1306DE41-6F83-4C24-A7FB-329E43DFB7C0}" srcOrd="0" destOrd="0" presId="urn:microsoft.com/office/officeart/2008/layout/RadialCluster"/>
    <dgm:cxn modelId="{8B0A1051-2932-414E-A25A-8FA4DEBAB92C}" type="presOf" srcId="{12EC4821-C382-4F1C-B41D-5BF6F9195585}" destId="{4EAE538E-71D5-436D-8807-EFF845109748}" srcOrd="0" destOrd="0" presId="urn:microsoft.com/office/officeart/2008/layout/RadialCluster"/>
    <dgm:cxn modelId="{95414671-F398-49E0-A1E2-88CC8C7AE788}" srcId="{A257808C-28F2-4D05-A4F2-983F6AD426A8}" destId="{02A8BAD1-6290-4510-91F1-9BF68F841F54}" srcOrd="4" destOrd="0" parTransId="{01D2B659-5C06-4580-98B6-D14C7F618CA7}" sibTransId="{23B01408-A084-4D9C-96D1-34501FE74D7B}"/>
    <dgm:cxn modelId="{37B41676-A7AE-4FF7-96D7-D9F781EEA084}" type="presOf" srcId="{33A7C9C9-47F2-4274-8DB2-49E9B08C4869}" destId="{B5B10E9B-7474-45C4-A8AE-64BBCEB57DBB}" srcOrd="0" destOrd="0" presId="urn:microsoft.com/office/officeart/2008/layout/RadialCluster"/>
    <dgm:cxn modelId="{9E86EF56-935B-48EB-8F53-FED238826A75}" type="presOf" srcId="{6AFB295C-8408-477B-8C94-90EB0778E8EB}" destId="{91D6245A-85CA-4B45-B05D-86D734301C8D}" srcOrd="0" destOrd="0" presId="urn:microsoft.com/office/officeart/2008/layout/RadialCluster"/>
    <dgm:cxn modelId="{72941D83-C355-4D96-9208-9BDC99B7CEB9}" type="presOf" srcId="{FEB6D592-717F-4884-AE2D-DF83C84F7199}" destId="{260FA0E8-DC8D-4A52-88B2-4B18597A31AE}" srcOrd="0" destOrd="0" presId="urn:microsoft.com/office/officeart/2008/layout/RadialCluster"/>
    <dgm:cxn modelId="{3FC1A589-F703-40A1-AEC7-7D1C27AE1145}" srcId="{A257808C-28F2-4D05-A4F2-983F6AD426A8}" destId="{32E23462-F032-4314-8932-08A7D8D49A15}" srcOrd="2" destOrd="0" parTransId="{9D8B69A0-16D6-419F-954A-72BAAFC18157}" sibTransId="{379C8F25-6231-4202-A170-D80C610B2BEB}"/>
    <dgm:cxn modelId="{E4115499-5229-450E-A9F7-6BCC3C766A5F}" type="presOf" srcId="{9D8B69A0-16D6-419F-954A-72BAAFC18157}" destId="{6A62E5C4-7C17-439C-943E-BB9443186907}" srcOrd="0" destOrd="0" presId="urn:microsoft.com/office/officeart/2008/layout/RadialCluster"/>
    <dgm:cxn modelId="{CCB52DA3-318C-4DE4-8541-7FDF5470927C}" srcId="{A257808C-28F2-4D05-A4F2-983F6AD426A8}" destId="{8C1195F3-36B1-48CE-8FE4-8EDF1A57A45F}" srcOrd="1" destOrd="0" parTransId="{B573FC2E-FCC4-49D9-9293-859A5BEEEC18}" sibTransId="{18B5CF18-DD49-4EDA-8601-9E542748706C}"/>
    <dgm:cxn modelId="{8F2535AC-45B8-4D3B-ACA6-939A50BAD822}" type="presOf" srcId="{B4374272-256B-4952-8640-29786226AD01}" destId="{A6D64231-748B-48B7-9C31-8DBBA5902D63}" srcOrd="0" destOrd="0" presId="urn:microsoft.com/office/officeart/2008/layout/RadialCluster"/>
    <dgm:cxn modelId="{316C35B2-40C5-4F7B-89CB-71B06082B4AD}" type="presOf" srcId="{01D2B659-5C06-4580-98B6-D14C7F618CA7}" destId="{C2D807EF-7E9B-4DC6-B291-912893F98D4F}" srcOrd="0" destOrd="0" presId="urn:microsoft.com/office/officeart/2008/layout/RadialCluster"/>
    <dgm:cxn modelId="{1E85B4BA-364D-4C17-919E-2D523D0960F4}" srcId="{A257808C-28F2-4D05-A4F2-983F6AD426A8}" destId="{6AFB295C-8408-477B-8C94-90EB0778E8EB}" srcOrd="6" destOrd="0" parTransId="{E1AEDF95-4049-42AA-ABB2-DDA8B62F6ACF}" sibTransId="{C905200C-A337-4B57-ACBF-B96FC36F1DC0}"/>
    <dgm:cxn modelId="{CB1CB1D8-3EB6-477C-8E31-FF79925261C3}" srcId="{A257808C-28F2-4D05-A4F2-983F6AD426A8}" destId="{12EC4821-C382-4F1C-B41D-5BF6F9195585}" srcOrd="5" destOrd="0" parTransId="{2A553EB0-BD63-470C-95A8-79D1F9A5DEA0}" sibTransId="{D236102F-BB2F-4BEB-B77F-B5F6782DEAA7}"/>
    <dgm:cxn modelId="{5428FAE1-DA3A-49AE-9E7D-3C110A591190}" type="presOf" srcId="{05ADF4AC-4FB7-492C-B999-8D360A025495}" destId="{99A6277C-36CB-4866-97D2-364D516EE074}" srcOrd="0" destOrd="0" presId="urn:microsoft.com/office/officeart/2008/layout/RadialCluster"/>
    <dgm:cxn modelId="{65E9D2E4-618F-43F0-9B99-8A4405DD8D22}" type="presOf" srcId="{5584BB9D-5A2C-4FDE-A083-A8D3BFDB925E}" destId="{726EF77A-C027-4C85-8CD0-2C85FE760652}" srcOrd="0" destOrd="0" presId="urn:microsoft.com/office/officeart/2008/layout/RadialCluster"/>
    <dgm:cxn modelId="{91CEAFE7-16B4-489E-9F21-8A94B321C8C4}" type="presOf" srcId="{32E23462-F032-4314-8932-08A7D8D49A15}" destId="{F034500C-245F-41C9-95EC-CAC23529A681}" srcOrd="0" destOrd="0" presId="urn:microsoft.com/office/officeart/2008/layout/RadialCluster"/>
    <dgm:cxn modelId="{CADBF5FF-4110-4A46-AD35-15055A5F8BFA}" type="presOf" srcId="{8C1195F3-36B1-48CE-8FE4-8EDF1A57A45F}" destId="{A9BD8E73-D98B-428B-BA84-045352269B40}" srcOrd="0" destOrd="0" presId="urn:microsoft.com/office/officeart/2008/layout/RadialCluster"/>
    <dgm:cxn modelId="{FD877367-6B2D-4772-BAD2-02313003185E}" type="presParOf" srcId="{99A6277C-36CB-4866-97D2-364D516EE074}" destId="{425E6656-2293-4E2E-8855-355FD7FBFD6D}" srcOrd="0" destOrd="0" presId="urn:microsoft.com/office/officeart/2008/layout/RadialCluster"/>
    <dgm:cxn modelId="{51A51711-1833-414B-A32A-4D90E71D6DE4}" type="presParOf" srcId="{425E6656-2293-4E2E-8855-355FD7FBFD6D}" destId="{286CE602-59D3-4E2C-B3ED-CEE1C8B92CF8}" srcOrd="0" destOrd="0" presId="urn:microsoft.com/office/officeart/2008/layout/RadialCluster"/>
    <dgm:cxn modelId="{5D713C00-5112-41DD-964F-199DCE0F1E79}" type="presParOf" srcId="{425E6656-2293-4E2E-8855-355FD7FBFD6D}" destId="{726EF77A-C027-4C85-8CD0-2C85FE760652}" srcOrd="1" destOrd="0" presId="urn:microsoft.com/office/officeart/2008/layout/RadialCluster"/>
    <dgm:cxn modelId="{35D98FA8-35AB-4E9A-ADF0-CEAC15F277BB}" type="presParOf" srcId="{425E6656-2293-4E2E-8855-355FD7FBFD6D}" destId="{B5B10E9B-7474-45C4-A8AE-64BBCEB57DBB}" srcOrd="2" destOrd="0" presId="urn:microsoft.com/office/officeart/2008/layout/RadialCluster"/>
    <dgm:cxn modelId="{B980F8C4-D8D5-4D94-8ABB-EF6FE5C60AF5}" type="presParOf" srcId="{425E6656-2293-4E2E-8855-355FD7FBFD6D}" destId="{C1C50541-03DD-4FAB-A7CF-DA583A915A32}" srcOrd="3" destOrd="0" presId="urn:microsoft.com/office/officeart/2008/layout/RadialCluster"/>
    <dgm:cxn modelId="{BACFE49F-B62E-4C70-A973-36846AABBDC1}" type="presParOf" srcId="{425E6656-2293-4E2E-8855-355FD7FBFD6D}" destId="{A9BD8E73-D98B-428B-BA84-045352269B40}" srcOrd="4" destOrd="0" presId="urn:microsoft.com/office/officeart/2008/layout/RadialCluster"/>
    <dgm:cxn modelId="{AA793849-295B-4E77-AE86-26ACA6DAFB3A}" type="presParOf" srcId="{425E6656-2293-4E2E-8855-355FD7FBFD6D}" destId="{6A62E5C4-7C17-439C-943E-BB9443186907}" srcOrd="5" destOrd="0" presId="urn:microsoft.com/office/officeart/2008/layout/RadialCluster"/>
    <dgm:cxn modelId="{71A7F1A4-BA00-43A2-9D1C-8DAB732BEC60}" type="presParOf" srcId="{425E6656-2293-4E2E-8855-355FD7FBFD6D}" destId="{F034500C-245F-41C9-95EC-CAC23529A681}" srcOrd="6" destOrd="0" presId="urn:microsoft.com/office/officeart/2008/layout/RadialCluster"/>
    <dgm:cxn modelId="{0D316DFA-3090-4A25-B625-F9EE8EBE7E98}" type="presParOf" srcId="{425E6656-2293-4E2E-8855-355FD7FBFD6D}" destId="{A6D64231-748B-48B7-9C31-8DBBA5902D63}" srcOrd="7" destOrd="0" presId="urn:microsoft.com/office/officeart/2008/layout/RadialCluster"/>
    <dgm:cxn modelId="{76C9149A-48BE-4C8F-A26E-F9A56CA19B83}" type="presParOf" srcId="{425E6656-2293-4E2E-8855-355FD7FBFD6D}" destId="{260FA0E8-DC8D-4A52-88B2-4B18597A31AE}" srcOrd="8" destOrd="0" presId="urn:microsoft.com/office/officeart/2008/layout/RadialCluster"/>
    <dgm:cxn modelId="{E7FE676F-2945-4A94-91A0-101274F10901}" type="presParOf" srcId="{425E6656-2293-4E2E-8855-355FD7FBFD6D}" destId="{C2D807EF-7E9B-4DC6-B291-912893F98D4F}" srcOrd="9" destOrd="0" presId="urn:microsoft.com/office/officeart/2008/layout/RadialCluster"/>
    <dgm:cxn modelId="{F9E88252-0027-4398-9360-237609A8821B}" type="presParOf" srcId="{425E6656-2293-4E2E-8855-355FD7FBFD6D}" destId="{1306DE41-6F83-4C24-A7FB-329E43DFB7C0}" srcOrd="10" destOrd="0" presId="urn:microsoft.com/office/officeart/2008/layout/RadialCluster"/>
    <dgm:cxn modelId="{723D2B0A-6B0E-4E27-94AD-3D3828FFB7F9}" type="presParOf" srcId="{425E6656-2293-4E2E-8855-355FD7FBFD6D}" destId="{30E974DD-E176-4F91-8F43-380A64E30497}" srcOrd="11" destOrd="0" presId="urn:microsoft.com/office/officeart/2008/layout/RadialCluster"/>
    <dgm:cxn modelId="{6FE9CA1C-6CB0-4B14-9E98-82E867BC3FEB}" type="presParOf" srcId="{425E6656-2293-4E2E-8855-355FD7FBFD6D}" destId="{4EAE538E-71D5-436D-8807-EFF845109748}" srcOrd="12" destOrd="0" presId="urn:microsoft.com/office/officeart/2008/layout/RadialCluster"/>
    <dgm:cxn modelId="{AB3777D9-20A0-4904-9110-6B857C3BB990}" type="presParOf" srcId="{425E6656-2293-4E2E-8855-355FD7FBFD6D}" destId="{44505150-F2F8-433F-96C0-B48F51A10435}" srcOrd="13" destOrd="0" presId="urn:microsoft.com/office/officeart/2008/layout/RadialCluster"/>
    <dgm:cxn modelId="{3AFECF12-484C-46DD-A962-A960B676556D}" type="presParOf" srcId="{425E6656-2293-4E2E-8855-355FD7FBFD6D}" destId="{91D6245A-85CA-4B45-B05D-86D734301C8D}"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BC9618-D451-4ACB-BDAF-0F5ED9AE396B}" type="doc">
      <dgm:prSet loTypeId="urn:microsoft.com/office/officeart/2005/8/layout/chart3" loCatId="relationship" qsTypeId="urn:microsoft.com/office/officeart/2005/8/quickstyle/simple1" qsCatId="simple" csTypeId="urn:microsoft.com/office/officeart/2005/8/colors/accent5_5" csCatId="accent5" phldr="1"/>
      <dgm:spPr/>
    </dgm:pt>
    <dgm:pt modelId="{8F7D77B9-4603-4E7D-8509-FD1CF48F9DA1}">
      <dgm:prSet phldrT="[Text]" custT="1"/>
      <dgm:spPr>
        <a:xfrm>
          <a:off x="1784263" y="341477"/>
          <a:ext cx="4249502" cy="4249502"/>
        </a:xfrm>
        <a:prstGeom prst="pie">
          <a:avLst>
            <a:gd name="adj1" fmla="val 16200000"/>
            <a:gd name="adj2" fmla="val 1800000"/>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LVER</a:t>
          </a:r>
        </a:p>
      </dgm:t>
    </dgm:pt>
    <dgm:pt modelId="{787FA305-25FC-4313-9BE5-C3474EC263D2}" type="parTrans" cxnId="{6A116008-A139-4677-955E-4026EE6841FE}">
      <dgm:prSet/>
      <dgm:spPr/>
      <dgm:t>
        <a:bodyPr/>
        <a:lstStyle/>
        <a:p>
          <a:endParaRPr lang="en-US" sz="1400" b="1"/>
        </a:p>
      </dgm:t>
    </dgm:pt>
    <dgm:pt modelId="{E707BE4C-5945-448B-AACC-E1E15A9B968E}" type="sibTrans" cxnId="{6A116008-A139-4677-955E-4026EE6841FE}">
      <dgm:prSet/>
      <dgm:spPr/>
      <dgm:t>
        <a:bodyPr/>
        <a:lstStyle/>
        <a:p>
          <a:endParaRPr lang="en-US" sz="1400" b="1"/>
        </a:p>
      </dgm:t>
    </dgm:pt>
    <dgm:pt modelId="{F62C36BC-C1B6-4AF1-B976-C5977ED5BD51}">
      <dgm:prSet phldrT="[Text]" custT="1"/>
      <dgm:spPr>
        <a:xfrm>
          <a:off x="1565212" y="467951"/>
          <a:ext cx="4249502" cy="4249502"/>
        </a:xfrm>
        <a:prstGeom prst="pie">
          <a:avLst>
            <a:gd name="adj1" fmla="val 1800000"/>
            <a:gd name="adj2" fmla="val 900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Work-Ready Veteran</a:t>
          </a:r>
        </a:p>
      </dgm:t>
    </dgm:pt>
    <dgm:pt modelId="{6D52710C-8CE9-4E39-A917-3AD4CF9F60D5}" type="parTrans" cxnId="{12E8FB74-D0DF-4A69-B33C-7EC12C1D68EF}">
      <dgm:prSet/>
      <dgm:spPr/>
      <dgm:t>
        <a:bodyPr/>
        <a:lstStyle/>
        <a:p>
          <a:endParaRPr lang="en-US" sz="1400" b="1"/>
        </a:p>
      </dgm:t>
    </dgm:pt>
    <dgm:pt modelId="{42ACAA5B-DA6F-4CC3-A716-5813325A6A4E}" type="sibTrans" cxnId="{12E8FB74-D0DF-4A69-B33C-7EC12C1D68EF}">
      <dgm:prSet/>
      <dgm:spPr/>
      <dgm:t>
        <a:bodyPr/>
        <a:lstStyle/>
        <a:p>
          <a:endParaRPr lang="en-US" sz="1400" b="1"/>
        </a:p>
      </dgm:t>
    </dgm:pt>
    <dgm:pt modelId="{FD32E819-FF77-438D-9A77-A5EB14FA8981}">
      <dgm:prSet phldrT="[Text]" custT="1"/>
      <dgm:spPr>
        <a:xfrm>
          <a:off x="1565212" y="467951"/>
          <a:ext cx="4249502" cy="4249502"/>
        </a:xfrm>
        <a:prstGeom prst="pie">
          <a:avLst>
            <a:gd name="adj1" fmla="val 9000000"/>
            <a:gd name="adj2" fmla="val 1620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DVOP</a:t>
          </a:r>
        </a:p>
      </dgm:t>
    </dgm:pt>
    <dgm:pt modelId="{EF611EB6-173A-40FF-AFA3-D7D23B5EB536}" type="parTrans" cxnId="{57531D28-7BCD-44CE-8384-5070C81EAEF1}">
      <dgm:prSet/>
      <dgm:spPr/>
      <dgm:t>
        <a:bodyPr/>
        <a:lstStyle/>
        <a:p>
          <a:endParaRPr lang="en-US" sz="1400" b="1"/>
        </a:p>
      </dgm:t>
    </dgm:pt>
    <dgm:pt modelId="{90F4EC6C-3A95-4D87-B879-DF2CAC30B508}" type="sibTrans" cxnId="{57531D28-7BCD-44CE-8384-5070C81EAEF1}">
      <dgm:prSet/>
      <dgm:spPr/>
      <dgm:t>
        <a:bodyPr/>
        <a:lstStyle/>
        <a:p>
          <a:endParaRPr lang="en-US" sz="1400" b="1"/>
        </a:p>
      </dgm:t>
    </dgm:pt>
    <dgm:pt modelId="{CB089E71-6A01-42CD-A6A2-B35C8EF383A6}" type="pres">
      <dgm:prSet presAssocID="{B6BC9618-D451-4ACB-BDAF-0F5ED9AE396B}" presName="compositeShape" presStyleCnt="0">
        <dgm:presLayoutVars>
          <dgm:chMax val="7"/>
          <dgm:dir/>
          <dgm:resizeHandles val="exact"/>
        </dgm:presLayoutVars>
      </dgm:prSet>
      <dgm:spPr/>
    </dgm:pt>
    <dgm:pt modelId="{E90A7C68-FA6A-402F-A6F0-5F9BC5C833EB}" type="pres">
      <dgm:prSet presAssocID="{B6BC9618-D451-4ACB-BDAF-0F5ED9AE396B}" presName="wedge1" presStyleLbl="node1" presStyleIdx="0" presStyleCnt="3"/>
      <dgm:spPr/>
    </dgm:pt>
    <dgm:pt modelId="{33E60FC1-6626-49B3-8CCC-3716409112E8}" type="pres">
      <dgm:prSet presAssocID="{B6BC9618-D451-4ACB-BDAF-0F5ED9AE396B}" presName="wedge1Tx" presStyleLbl="node1" presStyleIdx="0" presStyleCnt="3">
        <dgm:presLayoutVars>
          <dgm:chMax val="0"/>
          <dgm:chPref val="0"/>
          <dgm:bulletEnabled val="1"/>
        </dgm:presLayoutVars>
      </dgm:prSet>
      <dgm:spPr/>
    </dgm:pt>
    <dgm:pt modelId="{C2C12FC3-FB92-4ED8-BB07-6688CAD3367A}" type="pres">
      <dgm:prSet presAssocID="{B6BC9618-D451-4ACB-BDAF-0F5ED9AE396B}" presName="wedge2" presStyleLbl="node1" presStyleIdx="1" presStyleCnt="3"/>
      <dgm:spPr/>
    </dgm:pt>
    <dgm:pt modelId="{4E313FCA-9C4F-4BDB-BA05-D25D7D386455}" type="pres">
      <dgm:prSet presAssocID="{B6BC9618-D451-4ACB-BDAF-0F5ED9AE396B}" presName="wedge2Tx" presStyleLbl="node1" presStyleIdx="1" presStyleCnt="3">
        <dgm:presLayoutVars>
          <dgm:chMax val="0"/>
          <dgm:chPref val="0"/>
          <dgm:bulletEnabled val="1"/>
        </dgm:presLayoutVars>
      </dgm:prSet>
      <dgm:spPr/>
    </dgm:pt>
    <dgm:pt modelId="{69A329DF-D4BB-43FD-82EA-CC9E2C71582B}" type="pres">
      <dgm:prSet presAssocID="{B6BC9618-D451-4ACB-BDAF-0F5ED9AE396B}" presName="wedge3" presStyleLbl="node1" presStyleIdx="2" presStyleCnt="3"/>
      <dgm:spPr/>
    </dgm:pt>
    <dgm:pt modelId="{9C44876F-1E46-4D73-87EE-F0A6E16B9DF4}" type="pres">
      <dgm:prSet presAssocID="{B6BC9618-D451-4ACB-BDAF-0F5ED9AE396B}" presName="wedge3Tx" presStyleLbl="node1" presStyleIdx="2" presStyleCnt="3">
        <dgm:presLayoutVars>
          <dgm:chMax val="0"/>
          <dgm:chPref val="0"/>
          <dgm:bulletEnabled val="1"/>
        </dgm:presLayoutVars>
      </dgm:prSet>
      <dgm:spPr/>
    </dgm:pt>
  </dgm:ptLst>
  <dgm:cxnLst>
    <dgm:cxn modelId="{6A116008-A139-4677-955E-4026EE6841FE}" srcId="{B6BC9618-D451-4ACB-BDAF-0F5ED9AE396B}" destId="{8F7D77B9-4603-4E7D-8509-FD1CF48F9DA1}" srcOrd="0" destOrd="0" parTransId="{787FA305-25FC-4313-9BE5-C3474EC263D2}" sibTransId="{E707BE4C-5945-448B-AACC-E1E15A9B968E}"/>
    <dgm:cxn modelId="{08EF711B-300B-4A4F-B771-6984A1797BF7}" type="presOf" srcId="{FD32E819-FF77-438D-9A77-A5EB14FA8981}" destId="{69A329DF-D4BB-43FD-82EA-CC9E2C71582B}" srcOrd="0" destOrd="0" presId="urn:microsoft.com/office/officeart/2005/8/layout/chart3"/>
    <dgm:cxn modelId="{95D13420-DF9C-4EC4-9A67-32D42800D159}" type="presOf" srcId="{F62C36BC-C1B6-4AF1-B976-C5977ED5BD51}" destId="{C2C12FC3-FB92-4ED8-BB07-6688CAD3367A}" srcOrd="0" destOrd="0" presId="urn:microsoft.com/office/officeart/2005/8/layout/chart3"/>
    <dgm:cxn modelId="{57531D28-7BCD-44CE-8384-5070C81EAEF1}" srcId="{B6BC9618-D451-4ACB-BDAF-0F5ED9AE396B}" destId="{FD32E819-FF77-438D-9A77-A5EB14FA8981}" srcOrd="2" destOrd="0" parTransId="{EF611EB6-173A-40FF-AFA3-D7D23B5EB536}" sibTransId="{90F4EC6C-3A95-4D87-B879-DF2CAC30B508}"/>
    <dgm:cxn modelId="{FFB18C2E-AE90-4556-A12C-57E683A5E197}" type="presOf" srcId="{8F7D77B9-4603-4E7D-8509-FD1CF48F9DA1}" destId="{33E60FC1-6626-49B3-8CCC-3716409112E8}" srcOrd="1" destOrd="0" presId="urn:microsoft.com/office/officeart/2005/8/layout/chart3"/>
    <dgm:cxn modelId="{12E8FB74-D0DF-4A69-B33C-7EC12C1D68EF}" srcId="{B6BC9618-D451-4ACB-BDAF-0F5ED9AE396B}" destId="{F62C36BC-C1B6-4AF1-B976-C5977ED5BD51}" srcOrd="1" destOrd="0" parTransId="{6D52710C-8CE9-4E39-A917-3AD4CF9F60D5}" sibTransId="{42ACAA5B-DA6F-4CC3-A716-5813325A6A4E}"/>
    <dgm:cxn modelId="{BE9D0D7A-D579-4F5E-A0CF-E8FCC01C57F0}" type="presOf" srcId="{F62C36BC-C1B6-4AF1-B976-C5977ED5BD51}" destId="{4E313FCA-9C4F-4BDB-BA05-D25D7D386455}" srcOrd="1" destOrd="0" presId="urn:microsoft.com/office/officeart/2005/8/layout/chart3"/>
    <dgm:cxn modelId="{A2580EAC-B822-4F21-BDA3-D4349BA572A0}" type="presOf" srcId="{B6BC9618-D451-4ACB-BDAF-0F5ED9AE396B}" destId="{CB089E71-6A01-42CD-A6A2-B35C8EF383A6}" srcOrd="0" destOrd="0" presId="urn:microsoft.com/office/officeart/2005/8/layout/chart3"/>
    <dgm:cxn modelId="{0D24A0D3-657A-438B-8289-753752587500}" type="presOf" srcId="{8F7D77B9-4603-4E7D-8509-FD1CF48F9DA1}" destId="{E90A7C68-FA6A-402F-A6F0-5F9BC5C833EB}" srcOrd="0" destOrd="0" presId="urn:microsoft.com/office/officeart/2005/8/layout/chart3"/>
    <dgm:cxn modelId="{C626A2D8-7AE2-4548-8CE2-D00E29B874EC}" type="presOf" srcId="{FD32E819-FF77-438D-9A77-A5EB14FA8981}" destId="{9C44876F-1E46-4D73-87EE-F0A6E16B9DF4}" srcOrd="1" destOrd="0" presId="urn:microsoft.com/office/officeart/2005/8/layout/chart3"/>
    <dgm:cxn modelId="{ABDC65A8-95E8-4220-A8C9-2644FC68891B}" type="presParOf" srcId="{CB089E71-6A01-42CD-A6A2-B35C8EF383A6}" destId="{E90A7C68-FA6A-402F-A6F0-5F9BC5C833EB}" srcOrd="0" destOrd="0" presId="urn:microsoft.com/office/officeart/2005/8/layout/chart3"/>
    <dgm:cxn modelId="{9C27ADDE-674E-4FD0-A568-7C74FC89996E}" type="presParOf" srcId="{CB089E71-6A01-42CD-A6A2-B35C8EF383A6}" destId="{33E60FC1-6626-49B3-8CCC-3716409112E8}" srcOrd="1" destOrd="0" presId="urn:microsoft.com/office/officeart/2005/8/layout/chart3"/>
    <dgm:cxn modelId="{71F5C73E-412E-4B7F-9670-9E22A1F6F415}" type="presParOf" srcId="{CB089E71-6A01-42CD-A6A2-B35C8EF383A6}" destId="{C2C12FC3-FB92-4ED8-BB07-6688CAD3367A}" srcOrd="2" destOrd="0" presId="urn:microsoft.com/office/officeart/2005/8/layout/chart3"/>
    <dgm:cxn modelId="{1D38DA4A-B0C4-4AAB-80DD-451761DB0CA0}" type="presParOf" srcId="{CB089E71-6A01-42CD-A6A2-B35C8EF383A6}" destId="{4E313FCA-9C4F-4BDB-BA05-D25D7D386455}" srcOrd="3" destOrd="0" presId="urn:microsoft.com/office/officeart/2005/8/layout/chart3"/>
    <dgm:cxn modelId="{6366CCDF-57D2-44C4-81BA-604167B72C6C}" type="presParOf" srcId="{CB089E71-6A01-42CD-A6A2-B35C8EF383A6}" destId="{69A329DF-D4BB-43FD-82EA-CC9E2C71582B}" srcOrd="4" destOrd="0" presId="urn:microsoft.com/office/officeart/2005/8/layout/chart3"/>
    <dgm:cxn modelId="{483878B7-EA12-470E-AEE0-D0F69716509B}" type="presParOf" srcId="{CB089E71-6A01-42CD-A6A2-B35C8EF383A6}" destId="{9C44876F-1E46-4D73-87EE-F0A6E16B9DF4}"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3A2BAB-216D-4D65-8F6C-EF0BBD199A7B}" type="doc">
      <dgm:prSet loTypeId="urn:microsoft.com/office/officeart/2005/8/layout/bProcess3" loCatId="process" qsTypeId="urn:microsoft.com/office/officeart/2005/8/quickstyle/simple1" qsCatId="simple" csTypeId="urn:microsoft.com/office/officeart/2005/8/colors/accent5_5" csCatId="accent5" phldr="1"/>
      <dgm:spPr/>
    </dgm:pt>
    <dgm:pt modelId="{C4E374CD-9C2F-4521-9E3B-41A1322AC93C}">
      <dgm:prSet phldrT="[Text]" custT="1"/>
      <dgm:spPr>
        <a:xfrm>
          <a:off x="68743" y="779357"/>
          <a:ext cx="2357428" cy="1414457"/>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DVOP services eliminate barriers</a:t>
          </a:r>
        </a:p>
      </dgm:t>
    </dgm:pt>
    <dgm:pt modelId="{7760EB29-44FE-45EE-B04C-548DF03FBAE1}" type="parTrans" cxnId="{40CDDB6A-3085-475F-A343-7C0C554A0DEE}">
      <dgm:prSet/>
      <dgm:spPr/>
      <dgm:t>
        <a:bodyPr/>
        <a:lstStyle/>
        <a:p>
          <a:endParaRPr lang="en-US" sz="3600" b="1">
            <a:latin typeface="Arial" panose="020B0604020202020204" pitchFamily="34" charset="0"/>
            <a:cs typeface="Arial" panose="020B0604020202020204" pitchFamily="34" charset="0"/>
          </a:endParaRPr>
        </a:p>
      </dgm:t>
    </dgm:pt>
    <dgm:pt modelId="{A6C7F2E8-3E58-413D-B99E-645D881186D5}" type="sibTrans" cxnId="{40CDDB6A-3085-475F-A343-7C0C554A0DEE}">
      <dgm:prSet custT="1">
        <dgm:style>
          <a:lnRef idx="1">
            <a:schemeClr val="accent6"/>
          </a:lnRef>
          <a:fillRef idx="0">
            <a:schemeClr val="accent6"/>
          </a:fillRef>
          <a:effectRef idx="0">
            <a:schemeClr val="accent6"/>
          </a:effectRef>
          <a:fontRef idx="minor">
            <a:schemeClr val="tx1"/>
          </a:fontRef>
        </dgm:style>
      </dgm:prSet>
      <dgm:spPr>
        <a:xfrm>
          <a:off x="2424371" y="1440865"/>
          <a:ext cx="453120" cy="91440"/>
        </a:xfrm>
        <a:custGeom>
          <a:avLst/>
          <a:gdLst/>
          <a:ahLst/>
          <a:cxnLst/>
          <a:rect l="0" t="0" r="0" b="0"/>
          <a:pathLst>
            <a:path>
              <a:moveTo>
                <a:pt x="0" y="45720"/>
              </a:moveTo>
              <a:lnTo>
                <a:pt x="453120" y="45720"/>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4AA7982-F153-49E9-A856-F84CB5CF89D6}">
      <dgm:prSet phldrT="[Text]" custT="1"/>
      <dgm:spPr>
        <a:xfrm>
          <a:off x="2909892" y="779357"/>
          <a:ext cx="2357428" cy="1414457"/>
        </a:xfrm>
        <a:prstGeom prst="rect">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DVOP designates participant as “work ready”</a:t>
          </a:r>
        </a:p>
      </dgm:t>
    </dgm:pt>
    <dgm:pt modelId="{FB5AD886-C090-4A3D-90D8-F0C8BFC125C8}" type="parTrans" cxnId="{E7ED3373-20DF-4805-A107-9DC3EB9E611E}">
      <dgm:prSet/>
      <dgm:spPr/>
      <dgm:t>
        <a:bodyPr/>
        <a:lstStyle/>
        <a:p>
          <a:endParaRPr lang="en-US" sz="3600" b="1">
            <a:latin typeface="Arial" panose="020B0604020202020204" pitchFamily="34" charset="0"/>
            <a:cs typeface="Arial" panose="020B0604020202020204" pitchFamily="34" charset="0"/>
          </a:endParaRPr>
        </a:p>
      </dgm:t>
    </dgm:pt>
    <dgm:pt modelId="{4364EEDF-28EF-419E-B7FB-485C8B05CCCC}" type="sibTrans" cxnId="{E7ED3373-20DF-4805-A107-9DC3EB9E611E}">
      <dgm:prSet custT="1">
        <dgm:style>
          <a:lnRef idx="1">
            <a:schemeClr val="accent6"/>
          </a:lnRef>
          <a:fillRef idx="0">
            <a:schemeClr val="accent6"/>
          </a:fillRef>
          <a:effectRef idx="0">
            <a:schemeClr val="accent6"/>
          </a:effectRef>
          <a:fontRef idx="minor">
            <a:schemeClr val="tx1"/>
          </a:fontRef>
        </dgm:style>
      </dgm:prSet>
      <dgm:spPr>
        <a:xfrm>
          <a:off x="5265520" y="1440865"/>
          <a:ext cx="511608" cy="91440"/>
        </a:xfrm>
        <a:custGeom>
          <a:avLst/>
          <a:gdLst/>
          <a:ahLst/>
          <a:cxnLst/>
          <a:rect l="0" t="0" r="0" b="0"/>
          <a:pathLst>
            <a:path>
              <a:moveTo>
                <a:pt x="0" y="45720"/>
              </a:moveTo>
              <a:lnTo>
                <a:pt x="511608" y="45720"/>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21C3EF7-58C6-4C9A-B2FD-EA876C7DB4CC}">
      <dgm:prSet phldrT="[Text]" custT="1"/>
      <dgm:spPr>
        <a:xfrm>
          <a:off x="5809529" y="779357"/>
          <a:ext cx="2357428" cy="1414457"/>
        </a:xfrm>
        <a:prstGeom prst="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Case conference</a:t>
          </a:r>
        </a:p>
      </dgm:t>
    </dgm:pt>
    <dgm:pt modelId="{31F11EBE-1591-45C2-B4F6-D3D0C91CAA29}" type="parTrans" cxnId="{B6C2DD3B-521E-4594-9536-5FCFFA234CC0}">
      <dgm:prSet/>
      <dgm:spPr/>
      <dgm:t>
        <a:bodyPr/>
        <a:lstStyle/>
        <a:p>
          <a:endParaRPr lang="en-US" sz="3600" b="1">
            <a:latin typeface="Arial" panose="020B0604020202020204" pitchFamily="34" charset="0"/>
            <a:cs typeface="Arial" panose="020B0604020202020204" pitchFamily="34" charset="0"/>
          </a:endParaRPr>
        </a:p>
      </dgm:t>
    </dgm:pt>
    <dgm:pt modelId="{A2F57D47-E236-4C3F-B95A-119EEE3A007F}" type="sibTrans" cxnId="{B6C2DD3B-521E-4594-9536-5FCFFA234CC0}">
      <dgm:prSet custT="1">
        <dgm:style>
          <a:lnRef idx="1">
            <a:schemeClr val="accent6"/>
          </a:lnRef>
          <a:fillRef idx="0">
            <a:schemeClr val="accent6"/>
          </a:fillRef>
          <a:effectRef idx="0">
            <a:schemeClr val="accent6"/>
          </a:effectRef>
          <a:fontRef idx="minor">
            <a:schemeClr val="tx1"/>
          </a:fontRef>
        </dgm:style>
      </dgm:prSet>
      <dgm:spPr>
        <a:xfrm>
          <a:off x="1188969" y="2192014"/>
          <a:ext cx="5799273" cy="511608"/>
        </a:xfrm>
        <a:custGeom>
          <a:avLst/>
          <a:gdLst/>
          <a:ahLst/>
          <a:cxnLst/>
          <a:rect l="0" t="0" r="0" b="0"/>
          <a:pathLst>
            <a:path>
              <a:moveTo>
                <a:pt x="5799273" y="0"/>
              </a:moveTo>
              <a:lnTo>
                <a:pt x="5799273" y="272904"/>
              </a:lnTo>
              <a:lnTo>
                <a:pt x="0" y="272904"/>
              </a:lnTo>
              <a:lnTo>
                <a:pt x="0" y="511608"/>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EA25C5D-136A-4F81-80B8-818EA5EEF07E}">
      <dgm:prSet phldrT="[Text]" custT="1"/>
      <dgm:spPr>
        <a:xfrm>
          <a:off x="10255" y="2736022"/>
          <a:ext cx="2357428" cy="1414457"/>
        </a:xfrm>
        <a:prstGeom prst="rect">
          <a:avLst/>
        </a:prstGeom>
        <a:solidFill>
          <a:srgbClr val="202452">
            <a:alpha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LVER advocacy</a:t>
          </a:r>
        </a:p>
      </dgm:t>
    </dgm:pt>
    <dgm:pt modelId="{07B2FA5B-CD5F-483A-B0CF-BA2571B268B0}" type="parTrans" cxnId="{4BC78D90-B40C-407A-9A00-5491B4A58C74}">
      <dgm:prSet/>
      <dgm:spPr/>
      <dgm:t>
        <a:bodyPr/>
        <a:lstStyle/>
        <a:p>
          <a:endParaRPr lang="en-US" sz="3600" b="1">
            <a:latin typeface="Arial" panose="020B0604020202020204" pitchFamily="34" charset="0"/>
            <a:cs typeface="Arial" panose="020B0604020202020204" pitchFamily="34" charset="0"/>
          </a:endParaRPr>
        </a:p>
      </dgm:t>
    </dgm:pt>
    <dgm:pt modelId="{F760413B-856C-4838-B89E-F25FDDF9220E}" type="sibTrans" cxnId="{4BC78D90-B40C-407A-9A00-5491B4A58C74}">
      <dgm:prSet custT="1">
        <dgm:style>
          <a:lnRef idx="1">
            <a:schemeClr val="accent6"/>
          </a:lnRef>
          <a:fillRef idx="0">
            <a:schemeClr val="accent6"/>
          </a:fillRef>
          <a:effectRef idx="0">
            <a:schemeClr val="accent6"/>
          </a:effectRef>
          <a:fontRef idx="minor">
            <a:schemeClr val="tx1"/>
          </a:fontRef>
        </dgm:style>
      </dgm:prSet>
      <dgm:spPr>
        <a:xfrm>
          <a:off x="2365883" y="3397531"/>
          <a:ext cx="511608" cy="91440"/>
        </a:xfrm>
        <a:custGeom>
          <a:avLst/>
          <a:gdLst/>
          <a:ahLst/>
          <a:cxnLst/>
          <a:rect l="0" t="0" r="0" b="0"/>
          <a:pathLst>
            <a:path>
              <a:moveTo>
                <a:pt x="0" y="45720"/>
              </a:moveTo>
              <a:lnTo>
                <a:pt x="511608" y="45720"/>
              </a:lnTo>
            </a:path>
          </a:pathLst>
        </a:custGeom>
        <a:ln>
          <a:tailEnd type="arrow"/>
        </a:ln>
      </dgm:spPr>
      <dgm:t>
        <a:bodyPr/>
        <a:lstStyle/>
        <a:p>
          <a:pPr>
            <a:buNone/>
          </a:pPr>
          <a:endPar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48C9E7F-033F-4F71-8C68-DE0849789854}">
      <dgm:prSet custT="1"/>
      <dgm:spPr>
        <a:xfrm>
          <a:off x="2909892" y="2736022"/>
          <a:ext cx="2357428" cy="1414457"/>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Employed veteran</a:t>
          </a:r>
        </a:p>
      </dgm:t>
    </dgm:pt>
    <dgm:pt modelId="{9A7B3BB3-D882-454C-A37E-EBFFD20611BA}" type="par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523C15FF-CF56-4A23-93EA-36C5DC38625C}" type="sib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CDD1AFF3-9F94-4A4D-812D-D28971D367F4}" type="pres">
      <dgm:prSet presAssocID="{B93A2BAB-216D-4D65-8F6C-EF0BBD199A7B}" presName="Name0" presStyleCnt="0">
        <dgm:presLayoutVars>
          <dgm:dir/>
          <dgm:resizeHandles val="exact"/>
        </dgm:presLayoutVars>
      </dgm:prSet>
      <dgm:spPr/>
    </dgm:pt>
    <dgm:pt modelId="{C4A2F98C-6D51-4BB5-82B5-91290BDDBDB4}" type="pres">
      <dgm:prSet presAssocID="{C4E374CD-9C2F-4521-9E3B-41A1322AC93C}" presName="node" presStyleLbl="node1" presStyleIdx="0" presStyleCnt="5" custLinFactNeighborX="2481">
        <dgm:presLayoutVars>
          <dgm:bulletEnabled val="1"/>
        </dgm:presLayoutVars>
      </dgm:prSet>
      <dgm:spPr/>
    </dgm:pt>
    <dgm:pt modelId="{0C701CEE-E24F-4F59-8BD7-87E801BF3FBF}" type="pres">
      <dgm:prSet presAssocID="{A6C7F2E8-3E58-413D-B99E-645D881186D5}" presName="sibTrans" presStyleLbl="sibTrans1D1" presStyleIdx="0" presStyleCnt="4"/>
      <dgm:spPr/>
    </dgm:pt>
    <dgm:pt modelId="{25A653E4-C27F-4C24-838A-EE25AE3B3766}" type="pres">
      <dgm:prSet presAssocID="{A6C7F2E8-3E58-413D-B99E-645D881186D5}" presName="connectorText" presStyleLbl="sibTrans1D1" presStyleIdx="0" presStyleCnt="4"/>
      <dgm:spPr/>
    </dgm:pt>
    <dgm:pt modelId="{63BD9355-3FD3-4625-B800-A09D57C943F6}" type="pres">
      <dgm:prSet presAssocID="{74AA7982-F153-49E9-A856-F84CB5CF89D6}" presName="node" presStyleLbl="node1" presStyleIdx="1" presStyleCnt="5">
        <dgm:presLayoutVars>
          <dgm:bulletEnabled val="1"/>
        </dgm:presLayoutVars>
      </dgm:prSet>
      <dgm:spPr/>
    </dgm:pt>
    <dgm:pt modelId="{F3117264-DEFE-4CCB-B39F-A6E93F48491E}" type="pres">
      <dgm:prSet presAssocID="{4364EEDF-28EF-419E-B7FB-485C8B05CCCC}" presName="sibTrans" presStyleLbl="sibTrans1D1" presStyleIdx="1" presStyleCnt="4"/>
      <dgm:spPr/>
    </dgm:pt>
    <dgm:pt modelId="{A2204490-F2FA-4B75-A9E1-5161742AAE04}" type="pres">
      <dgm:prSet presAssocID="{4364EEDF-28EF-419E-B7FB-485C8B05CCCC}" presName="connectorText" presStyleLbl="sibTrans1D1" presStyleIdx="1" presStyleCnt="4"/>
      <dgm:spPr/>
    </dgm:pt>
    <dgm:pt modelId="{9C38606B-094C-44AD-9F00-C344B74A5EFA}" type="pres">
      <dgm:prSet presAssocID="{021C3EF7-58C6-4C9A-B2FD-EA876C7DB4CC}" presName="node" presStyleLbl="node1" presStyleIdx="2" presStyleCnt="5">
        <dgm:presLayoutVars>
          <dgm:bulletEnabled val="1"/>
        </dgm:presLayoutVars>
      </dgm:prSet>
      <dgm:spPr/>
    </dgm:pt>
    <dgm:pt modelId="{E80724AC-F07F-4A41-B35D-869BB3FB3D3E}" type="pres">
      <dgm:prSet presAssocID="{A2F57D47-E236-4C3F-B95A-119EEE3A007F}" presName="sibTrans" presStyleLbl="sibTrans1D1" presStyleIdx="2" presStyleCnt="4"/>
      <dgm:spPr/>
    </dgm:pt>
    <dgm:pt modelId="{A751D8C2-28A6-40FF-95CD-5EB31340DE52}" type="pres">
      <dgm:prSet presAssocID="{A2F57D47-E236-4C3F-B95A-119EEE3A007F}" presName="connectorText" presStyleLbl="sibTrans1D1" presStyleIdx="2" presStyleCnt="4"/>
      <dgm:spPr/>
    </dgm:pt>
    <dgm:pt modelId="{492C66DE-079A-4DF6-BD75-32894F1B9889}" type="pres">
      <dgm:prSet presAssocID="{AEA25C5D-136A-4F81-80B8-818EA5EEF07E}" presName="node" presStyleLbl="node1" presStyleIdx="3" presStyleCnt="5">
        <dgm:presLayoutVars>
          <dgm:bulletEnabled val="1"/>
        </dgm:presLayoutVars>
      </dgm:prSet>
      <dgm:spPr/>
    </dgm:pt>
    <dgm:pt modelId="{A2BE3ECC-ED32-4A07-9768-0254870B4961}" type="pres">
      <dgm:prSet presAssocID="{F760413B-856C-4838-B89E-F25FDDF9220E}" presName="sibTrans" presStyleLbl="sibTrans1D1" presStyleIdx="3" presStyleCnt="4"/>
      <dgm:spPr/>
    </dgm:pt>
    <dgm:pt modelId="{1D130260-645E-47E7-8550-EB16987AC5D4}" type="pres">
      <dgm:prSet presAssocID="{F760413B-856C-4838-B89E-F25FDDF9220E}" presName="connectorText" presStyleLbl="sibTrans1D1" presStyleIdx="3" presStyleCnt="4"/>
      <dgm:spPr/>
    </dgm:pt>
    <dgm:pt modelId="{325F2B41-B6D0-4AC8-B3CB-D7CB92AAAE05}" type="pres">
      <dgm:prSet presAssocID="{848C9E7F-033F-4F71-8C68-DE0849789854}" presName="node" presStyleLbl="node1" presStyleIdx="4" presStyleCnt="5">
        <dgm:presLayoutVars>
          <dgm:bulletEnabled val="1"/>
        </dgm:presLayoutVars>
      </dgm:prSet>
      <dgm:spPr/>
    </dgm:pt>
  </dgm:ptLst>
  <dgm:cxnLst>
    <dgm:cxn modelId="{EAB97F32-2088-4249-9C7A-84F1EBA693FA}" type="presOf" srcId="{A2F57D47-E236-4C3F-B95A-119EEE3A007F}" destId="{A751D8C2-28A6-40FF-95CD-5EB31340DE52}" srcOrd="1" destOrd="0" presId="urn:microsoft.com/office/officeart/2005/8/layout/bProcess3"/>
    <dgm:cxn modelId="{19FE063B-78D8-4B7F-A4BA-47B533E779F4}" type="presOf" srcId="{74AA7982-F153-49E9-A856-F84CB5CF89D6}" destId="{63BD9355-3FD3-4625-B800-A09D57C943F6}" srcOrd="0" destOrd="0" presId="urn:microsoft.com/office/officeart/2005/8/layout/bProcess3"/>
    <dgm:cxn modelId="{B6C2DD3B-521E-4594-9536-5FCFFA234CC0}" srcId="{B93A2BAB-216D-4D65-8F6C-EF0BBD199A7B}" destId="{021C3EF7-58C6-4C9A-B2FD-EA876C7DB4CC}" srcOrd="2" destOrd="0" parTransId="{31F11EBE-1591-45C2-B4F6-D3D0C91CAA29}" sibTransId="{A2F57D47-E236-4C3F-B95A-119EEE3A007F}"/>
    <dgm:cxn modelId="{B7FED643-932C-4DBE-8855-F1300B119091}" type="presOf" srcId="{848C9E7F-033F-4F71-8C68-DE0849789854}" destId="{325F2B41-B6D0-4AC8-B3CB-D7CB92AAAE05}" srcOrd="0" destOrd="0" presId="urn:microsoft.com/office/officeart/2005/8/layout/bProcess3"/>
    <dgm:cxn modelId="{40CDDB6A-3085-475F-A343-7C0C554A0DEE}" srcId="{B93A2BAB-216D-4D65-8F6C-EF0BBD199A7B}" destId="{C4E374CD-9C2F-4521-9E3B-41A1322AC93C}" srcOrd="0" destOrd="0" parTransId="{7760EB29-44FE-45EE-B04C-548DF03FBAE1}" sibTransId="{A6C7F2E8-3E58-413D-B99E-645D881186D5}"/>
    <dgm:cxn modelId="{79997D4E-BB88-4B4F-AC14-1E02C90AD371}" type="presOf" srcId="{4364EEDF-28EF-419E-B7FB-485C8B05CCCC}" destId="{F3117264-DEFE-4CCB-B39F-A6E93F48491E}" srcOrd="0" destOrd="0" presId="urn:microsoft.com/office/officeart/2005/8/layout/bProcess3"/>
    <dgm:cxn modelId="{0DABCF72-6333-4D26-B17A-287ECA1C827E}" type="presOf" srcId="{021C3EF7-58C6-4C9A-B2FD-EA876C7DB4CC}" destId="{9C38606B-094C-44AD-9F00-C344B74A5EFA}" srcOrd="0" destOrd="0" presId="urn:microsoft.com/office/officeart/2005/8/layout/bProcess3"/>
    <dgm:cxn modelId="{E7ED3373-20DF-4805-A107-9DC3EB9E611E}" srcId="{B93A2BAB-216D-4D65-8F6C-EF0BBD199A7B}" destId="{74AA7982-F153-49E9-A856-F84CB5CF89D6}" srcOrd="1" destOrd="0" parTransId="{FB5AD886-C090-4A3D-90D8-F0C8BFC125C8}" sibTransId="{4364EEDF-28EF-419E-B7FB-485C8B05CCCC}"/>
    <dgm:cxn modelId="{DFD5BC58-9F32-404A-87CE-AC3B053D42C1}" type="presOf" srcId="{F760413B-856C-4838-B89E-F25FDDF9220E}" destId="{A2BE3ECC-ED32-4A07-9768-0254870B4961}" srcOrd="0" destOrd="0" presId="urn:microsoft.com/office/officeart/2005/8/layout/bProcess3"/>
    <dgm:cxn modelId="{8EF6637B-05E1-4AD7-9A0E-D7440E59F3D5}" type="presOf" srcId="{F760413B-856C-4838-B89E-F25FDDF9220E}" destId="{1D130260-645E-47E7-8550-EB16987AC5D4}" srcOrd="1" destOrd="0" presId="urn:microsoft.com/office/officeart/2005/8/layout/bProcess3"/>
    <dgm:cxn modelId="{4BC78D90-B40C-407A-9A00-5491B4A58C74}" srcId="{B93A2BAB-216D-4D65-8F6C-EF0BBD199A7B}" destId="{AEA25C5D-136A-4F81-80B8-818EA5EEF07E}" srcOrd="3" destOrd="0" parTransId="{07B2FA5B-CD5F-483A-B0CF-BA2571B268B0}" sibTransId="{F760413B-856C-4838-B89E-F25FDDF9220E}"/>
    <dgm:cxn modelId="{8FA6A890-CC8D-4793-A336-2258F29A7B2A}" type="presOf" srcId="{B93A2BAB-216D-4D65-8F6C-EF0BBD199A7B}" destId="{CDD1AFF3-9F94-4A4D-812D-D28971D367F4}" srcOrd="0" destOrd="0" presId="urn:microsoft.com/office/officeart/2005/8/layout/bProcess3"/>
    <dgm:cxn modelId="{FBEB9AA9-47E7-4E2C-906A-3D6EB4A05BC5}" type="presOf" srcId="{C4E374CD-9C2F-4521-9E3B-41A1322AC93C}" destId="{C4A2F98C-6D51-4BB5-82B5-91290BDDBDB4}" srcOrd="0" destOrd="0" presId="urn:microsoft.com/office/officeart/2005/8/layout/bProcess3"/>
    <dgm:cxn modelId="{2B3A17AE-B403-4DF0-9DC9-16E5E22748A5}" type="presOf" srcId="{4364EEDF-28EF-419E-B7FB-485C8B05CCCC}" destId="{A2204490-F2FA-4B75-A9E1-5161742AAE04}" srcOrd="1" destOrd="0" presId="urn:microsoft.com/office/officeart/2005/8/layout/bProcess3"/>
    <dgm:cxn modelId="{31B921B3-4AE4-4AFC-A834-0B86D1710363}" type="presOf" srcId="{A2F57D47-E236-4C3F-B95A-119EEE3A007F}" destId="{E80724AC-F07F-4A41-B35D-869BB3FB3D3E}" srcOrd="0" destOrd="0" presId="urn:microsoft.com/office/officeart/2005/8/layout/bProcess3"/>
    <dgm:cxn modelId="{019FF2E9-1B40-4290-9B88-FA957432726B}" type="presOf" srcId="{AEA25C5D-136A-4F81-80B8-818EA5EEF07E}" destId="{492C66DE-079A-4DF6-BD75-32894F1B9889}" srcOrd="0" destOrd="0" presId="urn:microsoft.com/office/officeart/2005/8/layout/bProcess3"/>
    <dgm:cxn modelId="{28B913EC-A401-4408-B139-B978CD79A2D4}" srcId="{B93A2BAB-216D-4D65-8F6C-EF0BBD199A7B}" destId="{848C9E7F-033F-4F71-8C68-DE0849789854}" srcOrd="4" destOrd="0" parTransId="{9A7B3BB3-D882-454C-A37E-EBFFD20611BA}" sibTransId="{523C15FF-CF56-4A23-93EA-36C5DC38625C}"/>
    <dgm:cxn modelId="{C458CEF0-A7B4-42F4-8D75-3FE1B743396A}" type="presOf" srcId="{A6C7F2E8-3E58-413D-B99E-645D881186D5}" destId="{0C701CEE-E24F-4F59-8BD7-87E801BF3FBF}" srcOrd="0" destOrd="0" presId="urn:microsoft.com/office/officeart/2005/8/layout/bProcess3"/>
    <dgm:cxn modelId="{7162E0FC-8B05-441F-9753-0B08F2FC2A66}" type="presOf" srcId="{A6C7F2E8-3E58-413D-B99E-645D881186D5}" destId="{25A653E4-C27F-4C24-838A-EE25AE3B3766}" srcOrd="1" destOrd="0" presId="urn:microsoft.com/office/officeart/2005/8/layout/bProcess3"/>
    <dgm:cxn modelId="{62213F96-6453-4FBF-ADCF-445EEB088B2C}" type="presParOf" srcId="{CDD1AFF3-9F94-4A4D-812D-D28971D367F4}" destId="{C4A2F98C-6D51-4BB5-82B5-91290BDDBDB4}" srcOrd="0" destOrd="0" presId="urn:microsoft.com/office/officeart/2005/8/layout/bProcess3"/>
    <dgm:cxn modelId="{F94CF3E4-C33F-4113-80BB-0021C78B99FC}" type="presParOf" srcId="{CDD1AFF3-9F94-4A4D-812D-D28971D367F4}" destId="{0C701CEE-E24F-4F59-8BD7-87E801BF3FBF}" srcOrd="1" destOrd="0" presId="urn:microsoft.com/office/officeart/2005/8/layout/bProcess3"/>
    <dgm:cxn modelId="{F11A4A2A-311B-4D7F-B9AA-047123454CC2}" type="presParOf" srcId="{0C701CEE-E24F-4F59-8BD7-87E801BF3FBF}" destId="{25A653E4-C27F-4C24-838A-EE25AE3B3766}" srcOrd="0" destOrd="0" presId="urn:microsoft.com/office/officeart/2005/8/layout/bProcess3"/>
    <dgm:cxn modelId="{A06F0C2C-DD88-4481-9A21-DF889E573E46}" type="presParOf" srcId="{CDD1AFF3-9F94-4A4D-812D-D28971D367F4}" destId="{63BD9355-3FD3-4625-B800-A09D57C943F6}" srcOrd="2" destOrd="0" presId="urn:microsoft.com/office/officeart/2005/8/layout/bProcess3"/>
    <dgm:cxn modelId="{65AF9B8A-E8EF-493B-A480-B5E678BD8AC1}" type="presParOf" srcId="{CDD1AFF3-9F94-4A4D-812D-D28971D367F4}" destId="{F3117264-DEFE-4CCB-B39F-A6E93F48491E}" srcOrd="3" destOrd="0" presId="urn:microsoft.com/office/officeart/2005/8/layout/bProcess3"/>
    <dgm:cxn modelId="{ED6DC92C-5C57-4993-8397-FDAC2BE7AC86}" type="presParOf" srcId="{F3117264-DEFE-4CCB-B39F-A6E93F48491E}" destId="{A2204490-F2FA-4B75-A9E1-5161742AAE04}" srcOrd="0" destOrd="0" presId="urn:microsoft.com/office/officeart/2005/8/layout/bProcess3"/>
    <dgm:cxn modelId="{2A6ABCCA-FEB9-464E-B34D-2E7D201CB7A1}" type="presParOf" srcId="{CDD1AFF3-9F94-4A4D-812D-D28971D367F4}" destId="{9C38606B-094C-44AD-9F00-C344B74A5EFA}" srcOrd="4" destOrd="0" presId="urn:microsoft.com/office/officeart/2005/8/layout/bProcess3"/>
    <dgm:cxn modelId="{02AD7AC1-82D5-4FE1-A289-25FF38FA9C42}" type="presParOf" srcId="{CDD1AFF3-9F94-4A4D-812D-D28971D367F4}" destId="{E80724AC-F07F-4A41-B35D-869BB3FB3D3E}" srcOrd="5" destOrd="0" presId="urn:microsoft.com/office/officeart/2005/8/layout/bProcess3"/>
    <dgm:cxn modelId="{F13D5412-E359-4B11-99C3-4A54D7B45E29}" type="presParOf" srcId="{E80724AC-F07F-4A41-B35D-869BB3FB3D3E}" destId="{A751D8C2-28A6-40FF-95CD-5EB31340DE52}" srcOrd="0" destOrd="0" presId="urn:microsoft.com/office/officeart/2005/8/layout/bProcess3"/>
    <dgm:cxn modelId="{E8AADBC9-BB53-4D42-884E-C3BCEF53692B}" type="presParOf" srcId="{CDD1AFF3-9F94-4A4D-812D-D28971D367F4}" destId="{492C66DE-079A-4DF6-BD75-32894F1B9889}" srcOrd="6" destOrd="0" presId="urn:microsoft.com/office/officeart/2005/8/layout/bProcess3"/>
    <dgm:cxn modelId="{5147D16A-66AA-4575-8812-C7E15950CDA4}" type="presParOf" srcId="{CDD1AFF3-9F94-4A4D-812D-D28971D367F4}" destId="{A2BE3ECC-ED32-4A07-9768-0254870B4961}" srcOrd="7" destOrd="0" presId="urn:microsoft.com/office/officeart/2005/8/layout/bProcess3"/>
    <dgm:cxn modelId="{B9EE3687-59DB-423E-A75C-7A8E222627DD}" type="presParOf" srcId="{A2BE3ECC-ED32-4A07-9768-0254870B4961}" destId="{1D130260-645E-47E7-8550-EB16987AC5D4}" srcOrd="0" destOrd="0" presId="urn:microsoft.com/office/officeart/2005/8/layout/bProcess3"/>
    <dgm:cxn modelId="{4E1205E1-132D-485E-9BF5-C276D7876FA0}" type="presParOf" srcId="{CDD1AFF3-9F94-4A4D-812D-D28971D367F4}" destId="{325F2B41-B6D0-4AC8-B3CB-D7CB92AAAE05}"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52A9-BFAA-4DAB-9B4C-03BB5AB9D3A0}">
      <dsp:nvSpPr>
        <dsp:cNvPr id="0" name=""/>
        <dsp:cNvSpPr/>
      </dsp:nvSpPr>
      <dsp:spPr>
        <a:xfrm>
          <a:off x="0" y="2889"/>
          <a:ext cx="10227906" cy="670994"/>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Authorization and Guidance</a:t>
          </a:r>
        </a:p>
      </dsp:txBody>
      <dsp:txXfrm>
        <a:off x="32755" y="35644"/>
        <a:ext cx="10162396" cy="605484"/>
      </dsp:txXfrm>
    </dsp:sp>
    <dsp:sp modelId="{6D50CEA7-7844-4D0E-AEB7-806F807B7E9C}">
      <dsp:nvSpPr>
        <dsp:cNvPr id="0" name=""/>
        <dsp:cNvSpPr/>
      </dsp:nvSpPr>
      <dsp:spPr>
        <a:xfrm>
          <a:off x="0" y="763164"/>
          <a:ext cx="10227906" cy="670994"/>
        </a:xfrm>
        <a:prstGeom prst="roundRect">
          <a:avLst/>
        </a:prstGeom>
        <a:solidFill>
          <a:srgbClr val="202452">
            <a:alpha val="82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Principle Duties</a:t>
          </a:r>
        </a:p>
      </dsp:txBody>
      <dsp:txXfrm>
        <a:off x="32755" y="795919"/>
        <a:ext cx="10162396" cy="605484"/>
      </dsp:txXfrm>
    </dsp:sp>
    <dsp:sp modelId="{9DC2FD78-2B36-485C-B4BA-CFCA35E1D417}">
      <dsp:nvSpPr>
        <dsp:cNvPr id="0" name=""/>
        <dsp:cNvSpPr/>
      </dsp:nvSpPr>
      <dsp:spPr>
        <a:xfrm>
          <a:off x="0" y="1523439"/>
          <a:ext cx="10227906" cy="670994"/>
        </a:xfrm>
        <a:prstGeom prst="roundRect">
          <a:avLst/>
        </a:prstGeom>
        <a:solidFill>
          <a:srgbClr val="202452">
            <a:alpha val="74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Employer Outreach</a:t>
          </a:r>
        </a:p>
      </dsp:txBody>
      <dsp:txXfrm>
        <a:off x="32755" y="1556194"/>
        <a:ext cx="10162396" cy="605484"/>
      </dsp:txXfrm>
    </dsp:sp>
    <dsp:sp modelId="{3E76B65F-2907-449A-987C-09FBED0EF165}">
      <dsp:nvSpPr>
        <dsp:cNvPr id="0" name=""/>
        <dsp:cNvSpPr/>
      </dsp:nvSpPr>
      <dsp:spPr>
        <a:xfrm>
          <a:off x="0" y="2283714"/>
          <a:ext cx="10227906" cy="670994"/>
        </a:xfrm>
        <a:prstGeom prst="roundRect">
          <a:avLst/>
        </a:prstGeom>
        <a:solidFill>
          <a:srgbClr val="202452">
            <a:alpha val="66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Facilitating Veteran Services</a:t>
          </a:r>
        </a:p>
      </dsp:txBody>
      <dsp:txXfrm>
        <a:off x="32755" y="2316469"/>
        <a:ext cx="10162396" cy="605484"/>
      </dsp:txXfrm>
    </dsp:sp>
    <dsp:sp modelId="{67309A05-DF3F-4DC9-B7F4-3196603B1DEB}">
      <dsp:nvSpPr>
        <dsp:cNvPr id="0" name=""/>
        <dsp:cNvSpPr/>
      </dsp:nvSpPr>
      <dsp:spPr>
        <a:xfrm>
          <a:off x="0" y="3043989"/>
          <a:ext cx="10227906" cy="670994"/>
        </a:xfrm>
        <a:prstGeom prst="roundRect">
          <a:avLst/>
        </a:prstGeom>
        <a:solidFill>
          <a:srgbClr val="202452">
            <a:alpha val="58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Business Services Integration</a:t>
          </a:r>
        </a:p>
      </dsp:txBody>
      <dsp:txXfrm>
        <a:off x="32755" y="3076744"/>
        <a:ext cx="10162396" cy="605484"/>
      </dsp:txXfrm>
    </dsp:sp>
    <dsp:sp modelId="{08ACB242-4B1C-44DF-93D4-06A1AFE5AD41}">
      <dsp:nvSpPr>
        <dsp:cNvPr id="0" name=""/>
        <dsp:cNvSpPr/>
      </dsp:nvSpPr>
      <dsp:spPr>
        <a:xfrm>
          <a:off x="0" y="3804264"/>
          <a:ext cx="10227906" cy="670994"/>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Questions and Answers (Q&amp;A)</a:t>
          </a:r>
        </a:p>
      </dsp:txBody>
      <dsp:txXfrm>
        <a:off x="32755" y="3837019"/>
        <a:ext cx="10162396" cy="6054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3C0A-CC4C-4972-8D9C-71B47D513B18}">
      <dsp:nvSpPr>
        <dsp:cNvPr id="0" name=""/>
        <dsp:cNvSpPr/>
      </dsp:nvSpPr>
      <dsp:spPr>
        <a:xfrm>
          <a:off x="0" y="12698"/>
          <a:ext cx="7997825" cy="864000"/>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Arial" panose="020B0604020202020204" pitchFamily="34" charset="0"/>
            </a:rPr>
            <a:t>What is job development?</a:t>
          </a:r>
        </a:p>
      </dsp:txBody>
      <dsp:txXfrm>
        <a:off x="0" y="12698"/>
        <a:ext cx="7997825" cy="864000"/>
      </dsp:txXfrm>
    </dsp:sp>
    <dsp:sp modelId="{01DFB4FE-4ACA-47CD-82ED-3E81C2AFAF90}">
      <dsp:nvSpPr>
        <dsp:cNvPr id="0" name=""/>
        <dsp:cNvSpPr/>
      </dsp:nvSpPr>
      <dsp:spPr>
        <a:xfrm>
          <a:off x="0" y="876698"/>
          <a:ext cx="7997825" cy="1317600"/>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The process of securing a job interview with an employer on behalf of a specific jobseeker when there are </a:t>
          </a:r>
          <a:r>
            <a:rPr lang="en-US" sz="2000" b="1" u="sng" kern="1200" dirty="0">
              <a:solidFill>
                <a:srgbClr val="202452"/>
              </a:solidFill>
              <a:latin typeface="Calibri" panose="020F0502020204030204"/>
              <a:ea typeface="+mn-ea"/>
              <a:cs typeface="Arial" panose="020B0604020202020204" pitchFamily="34" charset="0"/>
            </a:rPr>
            <a:t>no</a:t>
          </a:r>
          <a:r>
            <a:rPr lang="en-US" sz="2000" kern="1200" dirty="0">
              <a:solidFill>
                <a:srgbClr val="202452"/>
              </a:solidFill>
              <a:latin typeface="Calibri" panose="020F0502020204030204"/>
              <a:ea typeface="+mn-ea"/>
              <a:cs typeface="Arial" panose="020B0604020202020204" pitchFamily="34" charset="0"/>
            </a:rPr>
            <a:t> </a:t>
          </a:r>
          <a:r>
            <a:rPr lang="en-US" sz="2000" kern="1200" dirty="0">
              <a:solidFill>
                <a:srgbClr val="202452"/>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suitable</a:t>
          </a:r>
          <a:r>
            <a:rPr lang="en-US" sz="2000" kern="1200" dirty="0">
              <a:solidFill>
                <a:srgbClr val="202452"/>
              </a:solidFill>
              <a:latin typeface="Calibri" panose="020F0502020204030204"/>
              <a:ea typeface="+mn-ea"/>
              <a:cs typeface="Arial" panose="020B0604020202020204" pitchFamily="34" charset="0"/>
            </a:rPr>
            <a:t> openings in Employ Florida.  </a:t>
          </a:r>
          <a:endParaRPr lang="en-US" sz="2000" kern="1200" dirty="0">
            <a:solidFill>
              <a:srgbClr val="202452"/>
            </a:solidFill>
            <a:latin typeface="Calibri" panose="020F0502020204030204"/>
            <a:ea typeface="+mn-ea"/>
            <a:cs typeface="+mn-cs"/>
          </a:endParaRPr>
        </a:p>
      </dsp:txBody>
      <dsp:txXfrm>
        <a:off x="0" y="876698"/>
        <a:ext cx="7997825" cy="131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886061" y="-1121039"/>
          <a:ext cx="3009464" cy="6014864"/>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a LVER reviews a veteran’s job skills and qualifications with an employer in an attempt to get an interview scheduled for a position the career center does not have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Contact with the employer to review the veteran’s job skills and qualifications must occur.  Emailing a veteran’s resume to an employer alone is not a job development attempt.</a:t>
          </a:r>
        </a:p>
      </dsp:txBody>
      <dsp:txXfrm rot="-5400000">
        <a:off x="3383361" y="528571"/>
        <a:ext cx="5867954" cy="2715644"/>
      </dsp:txXfrm>
    </dsp:sp>
    <dsp:sp modelId="{702BCBA0-3899-4BFB-8D09-4E4ED9F7AC99}">
      <dsp:nvSpPr>
        <dsp:cNvPr id="0" name=""/>
        <dsp:cNvSpPr/>
      </dsp:nvSpPr>
      <dsp:spPr>
        <a:xfrm>
          <a:off x="56599" y="109807"/>
          <a:ext cx="3383361" cy="356207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V14</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Job Development Attempt</a:t>
          </a:r>
        </a:p>
      </dsp:txBody>
      <dsp:txXfrm>
        <a:off x="221761" y="274969"/>
        <a:ext cx="3053037" cy="32317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257E-B586-45DF-8C7A-A8DA9ECDE767}">
      <dsp:nvSpPr>
        <dsp:cNvPr id="0" name=""/>
        <dsp:cNvSpPr/>
      </dsp:nvSpPr>
      <dsp:spPr>
        <a:xfrm>
          <a:off x="0" y="737568"/>
          <a:ext cx="9028112"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Arial" panose="020B0604020202020204" pitchFamily="34" charset="0"/>
            </a:rPr>
            <a:t>V14</a:t>
          </a:r>
        </a:p>
      </dsp:txBody>
      <dsp:txXfrm>
        <a:off x="59399" y="796967"/>
        <a:ext cx="8909314" cy="1098002"/>
      </dsp:txXfrm>
    </dsp:sp>
    <dsp:sp modelId="{E7014620-8957-4E10-9F6B-286B11FFC6A0}">
      <dsp:nvSpPr>
        <dsp:cNvPr id="0" name=""/>
        <dsp:cNvSpPr/>
      </dsp:nvSpPr>
      <dsp:spPr>
        <a:xfrm>
          <a:off x="0" y="1954368"/>
          <a:ext cx="9028112"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643"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202452"/>
              </a:solidFill>
              <a:latin typeface="Calibri" panose="020F0502020204030204"/>
              <a:ea typeface="+mn-ea"/>
              <a:cs typeface="Arial" panose="020B0604020202020204" pitchFamily="34" charset="0"/>
            </a:rPr>
            <a:t>Key Elements of a Job Development Attempt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The position/title attempted to be developed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Other information made available (provided resume, etc.)</a:t>
          </a:r>
        </a:p>
      </dsp:txBody>
      <dsp:txXfrm>
        <a:off x="0" y="1954368"/>
        <a:ext cx="9028112" cy="2051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833C-9477-447D-9FE5-B1D44CB8626E}">
      <dsp:nvSpPr>
        <dsp:cNvPr id="0" name=""/>
        <dsp:cNvSpPr/>
      </dsp:nvSpPr>
      <dsp:spPr>
        <a:xfrm>
          <a:off x="1330859" y="400"/>
          <a:ext cx="7997845" cy="64145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Job seeker’s name</a:t>
          </a:r>
          <a:r>
            <a:rPr lang="en-US" sz="2000" kern="1200" dirty="0">
              <a:solidFill>
                <a:sysClr val="window" lastClr="FFFFFF"/>
              </a:solidFill>
              <a:latin typeface="Calibri" panose="020F0502020204030204"/>
              <a:ea typeface="+mn-ea"/>
              <a:cs typeface="Arial" panose="020B0604020202020204" pitchFamily="34" charset="0"/>
            </a:rPr>
            <a:t>:  Jason Bourne</a:t>
          </a:r>
        </a:p>
      </dsp:txBody>
      <dsp:txXfrm>
        <a:off x="1362172" y="31713"/>
        <a:ext cx="7935219" cy="578831"/>
      </dsp:txXfrm>
    </dsp:sp>
    <dsp:sp modelId="{8881CDB4-C1C8-4164-87CE-6A9F58DFF010}">
      <dsp:nvSpPr>
        <dsp:cNvPr id="0" name=""/>
        <dsp:cNvSpPr/>
      </dsp:nvSpPr>
      <dsp:spPr>
        <a:xfrm>
          <a:off x="1330859" y="673930"/>
          <a:ext cx="7997845" cy="641457"/>
        </a:xfrm>
        <a:prstGeom prst="roundRect">
          <a:avLst/>
        </a:prstGeom>
        <a:solidFill>
          <a:srgbClr val="202452">
            <a:alpha val="8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Employer name</a:t>
          </a:r>
          <a:r>
            <a:rPr lang="en-US" sz="2000" kern="1200" dirty="0">
              <a:solidFill>
                <a:sysClr val="window" lastClr="FFFFFF"/>
              </a:solidFill>
              <a:latin typeface="Calibri" panose="020F0502020204030204"/>
              <a:ea typeface="+mn-ea"/>
              <a:cs typeface="Arial" panose="020B0604020202020204" pitchFamily="34" charset="0"/>
            </a:rPr>
            <a:t>: Broward Manufacturing</a:t>
          </a:r>
        </a:p>
      </dsp:txBody>
      <dsp:txXfrm>
        <a:off x="1362172" y="705243"/>
        <a:ext cx="7935219" cy="578831"/>
      </dsp:txXfrm>
    </dsp:sp>
    <dsp:sp modelId="{69263BFE-C927-4DE9-AA0F-F0EA7A9CC418}">
      <dsp:nvSpPr>
        <dsp:cNvPr id="0" name=""/>
        <dsp:cNvSpPr/>
      </dsp:nvSpPr>
      <dsp:spPr>
        <a:xfrm>
          <a:off x="1330859" y="1347460"/>
          <a:ext cx="7997845" cy="641457"/>
        </a:xfrm>
        <a:prstGeom prst="round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Point of Contact</a:t>
          </a:r>
          <a:r>
            <a:rPr lang="en-US" sz="2000" kern="1200" dirty="0">
              <a:solidFill>
                <a:sysClr val="window" lastClr="FFFFFF"/>
              </a:solidFill>
              <a:latin typeface="Calibri" panose="020F0502020204030204"/>
              <a:ea typeface="+mn-ea"/>
              <a:cs typeface="Arial" panose="020B0604020202020204" pitchFamily="34" charset="0"/>
            </a:rPr>
            <a:t>: Freddy Smith, Manager</a:t>
          </a:r>
        </a:p>
      </dsp:txBody>
      <dsp:txXfrm>
        <a:off x="1362172" y="1378773"/>
        <a:ext cx="7935219" cy="578831"/>
      </dsp:txXfrm>
    </dsp:sp>
    <dsp:sp modelId="{947AD028-07D3-4735-A8F7-BAF97F2B067F}">
      <dsp:nvSpPr>
        <dsp:cNvPr id="0" name=""/>
        <dsp:cNvSpPr/>
      </dsp:nvSpPr>
      <dsp:spPr>
        <a:xfrm>
          <a:off x="1330859" y="2020989"/>
          <a:ext cx="7997845" cy="641457"/>
        </a:xfrm>
        <a:prstGeom prst="round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Phone number</a:t>
          </a:r>
          <a:r>
            <a:rPr lang="en-US" sz="2000" kern="1200" dirty="0">
              <a:solidFill>
                <a:sysClr val="window" lastClr="FFFFFF"/>
              </a:solidFill>
              <a:latin typeface="Calibri" panose="020F0502020204030204"/>
              <a:ea typeface="+mn-ea"/>
              <a:cs typeface="Arial" panose="020B0604020202020204" pitchFamily="34" charset="0"/>
            </a:rPr>
            <a:t>: (850) 965-5588</a:t>
          </a:r>
        </a:p>
      </dsp:txBody>
      <dsp:txXfrm>
        <a:off x="1362172" y="2052302"/>
        <a:ext cx="7935219" cy="578831"/>
      </dsp:txXfrm>
    </dsp:sp>
    <dsp:sp modelId="{96088A09-6A0F-4DE8-A432-462FF94DDC44}">
      <dsp:nvSpPr>
        <dsp:cNvPr id="0" name=""/>
        <dsp:cNvSpPr/>
      </dsp:nvSpPr>
      <dsp:spPr>
        <a:xfrm>
          <a:off x="1330859" y="2694519"/>
          <a:ext cx="7997845" cy="641457"/>
        </a:xfrm>
        <a:prstGeom prst="round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Address</a:t>
          </a:r>
          <a:r>
            <a:rPr lang="en-US" sz="2000" kern="1200" dirty="0">
              <a:solidFill>
                <a:sysClr val="window" lastClr="FFFFFF"/>
              </a:solidFill>
              <a:latin typeface="Calibri" panose="020F0502020204030204"/>
              <a:ea typeface="+mn-ea"/>
              <a:cs typeface="Arial" panose="020B0604020202020204" pitchFamily="34" charset="0"/>
            </a:rPr>
            <a:t>: 5999 Cherry Tree Lane, Weston, FL 33058</a:t>
          </a:r>
        </a:p>
      </dsp:txBody>
      <dsp:txXfrm>
        <a:off x="1362172" y="2725832"/>
        <a:ext cx="7935219" cy="578831"/>
      </dsp:txXfrm>
    </dsp:sp>
    <dsp:sp modelId="{1B0456D2-42CE-4F60-9EDC-591DB245382C}">
      <dsp:nvSpPr>
        <dsp:cNvPr id="0" name=""/>
        <dsp:cNvSpPr/>
      </dsp:nvSpPr>
      <dsp:spPr>
        <a:xfrm>
          <a:off x="1330859" y="3368049"/>
          <a:ext cx="7997845" cy="641457"/>
        </a:xfrm>
        <a:prstGeom prst="roundRect">
          <a:avLst/>
        </a:prstGeom>
        <a:solidFill>
          <a:srgbClr val="202452">
            <a:alpha val="5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Position</a:t>
          </a:r>
          <a:r>
            <a:rPr lang="en-US" sz="2000" kern="1200" dirty="0">
              <a:solidFill>
                <a:sysClr val="window" lastClr="FFFFFF"/>
              </a:solidFill>
              <a:latin typeface="Calibri" panose="020F0502020204030204"/>
              <a:ea typeface="+mn-ea"/>
              <a:cs typeface="Arial" panose="020B0604020202020204" pitchFamily="34" charset="0"/>
            </a:rPr>
            <a:t>: Receptionist</a:t>
          </a:r>
        </a:p>
      </dsp:txBody>
      <dsp:txXfrm>
        <a:off x="1362172" y="3399362"/>
        <a:ext cx="7935219" cy="578831"/>
      </dsp:txXfrm>
    </dsp:sp>
    <dsp:sp modelId="{AF3F9C10-B15B-4929-B058-D4C2A9D0C05D}">
      <dsp:nvSpPr>
        <dsp:cNvPr id="0" name=""/>
        <dsp:cNvSpPr/>
      </dsp:nvSpPr>
      <dsp:spPr>
        <a:xfrm>
          <a:off x="1330859" y="4041579"/>
          <a:ext cx="7997845" cy="641457"/>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Other Information</a:t>
          </a:r>
          <a:r>
            <a:rPr lang="en-US" sz="2000" kern="1200" dirty="0">
              <a:solidFill>
                <a:sysClr val="window" lastClr="FFFFFF"/>
              </a:solidFill>
              <a:latin typeface="Calibri" panose="020F0502020204030204"/>
              <a:ea typeface="+mn-ea"/>
              <a:cs typeface="Arial" panose="020B0604020202020204" pitchFamily="34" charset="0"/>
            </a:rPr>
            <a:t>:  Provided Mr. Smith with veteran’s resume</a:t>
          </a:r>
        </a:p>
      </dsp:txBody>
      <dsp:txXfrm>
        <a:off x="1362172" y="4072892"/>
        <a:ext cx="7935219" cy="5788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DEDD-2A7D-4FFA-B651-290435360EB6}">
      <dsp:nvSpPr>
        <dsp:cNvPr id="0" name=""/>
        <dsp:cNvSpPr/>
      </dsp:nvSpPr>
      <dsp:spPr>
        <a:xfrm>
          <a:off x="0" y="15267"/>
          <a:ext cx="8039734" cy="686993"/>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Arial" panose="020B0604020202020204" pitchFamily="34" charset="0"/>
            </a:rPr>
            <a:t>Documenting Job Developments</a:t>
          </a:r>
        </a:p>
      </dsp:txBody>
      <dsp:txXfrm>
        <a:off x="0" y="15267"/>
        <a:ext cx="8039734" cy="686993"/>
      </dsp:txXfrm>
    </dsp:sp>
    <dsp:sp modelId="{E2A58B01-A738-46DD-A393-0FDDD7FADE98}">
      <dsp:nvSpPr>
        <dsp:cNvPr id="0" name=""/>
        <dsp:cNvSpPr/>
      </dsp:nvSpPr>
      <dsp:spPr>
        <a:xfrm>
          <a:off x="0" y="702261"/>
          <a:ext cx="8039734" cy="3557519"/>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Employer Service Code (E-code) E33 (Job Development).</a:t>
          </a:r>
        </a:p>
        <a:p>
          <a:pPr marL="228600" lvl="1" indent="-228600" algn="l" defTabSz="1066800">
            <a:lnSpc>
              <a:spcPct val="90000"/>
            </a:lnSpc>
            <a:spcBef>
              <a:spcPct val="0"/>
            </a:spcBef>
            <a:spcAft>
              <a:spcPct val="15000"/>
            </a:spcAft>
            <a:buChar char="•"/>
          </a:pPr>
          <a:endParaRPr lang="en-US" sz="2400" kern="1200" dirty="0">
            <a:solidFill>
              <a:srgbClr val="202452"/>
            </a:solidFill>
            <a:latin typeface="Calibri" panose="020F0502020204030204"/>
            <a:ea typeface="+mn-ea"/>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Activity Code 123 (Job Development Contact).</a:t>
          </a:r>
        </a:p>
        <a:p>
          <a:pPr marL="228600" lvl="1" indent="-228600" algn="l" defTabSz="1066800">
            <a:lnSpc>
              <a:spcPct val="90000"/>
            </a:lnSpc>
            <a:spcBef>
              <a:spcPct val="0"/>
            </a:spcBef>
            <a:spcAft>
              <a:spcPct val="15000"/>
            </a:spcAft>
            <a:buChar char="•"/>
          </a:pPr>
          <a:endParaRPr lang="en-US" sz="2400" kern="1200" dirty="0">
            <a:solidFill>
              <a:srgbClr val="202452"/>
            </a:solidFill>
            <a:latin typeface="Calibri" panose="020F0502020204030204"/>
            <a:ea typeface="+mn-ea"/>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The 123 and E33 are complementary service codes that are required for documenting job development contact attempts.  There must be a corresponding number between both services for LVER staff when a business is registered in Employ Florida.</a:t>
          </a:r>
        </a:p>
      </dsp:txBody>
      <dsp:txXfrm>
        <a:off x="0" y="702261"/>
        <a:ext cx="8039734" cy="35575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257E-B586-45DF-8C7A-A8DA9ECDE767}">
      <dsp:nvSpPr>
        <dsp:cNvPr id="0" name=""/>
        <dsp:cNvSpPr/>
      </dsp:nvSpPr>
      <dsp:spPr>
        <a:xfrm>
          <a:off x="0" y="587394"/>
          <a:ext cx="9147855"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Arial" panose="020B0604020202020204" pitchFamily="34" charset="0"/>
            </a:rPr>
            <a:t>E33 and Activity Code 123</a:t>
          </a:r>
        </a:p>
      </dsp:txBody>
      <dsp:txXfrm>
        <a:off x="59399" y="646793"/>
        <a:ext cx="9029057" cy="1098002"/>
      </dsp:txXfrm>
    </dsp:sp>
    <dsp:sp modelId="{E7014620-8957-4E10-9F6B-286B11FFC6A0}">
      <dsp:nvSpPr>
        <dsp:cNvPr id="0" name=""/>
        <dsp:cNvSpPr/>
      </dsp:nvSpPr>
      <dsp:spPr>
        <a:xfrm>
          <a:off x="0" y="1804194"/>
          <a:ext cx="9147855"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444"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202452"/>
              </a:solidFill>
              <a:latin typeface="Calibri" panose="020F0502020204030204"/>
              <a:ea typeface="+mn-ea"/>
              <a:cs typeface="Arial" panose="020B0604020202020204" pitchFamily="34" charset="0"/>
            </a:rPr>
            <a:t>Key Elements of a Job Development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The position/title being developed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Date/time of interview scheduled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No suitable job currently on file</a:t>
          </a:r>
        </a:p>
      </dsp:txBody>
      <dsp:txXfrm>
        <a:off x="0" y="1804194"/>
        <a:ext cx="9147855" cy="24219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833C-9477-447D-9FE5-B1D44CB8626E}">
      <dsp:nvSpPr>
        <dsp:cNvPr id="0" name=""/>
        <dsp:cNvSpPr/>
      </dsp:nvSpPr>
      <dsp:spPr>
        <a:xfrm>
          <a:off x="1330859" y="400"/>
          <a:ext cx="7997845" cy="64145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Job seeker’s name</a:t>
          </a:r>
          <a:r>
            <a:rPr lang="en-US" sz="2000" kern="1200" dirty="0">
              <a:solidFill>
                <a:sysClr val="window" lastClr="FFFFFF"/>
              </a:solidFill>
              <a:latin typeface="Calibri" panose="020F0502020204030204"/>
              <a:ea typeface="+mn-ea"/>
              <a:cs typeface="Arial" panose="020B0604020202020204" pitchFamily="34" charset="0"/>
            </a:rPr>
            <a:t>:  Jason Bourne</a:t>
          </a:r>
        </a:p>
      </dsp:txBody>
      <dsp:txXfrm>
        <a:off x="1362172" y="31713"/>
        <a:ext cx="7935219" cy="578831"/>
      </dsp:txXfrm>
    </dsp:sp>
    <dsp:sp modelId="{8881CDB4-C1C8-4164-87CE-6A9F58DFF010}">
      <dsp:nvSpPr>
        <dsp:cNvPr id="0" name=""/>
        <dsp:cNvSpPr/>
      </dsp:nvSpPr>
      <dsp:spPr>
        <a:xfrm>
          <a:off x="1330859" y="673930"/>
          <a:ext cx="7997845" cy="641457"/>
        </a:xfrm>
        <a:prstGeom prst="roundRect">
          <a:avLst/>
        </a:prstGeom>
        <a:solidFill>
          <a:srgbClr val="202452">
            <a:alpha val="8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Employer name</a:t>
          </a:r>
          <a:r>
            <a:rPr lang="en-US" sz="2000" kern="1200" dirty="0">
              <a:solidFill>
                <a:sysClr val="window" lastClr="FFFFFF"/>
              </a:solidFill>
              <a:latin typeface="Calibri" panose="020F0502020204030204"/>
              <a:ea typeface="+mn-ea"/>
              <a:cs typeface="Arial" panose="020B0604020202020204" pitchFamily="34" charset="0"/>
            </a:rPr>
            <a:t>: Broward Manufacturing</a:t>
          </a:r>
        </a:p>
      </dsp:txBody>
      <dsp:txXfrm>
        <a:off x="1362172" y="705243"/>
        <a:ext cx="7935219" cy="578831"/>
      </dsp:txXfrm>
    </dsp:sp>
    <dsp:sp modelId="{69263BFE-C927-4DE9-AA0F-F0EA7A9CC418}">
      <dsp:nvSpPr>
        <dsp:cNvPr id="0" name=""/>
        <dsp:cNvSpPr/>
      </dsp:nvSpPr>
      <dsp:spPr>
        <a:xfrm>
          <a:off x="1330859" y="1347460"/>
          <a:ext cx="7997845" cy="641457"/>
        </a:xfrm>
        <a:prstGeom prst="round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Point of Contact</a:t>
          </a:r>
          <a:r>
            <a:rPr lang="en-US" sz="2000" kern="1200" dirty="0">
              <a:solidFill>
                <a:sysClr val="window" lastClr="FFFFFF"/>
              </a:solidFill>
              <a:latin typeface="Calibri" panose="020F0502020204030204"/>
              <a:ea typeface="+mn-ea"/>
              <a:cs typeface="Arial" panose="020B0604020202020204" pitchFamily="34" charset="0"/>
            </a:rPr>
            <a:t>: Freddy Smith, Manager</a:t>
          </a:r>
        </a:p>
      </dsp:txBody>
      <dsp:txXfrm>
        <a:off x="1362172" y="1378773"/>
        <a:ext cx="7935219" cy="578831"/>
      </dsp:txXfrm>
    </dsp:sp>
    <dsp:sp modelId="{947AD028-07D3-4735-A8F7-BAF97F2B067F}">
      <dsp:nvSpPr>
        <dsp:cNvPr id="0" name=""/>
        <dsp:cNvSpPr/>
      </dsp:nvSpPr>
      <dsp:spPr>
        <a:xfrm>
          <a:off x="1330859" y="2020989"/>
          <a:ext cx="7997845" cy="641457"/>
        </a:xfrm>
        <a:prstGeom prst="round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Phone number</a:t>
          </a:r>
          <a:r>
            <a:rPr lang="en-US" sz="2000" kern="1200" dirty="0">
              <a:solidFill>
                <a:sysClr val="window" lastClr="FFFFFF"/>
              </a:solidFill>
              <a:latin typeface="Calibri" panose="020F0502020204030204"/>
              <a:ea typeface="+mn-ea"/>
              <a:cs typeface="Arial" panose="020B0604020202020204" pitchFamily="34" charset="0"/>
            </a:rPr>
            <a:t>: (850) 965-5588</a:t>
          </a:r>
        </a:p>
      </dsp:txBody>
      <dsp:txXfrm>
        <a:off x="1362172" y="2052302"/>
        <a:ext cx="7935219" cy="578831"/>
      </dsp:txXfrm>
    </dsp:sp>
    <dsp:sp modelId="{96088A09-6A0F-4DE8-A432-462FF94DDC44}">
      <dsp:nvSpPr>
        <dsp:cNvPr id="0" name=""/>
        <dsp:cNvSpPr/>
      </dsp:nvSpPr>
      <dsp:spPr>
        <a:xfrm>
          <a:off x="1330859" y="2694519"/>
          <a:ext cx="7997845" cy="641457"/>
        </a:xfrm>
        <a:prstGeom prst="round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Address</a:t>
          </a:r>
          <a:r>
            <a:rPr lang="en-US" sz="2000" kern="1200" dirty="0">
              <a:solidFill>
                <a:sysClr val="window" lastClr="FFFFFF"/>
              </a:solidFill>
              <a:latin typeface="Calibri" panose="020F0502020204030204"/>
              <a:ea typeface="+mn-ea"/>
              <a:cs typeface="Arial" panose="020B0604020202020204" pitchFamily="34" charset="0"/>
            </a:rPr>
            <a:t>: 5999 Cherry Tree Lane, Weston, FL 33058</a:t>
          </a:r>
        </a:p>
      </dsp:txBody>
      <dsp:txXfrm>
        <a:off x="1362172" y="2725832"/>
        <a:ext cx="7935219" cy="578831"/>
      </dsp:txXfrm>
    </dsp:sp>
    <dsp:sp modelId="{1B0456D2-42CE-4F60-9EDC-591DB245382C}">
      <dsp:nvSpPr>
        <dsp:cNvPr id="0" name=""/>
        <dsp:cNvSpPr/>
      </dsp:nvSpPr>
      <dsp:spPr>
        <a:xfrm>
          <a:off x="1330859" y="3368049"/>
          <a:ext cx="7997845" cy="641457"/>
        </a:xfrm>
        <a:prstGeom prst="roundRect">
          <a:avLst/>
        </a:prstGeom>
        <a:solidFill>
          <a:srgbClr val="202452">
            <a:alpha val="5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Position</a:t>
          </a:r>
          <a:r>
            <a:rPr lang="en-US" sz="2000" kern="1200" dirty="0">
              <a:solidFill>
                <a:sysClr val="window" lastClr="FFFFFF"/>
              </a:solidFill>
              <a:latin typeface="Calibri" panose="020F0502020204030204"/>
              <a:ea typeface="+mn-ea"/>
              <a:cs typeface="Arial" panose="020B0604020202020204" pitchFamily="34" charset="0"/>
            </a:rPr>
            <a:t>: Receptionist</a:t>
          </a:r>
        </a:p>
      </dsp:txBody>
      <dsp:txXfrm>
        <a:off x="1362172" y="3399362"/>
        <a:ext cx="7935219" cy="578831"/>
      </dsp:txXfrm>
    </dsp:sp>
    <dsp:sp modelId="{AF3F9C10-B15B-4929-B058-D4C2A9D0C05D}">
      <dsp:nvSpPr>
        <dsp:cNvPr id="0" name=""/>
        <dsp:cNvSpPr/>
      </dsp:nvSpPr>
      <dsp:spPr>
        <a:xfrm>
          <a:off x="1330859" y="4041579"/>
          <a:ext cx="7997845" cy="641457"/>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ysClr val="window" lastClr="FFFFFF"/>
              </a:solidFill>
              <a:latin typeface="Calibri" panose="020F0502020204030204"/>
              <a:ea typeface="+mn-ea"/>
              <a:cs typeface="Arial" panose="020B0604020202020204" pitchFamily="34" charset="0"/>
            </a:rPr>
            <a:t>Interview</a:t>
          </a:r>
          <a:r>
            <a:rPr lang="en-US" sz="2000" kern="1200" dirty="0">
              <a:solidFill>
                <a:sysClr val="window" lastClr="FFFFFF"/>
              </a:solidFill>
              <a:latin typeface="Calibri" panose="020F0502020204030204"/>
              <a:ea typeface="+mn-ea"/>
              <a:cs typeface="Arial" panose="020B0604020202020204" pitchFamily="34" charset="0"/>
            </a:rPr>
            <a:t>:  Interview scheduled for 10/17 at 3:00pm</a:t>
          </a:r>
        </a:p>
      </dsp:txBody>
      <dsp:txXfrm>
        <a:off x="1362172" y="4072892"/>
        <a:ext cx="7935219" cy="5788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30455-92B2-4E55-B9FC-B891FF12A535}">
      <dsp:nvSpPr>
        <dsp:cNvPr id="0" name=""/>
        <dsp:cNvSpPr/>
      </dsp:nvSpPr>
      <dsp:spPr>
        <a:xfrm>
          <a:off x="0" y="120184"/>
          <a:ext cx="7918865"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While a job placement is the goal of job development, unfortunately, it does not always lead to one.</a:t>
          </a:r>
        </a:p>
      </dsp:txBody>
      <dsp:txXfrm>
        <a:off x="59399" y="179583"/>
        <a:ext cx="7800067" cy="1098002"/>
      </dsp:txXfrm>
    </dsp:sp>
    <dsp:sp modelId="{350E25EA-CC7F-4D40-BE25-BCABA7794C10}">
      <dsp:nvSpPr>
        <dsp:cNvPr id="0" name=""/>
        <dsp:cNvSpPr/>
      </dsp:nvSpPr>
      <dsp:spPr>
        <a:xfrm>
          <a:off x="0" y="1461605"/>
          <a:ext cx="7918865" cy="904751"/>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When job development leads to a job placement:</a:t>
          </a:r>
        </a:p>
      </dsp:txBody>
      <dsp:txXfrm>
        <a:off x="44166" y="1505771"/>
        <a:ext cx="7830533" cy="816419"/>
      </dsp:txXfrm>
    </dsp:sp>
    <dsp:sp modelId="{7068C9A0-0180-4439-A78A-461F18C7D84F}">
      <dsp:nvSpPr>
        <dsp:cNvPr id="0" name=""/>
        <dsp:cNvSpPr/>
      </dsp:nvSpPr>
      <dsp:spPr>
        <a:xfrm>
          <a:off x="0" y="2544783"/>
          <a:ext cx="7918865"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24"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LVER - create a job order in Employ Florida for that specific position</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DVOP - refer the veteran to the job order (Activity Code 500)*</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LVER - close out the job order immediately</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DVOP - enter direct placement service (Activity Code 750)</a:t>
          </a:r>
        </a:p>
      </dsp:txBody>
      <dsp:txXfrm>
        <a:off x="0" y="2544783"/>
        <a:ext cx="7918865" cy="13791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1CEE-E24F-4F59-8BD7-87E801BF3FBF}">
      <dsp:nvSpPr>
        <dsp:cNvPr id="0" name=""/>
        <dsp:cNvSpPr/>
      </dsp:nvSpPr>
      <dsp:spPr>
        <a:xfrm>
          <a:off x="3776032" y="989204"/>
          <a:ext cx="676437" cy="91440"/>
        </a:xfrm>
        <a:custGeom>
          <a:avLst/>
          <a:gdLst/>
          <a:ahLst/>
          <a:cxnLst/>
          <a:rect l="0" t="0" r="0" b="0"/>
          <a:pathLst>
            <a:path>
              <a:moveTo>
                <a:pt x="0" y="45720"/>
              </a:moveTo>
              <a:lnTo>
                <a:pt x="676437"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096575" y="1030961"/>
        <a:ext cx="0" cy="0"/>
      </dsp:txXfrm>
    </dsp:sp>
    <dsp:sp modelId="{C4A2F98C-6D51-4BB5-82B5-91290BDDBDB4}">
      <dsp:nvSpPr>
        <dsp:cNvPr id="0" name=""/>
        <dsp:cNvSpPr/>
      </dsp:nvSpPr>
      <dsp:spPr>
        <a:xfrm>
          <a:off x="332063" y="1193"/>
          <a:ext cx="3445768" cy="2067461"/>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Case conference</a:t>
          </a:r>
        </a:p>
      </dsp:txBody>
      <dsp:txXfrm>
        <a:off x="332063" y="1193"/>
        <a:ext cx="3445768" cy="2067461"/>
      </dsp:txXfrm>
    </dsp:sp>
    <dsp:sp modelId="{F3117264-DEFE-4CCB-B39F-A6E93F48491E}">
      <dsp:nvSpPr>
        <dsp:cNvPr id="0" name=""/>
        <dsp:cNvSpPr/>
      </dsp:nvSpPr>
      <dsp:spPr>
        <a:xfrm>
          <a:off x="1969458" y="2066855"/>
          <a:ext cx="4238295" cy="761926"/>
        </a:xfrm>
        <a:custGeom>
          <a:avLst/>
          <a:gdLst/>
          <a:ahLst/>
          <a:cxnLst/>
          <a:rect l="0" t="0" r="0" b="0"/>
          <a:pathLst>
            <a:path>
              <a:moveTo>
                <a:pt x="4238295" y="0"/>
              </a:moveTo>
              <a:lnTo>
                <a:pt x="4238295" y="398063"/>
              </a:lnTo>
              <a:lnTo>
                <a:pt x="0" y="398063"/>
              </a:lnTo>
              <a:lnTo>
                <a:pt x="0" y="761926"/>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80812" y="2443855"/>
        <a:ext cx="0" cy="0"/>
      </dsp:txXfrm>
    </dsp:sp>
    <dsp:sp modelId="{63BD9355-3FD3-4625-B800-A09D57C943F6}">
      <dsp:nvSpPr>
        <dsp:cNvPr id="0" name=""/>
        <dsp:cNvSpPr/>
      </dsp:nvSpPr>
      <dsp:spPr>
        <a:xfrm>
          <a:off x="4484869" y="1193"/>
          <a:ext cx="3445768" cy="2067461"/>
        </a:xfrm>
        <a:prstGeom prst="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Job development attempts (V14)</a:t>
          </a:r>
        </a:p>
      </dsp:txBody>
      <dsp:txXfrm>
        <a:off x="4484869" y="1193"/>
        <a:ext cx="3445768" cy="2067461"/>
      </dsp:txXfrm>
    </dsp:sp>
    <dsp:sp modelId="{E80724AC-F07F-4A41-B35D-869BB3FB3D3E}">
      <dsp:nvSpPr>
        <dsp:cNvPr id="0" name=""/>
        <dsp:cNvSpPr/>
      </dsp:nvSpPr>
      <dsp:spPr>
        <a:xfrm>
          <a:off x="3690543" y="3849192"/>
          <a:ext cx="761926" cy="91440"/>
        </a:xfrm>
        <a:custGeom>
          <a:avLst/>
          <a:gdLst/>
          <a:ahLst/>
          <a:cxnLst/>
          <a:rect l="0" t="0" r="0" b="0"/>
          <a:pathLst>
            <a:path>
              <a:moveTo>
                <a:pt x="0" y="45720"/>
              </a:moveTo>
              <a:lnTo>
                <a:pt x="761926"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051693" y="3890949"/>
        <a:ext cx="0" cy="0"/>
      </dsp:txXfrm>
    </dsp:sp>
    <dsp:sp modelId="{9C38606B-094C-44AD-9F00-C344B74A5EFA}">
      <dsp:nvSpPr>
        <dsp:cNvPr id="0" name=""/>
        <dsp:cNvSpPr/>
      </dsp:nvSpPr>
      <dsp:spPr>
        <a:xfrm>
          <a:off x="246574" y="2861181"/>
          <a:ext cx="3445768" cy="2067461"/>
        </a:xfrm>
        <a:prstGeom prst="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Interviews scheduled (E33, 123)</a:t>
          </a:r>
        </a:p>
      </dsp:txBody>
      <dsp:txXfrm>
        <a:off x="246574" y="2861181"/>
        <a:ext cx="3445768" cy="2067461"/>
      </dsp:txXfrm>
    </dsp:sp>
    <dsp:sp modelId="{325F2B41-B6D0-4AC8-B3CB-D7CB92AAAE05}">
      <dsp:nvSpPr>
        <dsp:cNvPr id="0" name=""/>
        <dsp:cNvSpPr/>
      </dsp:nvSpPr>
      <dsp:spPr>
        <a:xfrm>
          <a:off x="4484869" y="2861181"/>
          <a:ext cx="3445768" cy="2067461"/>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Employed veteran</a:t>
          </a:r>
        </a:p>
      </dsp:txBody>
      <dsp:txXfrm>
        <a:off x="4484869" y="2861181"/>
        <a:ext cx="3445768" cy="20674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3C0A-CC4C-4972-8D9C-71B47D513B18}">
      <dsp:nvSpPr>
        <dsp:cNvPr id="0" name=""/>
        <dsp:cNvSpPr/>
      </dsp:nvSpPr>
      <dsp:spPr>
        <a:xfrm>
          <a:off x="0" y="12698"/>
          <a:ext cx="7997825" cy="864000"/>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What is Individualized Veteran Advocacy?</a:t>
          </a:r>
        </a:p>
      </dsp:txBody>
      <dsp:txXfrm>
        <a:off x="0" y="12698"/>
        <a:ext cx="7997825" cy="864000"/>
      </dsp:txXfrm>
    </dsp:sp>
    <dsp:sp modelId="{01DFB4FE-4ACA-47CD-82ED-3E81C2AFAF90}">
      <dsp:nvSpPr>
        <dsp:cNvPr id="0" name=""/>
        <dsp:cNvSpPr/>
      </dsp:nvSpPr>
      <dsp:spPr>
        <a:xfrm>
          <a:off x="0" y="876698"/>
          <a:ext cx="7997825" cy="1317600"/>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The </a:t>
          </a:r>
          <a:r>
            <a:rPr lang="en-US" sz="2000" kern="1200" dirty="0">
              <a:solidFill>
                <a:srgbClr val="202452"/>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process</a:t>
          </a:r>
          <a:r>
            <a:rPr lang="en-US" sz="2000" kern="1200" dirty="0">
              <a:solidFill>
                <a:srgbClr val="202452"/>
              </a:solidFill>
              <a:latin typeface="Calibri" panose="020F0502020204030204"/>
              <a:ea typeface="+mn-ea"/>
              <a:cs typeface="Arial" panose="020B0604020202020204" pitchFamily="34" charset="0"/>
            </a:rPr>
            <a:t> of securing a job interview with an employer on behalf of a specific jobseeker when there </a:t>
          </a:r>
          <a:r>
            <a:rPr lang="en-US" sz="2000" b="1" u="sng" kern="1200" dirty="0">
              <a:solidFill>
                <a:srgbClr val="202452"/>
              </a:solidFill>
              <a:latin typeface="Calibri" panose="020F0502020204030204"/>
              <a:ea typeface="+mn-ea"/>
              <a:cs typeface="Arial" panose="020B0604020202020204" pitchFamily="34" charset="0"/>
            </a:rPr>
            <a:t>are</a:t>
          </a:r>
          <a:r>
            <a:rPr lang="en-US" sz="2000" kern="1200" dirty="0">
              <a:solidFill>
                <a:srgbClr val="202452"/>
              </a:solidFill>
              <a:latin typeface="Calibri" panose="020F0502020204030204"/>
              <a:ea typeface="+mn-ea"/>
              <a:cs typeface="Arial" panose="020B0604020202020204" pitchFamily="34" charset="0"/>
            </a:rPr>
            <a:t> </a:t>
          </a:r>
          <a:r>
            <a:rPr lang="en-US" sz="2000" kern="1200" dirty="0">
              <a:solidFill>
                <a:srgbClr val="202452"/>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suitable</a:t>
          </a:r>
          <a:r>
            <a:rPr lang="en-US" sz="2000" kern="1200" dirty="0">
              <a:solidFill>
                <a:srgbClr val="202452"/>
              </a:solidFill>
              <a:latin typeface="Calibri" panose="020F0502020204030204"/>
              <a:ea typeface="+mn-ea"/>
              <a:cs typeface="Arial" panose="020B0604020202020204" pitchFamily="34" charset="0"/>
            </a:rPr>
            <a:t> openings in Employ Florida.</a:t>
          </a:r>
          <a:endParaRPr lang="en-US" sz="2000" kern="1200" dirty="0">
            <a:solidFill>
              <a:srgbClr val="202452"/>
            </a:solidFill>
            <a:latin typeface="Calibri" panose="020F0502020204030204"/>
            <a:ea typeface="+mn-ea"/>
            <a:cs typeface="+mn-cs"/>
          </a:endParaRPr>
        </a:p>
      </dsp:txBody>
      <dsp:txXfrm>
        <a:off x="0" y="876698"/>
        <a:ext cx="7997825" cy="131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86D13-423D-4C1C-BE11-1AD22980EB80}">
      <dsp:nvSpPr>
        <dsp:cNvPr id="0" name=""/>
        <dsp:cNvSpPr/>
      </dsp:nvSpPr>
      <dsp:spPr>
        <a:xfrm rot="5400000">
          <a:off x="4171722" y="-1211319"/>
          <a:ext cx="2112098"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LVERs “conduct outreach to employers in the area to assist veterans in gaining employment.”</a:t>
          </a: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solidFill>
              <a:srgbClr val="202452"/>
            </a:solidFill>
            <a:latin typeface="Calibri" panose="020F0502020204030204"/>
            <a:ea typeface="+mn-ea"/>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LVERs “facilitate employment, training, and placement services furnished to veterans.”</a:t>
          </a:r>
        </a:p>
      </dsp:txBody>
      <dsp:txXfrm rot="-5400000">
        <a:off x="2767644" y="295863"/>
        <a:ext cx="4817151" cy="1905890"/>
      </dsp:txXfrm>
    </dsp:sp>
    <dsp:sp modelId="{CD0B398A-E702-4DAF-A062-1A2FFE08C43B}">
      <dsp:nvSpPr>
        <dsp:cNvPr id="0" name=""/>
        <dsp:cNvSpPr/>
      </dsp:nvSpPr>
      <dsp:spPr>
        <a:xfrm>
          <a:off x="0" y="1219"/>
          <a:ext cx="2767643" cy="2495177"/>
        </a:xfrm>
        <a:prstGeom prst="roundRect">
          <a:avLst/>
        </a:prstGeom>
        <a:solidFill>
          <a:srgbClr val="202452"/>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38 USC § 4104</a:t>
          </a:r>
        </a:p>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Local Veterans’ Employment Representative (LVER)</a:t>
          </a:r>
          <a:endParaRPr lang="en-US" sz="2400" kern="1200" dirty="0">
            <a:solidFill>
              <a:sysClr val="window" lastClr="FFFFFF"/>
            </a:solidFill>
            <a:latin typeface="Calibri" panose="020F0502020204030204"/>
            <a:ea typeface="+mn-ea"/>
            <a:cs typeface="+mn-cs"/>
          </a:endParaRPr>
        </a:p>
      </dsp:txBody>
      <dsp:txXfrm>
        <a:off x="121805" y="123024"/>
        <a:ext cx="2524033" cy="22515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AB9AF-33D5-42DA-93B1-C1155F36088C}">
      <dsp:nvSpPr>
        <dsp:cNvPr id="0" name=""/>
        <dsp:cNvSpPr/>
      </dsp:nvSpPr>
      <dsp:spPr>
        <a:xfrm>
          <a:off x="3500443" y="621446"/>
          <a:ext cx="475856" cy="91440"/>
        </a:xfrm>
        <a:custGeom>
          <a:avLst/>
          <a:gdLst/>
          <a:ahLst/>
          <a:cxnLst/>
          <a:rect l="0" t="0" r="0" b="0"/>
          <a:pathLst>
            <a:path>
              <a:moveTo>
                <a:pt x="0" y="45720"/>
              </a:moveTo>
              <a:lnTo>
                <a:pt x="475856"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725710" y="664631"/>
        <a:ext cx="0" cy="0"/>
      </dsp:txXfrm>
    </dsp:sp>
    <dsp:sp modelId="{8484465D-2C72-4642-BE31-D51C96F2EA1E}">
      <dsp:nvSpPr>
        <dsp:cNvPr id="0" name=""/>
        <dsp:cNvSpPr/>
      </dsp:nvSpPr>
      <dsp:spPr>
        <a:xfrm>
          <a:off x="777064" y="6570"/>
          <a:ext cx="2725178" cy="1321191"/>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Case Conference</a:t>
          </a:r>
        </a:p>
      </dsp:txBody>
      <dsp:txXfrm>
        <a:off x="777064" y="6570"/>
        <a:ext cx="2725178" cy="1321191"/>
      </dsp:txXfrm>
    </dsp:sp>
    <dsp:sp modelId="{2587C4D6-99B5-47D6-809A-A5E962D2AFD0}">
      <dsp:nvSpPr>
        <dsp:cNvPr id="0" name=""/>
        <dsp:cNvSpPr/>
      </dsp:nvSpPr>
      <dsp:spPr>
        <a:xfrm>
          <a:off x="2139653" y="1325962"/>
          <a:ext cx="3231635" cy="475856"/>
        </a:xfrm>
        <a:custGeom>
          <a:avLst/>
          <a:gdLst/>
          <a:ahLst/>
          <a:cxnLst/>
          <a:rect l="0" t="0" r="0" b="0"/>
          <a:pathLst>
            <a:path>
              <a:moveTo>
                <a:pt x="3231635" y="0"/>
              </a:moveTo>
              <a:lnTo>
                <a:pt x="3231635" y="255028"/>
              </a:lnTo>
              <a:lnTo>
                <a:pt x="0" y="255028"/>
              </a:lnTo>
              <a:lnTo>
                <a:pt x="0" y="475856"/>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673694" y="1561355"/>
        <a:ext cx="0" cy="0"/>
      </dsp:txXfrm>
    </dsp:sp>
    <dsp:sp modelId="{6D2FD72B-E6A8-4657-843C-401E7C43FF70}">
      <dsp:nvSpPr>
        <dsp:cNvPr id="0" name=""/>
        <dsp:cNvSpPr/>
      </dsp:nvSpPr>
      <dsp:spPr>
        <a:xfrm>
          <a:off x="4008699" y="6570"/>
          <a:ext cx="2725178" cy="1321191"/>
        </a:xfrm>
        <a:prstGeom prst="rect">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DVOP Job Referrals</a:t>
          </a:r>
        </a:p>
      </dsp:txBody>
      <dsp:txXfrm>
        <a:off x="4008699" y="6570"/>
        <a:ext cx="2725178" cy="1321191"/>
      </dsp:txXfrm>
    </dsp:sp>
    <dsp:sp modelId="{E44E2ABF-8A0E-4EBA-A0BB-66A29A8BB24A}">
      <dsp:nvSpPr>
        <dsp:cNvPr id="0" name=""/>
        <dsp:cNvSpPr/>
      </dsp:nvSpPr>
      <dsp:spPr>
        <a:xfrm>
          <a:off x="3500443" y="2449095"/>
          <a:ext cx="475856" cy="91440"/>
        </a:xfrm>
        <a:custGeom>
          <a:avLst/>
          <a:gdLst/>
          <a:ahLst/>
          <a:cxnLst/>
          <a:rect l="0" t="0" r="0" b="0"/>
          <a:pathLst>
            <a:path>
              <a:moveTo>
                <a:pt x="0" y="45720"/>
              </a:moveTo>
              <a:lnTo>
                <a:pt x="475856"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725710" y="2492280"/>
        <a:ext cx="0" cy="0"/>
      </dsp:txXfrm>
    </dsp:sp>
    <dsp:sp modelId="{F207DE79-F0AF-45EA-AE89-CC29355032C8}">
      <dsp:nvSpPr>
        <dsp:cNvPr id="0" name=""/>
        <dsp:cNvSpPr/>
      </dsp:nvSpPr>
      <dsp:spPr>
        <a:xfrm>
          <a:off x="777064" y="1834219"/>
          <a:ext cx="2725178" cy="1321191"/>
        </a:xfrm>
        <a:prstGeom prst="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LVER Individualized Veteran Advocacy</a:t>
          </a:r>
        </a:p>
      </dsp:txBody>
      <dsp:txXfrm>
        <a:off x="777064" y="1834219"/>
        <a:ext cx="2725178" cy="1321191"/>
      </dsp:txXfrm>
    </dsp:sp>
    <dsp:sp modelId="{2AFBF39A-E655-4108-A388-ACFE170F2FF4}">
      <dsp:nvSpPr>
        <dsp:cNvPr id="0" name=""/>
        <dsp:cNvSpPr/>
      </dsp:nvSpPr>
      <dsp:spPr>
        <a:xfrm>
          <a:off x="2139653" y="3153610"/>
          <a:ext cx="3231635" cy="475856"/>
        </a:xfrm>
        <a:custGeom>
          <a:avLst/>
          <a:gdLst/>
          <a:ahLst/>
          <a:cxnLst/>
          <a:rect l="0" t="0" r="0" b="0"/>
          <a:pathLst>
            <a:path>
              <a:moveTo>
                <a:pt x="3231635" y="0"/>
              </a:moveTo>
              <a:lnTo>
                <a:pt x="3231635" y="255028"/>
              </a:lnTo>
              <a:lnTo>
                <a:pt x="0" y="255028"/>
              </a:lnTo>
              <a:lnTo>
                <a:pt x="0" y="475856"/>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673694" y="3389004"/>
        <a:ext cx="0" cy="0"/>
      </dsp:txXfrm>
    </dsp:sp>
    <dsp:sp modelId="{DB3ED176-8AF2-4C9F-A23F-E24E6B8CFE2E}">
      <dsp:nvSpPr>
        <dsp:cNvPr id="0" name=""/>
        <dsp:cNvSpPr/>
      </dsp:nvSpPr>
      <dsp:spPr>
        <a:xfrm>
          <a:off x="4008699" y="1834219"/>
          <a:ext cx="2725178" cy="1321191"/>
        </a:xfrm>
        <a:prstGeom prst="rect">
          <a:avLst/>
        </a:prstGeom>
        <a:solidFill>
          <a:srgbClr val="202452">
            <a:alpha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Interviews</a:t>
          </a:r>
        </a:p>
      </dsp:txBody>
      <dsp:txXfrm>
        <a:off x="4008699" y="1834219"/>
        <a:ext cx="2725178" cy="1321191"/>
      </dsp:txXfrm>
    </dsp:sp>
    <dsp:sp modelId="{9E348250-CF81-43A0-8D06-CD063E6FF267}">
      <dsp:nvSpPr>
        <dsp:cNvPr id="0" name=""/>
        <dsp:cNvSpPr/>
      </dsp:nvSpPr>
      <dsp:spPr>
        <a:xfrm>
          <a:off x="777064" y="3661867"/>
          <a:ext cx="2725178" cy="1321191"/>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Placement</a:t>
          </a:r>
        </a:p>
      </dsp:txBody>
      <dsp:txXfrm>
        <a:off x="777064" y="3661867"/>
        <a:ext cx="2725178" cy="132119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DEDD-2A7D-4FFA-B651-290435360EB6}">
      <dsp:nvSpPr>
        <dsp:cNvPr id="0" name=""/>
        <dsp:cNvSpPr/>
      </dsp:nvSpPr>
      <dsp:spPr>
        <a:xfrm>
          <a:off x="0" y="8327"/>
          <a:ext cx="8039734" cy="835200"/>
        </a:xfrm>
        <a:prstGeom prst="rect">
          <a:avLst/>
        </a:prstGeom>
        <a:solidFill>
          <a:srgbClr val="202452">
            <a:alpha val="90000"/>
          </a:srgb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Arial" panose="020B0604020202020204" pitchFamily="34" charset="0"/>
            </a:rPr>
            <a:t>Documenting Individualized Veteran Advocacy</a:t>
          </a:r>
        </a:p>
      </dsp:txBody>
      <dsp:txXfrm>
        <a:off x="0" y="8327"/>
        <a:ext cx="8039734" cy="835200"/>
      </dsp:txXfrm>
    </dsp:sp>
    <dsp:sp modelId="{E2A58B01-A738-46DD-A393-0FDDD7FADE98}">
      <dsp:nvSpPr>
        <dsp:cNvPr id="0" name=""/>
        <dsp:cNvSpPr/>
      </dsp:nvSpPr>
      <dsp:spPr>
        <a:xfrm>
          <a:off x="0" y="843527"/>
          <a:ext cx="8039734" cy="3263805"/>
        </a:xfrm>
        <a:prstGeom prst="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Employer Service Code (E-code) E53 (Veteran Advocacy)</a:t>
          </a:r>
        </a:p>
        <a:p>
          <a:pPr marL="228600" lvl="1" indent="-228600" algn="l" defTabSz="1066800">
            <a:lnSpc>
              <a:spcPct val="90000"/>
            </a:lnSpc>
            <a:spcBef>
              <a:spcPct val="0"/>
            </a:spcBef>
            <a:spcAft>
              <a:spcPct val="15000"/>
            </a:spcAft>
            <a:buChar char="•"/>
          </a:pPr>
          <a:endParaRPr lang="en-US" sz="2400" kern="1200" dirty="0">
            <a:solidFill>
              <a:srgbClr val="202452"/>
            </a:solidFill>
            <a:latin typeface="Calibri" panose="020F0502020204030204"/>
            <a:ea typeface="+mn-ea"/>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Activity Code V12 (Veteran Advocacy Contact)</a:t>
          </a:r>
        </a:p>
        <a:p>
          <a:pPr marL="228600" lvl="1" indent="-228600" algn="l" defTabSz="1066800">
            <a:lnSpc>
              <a:spcPct val="90000"/>
            </a:lnSpc>
            <a:spcBef>
              <a:spcPct val="0"/>
            </a:spcBef>
            <a:spcAft>
              <a:spcPct val="15000"/>
            </a:spcAft>
            <a:buChar char="•"/>
          </a:pPr>
          <a:endParaRPr lang="en-US" sz="2400" kern="1200" dirty="0">
            <a:solidFill>
              <a:srgbClr val="202452"/>
            </a:solidFill>
            <a:latin typeface="Calibri" panose="020F0502020204030204"/>
            <a:ea typeface="+mn-ea"/>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The V12 and E53 are complementary service codes that are required for documenting job development contact attempts.  There must be a corresponding number between both services for LVER staff.</a:t>
          </a:r>
        </a:p>
      </dsp:txBody>
      <dsp:txXfrm>
        <a:off x="0" y="843527"/>
        <a:ext cx="8039734" cy="32638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99FE-027A-4287-B067-61F6AD9C8E1B}">
      <dsp:nvSpPr>
        <dsp:cNvPr id="0" name=""/>
        <dsp:cNvSpPr/>
      </dsp:nvSpPr>
      <dsp:spPr>
        <a:xfrm>
          <a:off x="0" y="551413"/>
          <a:ext cx="7997824" cy="121680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E53</a:t>
          </a:r>
        </a:p>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Activity Code V12</a:t>
          </a:r>
        </a:p>
      </dsp:txBody>
      <dsp:txXfrm>
        <a:off x="59399" y="610812"/>
        <a:ext cx="7879026" cy="1098002"/>
      </dsp:txXfrm>
    </dsp:sp>
    <dsp:sp modelId="{55EB4833-990E-43FE-BCEA-C4A4BCB22349}">
      <dsp:nvSpPr>
        <dsp:cNvPr id="0" name=""/>
        <dsp:cNvSpPr/>
      </dsp:nvSpPr>
      <dsp:spPr>
        <a:xfrm>
          <a:off x="0" y="1768213"/>
          <a:ext cx="7997824"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202452"/>
              </a:solidFill>
              <a:latin typeface="Calibri" panose="020F0502020204030204"/>
              <a:ea typeface="+mn-ea"/>
              <a:cs typeface="Arial" panose="020B0604020202020204" pitchFamily="34" charset="0"/>
            </a:rPr>
            <a:t>Key Elements of an Individualized Veteran Advocacy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The position advocated for</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Other information made available (provided resume, scheduled interview, etc.)</a:t>
          </a:r>
        </a:p>
      </dsp:txBody>
      <dsp:txXfrm>
        <a:off x="0" y="1768213"/>
        <a:ext cx="7997824" cy="23546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A22A0-1B9D-42C3-898F-175D2D51A780}">
      <dsp:nvSpPr>
        <dsp:cNvPr id="0" name=""/>
        <dsp:cNvSpPr/>
      </dsp:nvSpPr>
      <dsp:spPr>
        <a:xfrm>
          <a:off x="1404845" y="18893"/>
          <a:ext cx="8040517" cy="641457"/>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Job seeker’s name</a:t>
          </a:r>
          <a:r>
            <a:rPr lang="en-US" sz="1800" u="none" kern="1200" dirty="0">
              <a:solidFill>
                <a:sysClr val="window" lastClr="FFFFFF"/>
              </a:solidFill>
              <a:latin typeface="Calibri" panose="020F0502020204030204"/>
              <a:ea typeface="+mn-ea"/>
              <a:cs typeface="Arial" panose="020B0604020202020204" pitchFamily="34" charset="0"/>
            </a:rPr>
            <a:t>: Jason Bourne</a:t>
          </a:r>
          <a:endParaRPr lang="en-US" sz="1800" u="sng" kern="1200" dirty="0">
            <a:solidFill>
              <a:sysClr val="window" lastClr="FFFFFF"/>
            </a:solidFill>
            <a:latin typeface="Calibri" panose="020F0502020204030204"/>
            <a:ea typeface="+mn-ea"/>
            <a:cs typeface="Arial" panose="020B0604020202020204" pitchFamily="34" charset="0"/>
          </a:endParaRPr>
        </a:p>
      </dsp:txBody>
      <dsp:txXfrm>
        <a:off x="1436158" y="50206"/>
        <a:ext cx="7977891" cy="578831"/>
      </dsp:txXfrm>
    </dsp:sp>
    <dsp:sp modelId="{8881CDB4-C1C8-4164-87CE-6A9F58DFF010}">
      <dsp:nvSpPr>
        <dsp:cNvPr id="0" name=""/>
        <dsp:cNvSpPr/>
      </dsp:nvSpPr>
      <dsp:spPr>
        <a:xfrm>
          <a:off x="1404845" y="692423"/>
          <a:ext cx="8040517" cy="641457"/>
        </a:xfrm>
        <a:prstGeom prst="roundRect">
          <a:avLst/>
        </a:prstGeom>
        <a:solidFill>
          <a:srgbClr val="202452">
            <a:alpha val="8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Employer name</a:t>
          </a:r>
          <a:r>
            <a:rPr lang="en-US" sz="1800" kern="1200" dirty="0">
              <a:solidFill>
                <a:sysClr val="window" lastClr="FFFFFF"/>
              </a:solidFill>
              <a:latin typeface="Calibri" panose="020F0502020204030204"/>
              <a:ea typeface="+mn-ea"/>
              <a:cs typeface="Arial" panose="020B0604020202020204" pitchFamily="34" charset="0"/>
            </a:rPr>
            <a:t>: Broward Manufacturing</a:t>
          </a:r>
        </a:p>
      </dsp:txBody>
      <dsp:txXfrm>
        <a:off x="1436158" y="723736"/>
        <a:ext cx="7977891" cy="578831"/>
      </dsp:txXfrm>
    </dsp:sp>
    <dsp:sp modelId="{69263BFE-C927-4DE9-AA0F-F0EA7A9CC418}">
      <dsp:nvSpPr>
        <dsp:cNvPr id="0" name=""/>
        <dsp:cNvSpPr/>
      </dsp:nvSpPr>
      <dsp:spPr>
        <a:xfrm>
          <a:off x="1404845" y="1365953"/>
          <a:ext cx="8040517" cy="641457"/>
        </a:xfrm>
        <a:prstGeom prst="roundRect">
          <a:avLst/>
        </a:prstGeom>
        <a:solidFill>
          <a:srgbClr val="202452">
            <a:alpha val="7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Point of Contact</a:t>
          </a:r>
          <a:r>
            <a:rPr lang="en-US" sz="1800" kern="1200" dirty="0">
              <a:solidFill>
                <a:sysClr val="window" lastClr="FFFFFF"/>
              </a:solidFill>
              <a:latin typeface="Calibri" panose="020F0502020204030204"/>
              <a:ea typeface="+mn-ea"/>
              <a:cs typeface="Arial" panose="020B0604020202020204" pitchFamily="34" charset="0"/>
            </a:rPr>
            <a:t>: Freddy Smith, Manager</a:t>
          </a:r>
        </a:p>
      </dsp:txBody>
      <dsp:txXfrm>
        <a:off x="1436158" y="1397266"/>
        <a:ext cx="7977891" cy="578831"/>
      </dsp:txXfrm>
    </dsp:sp>
    <dsp:sp modelId="{947AD028-07D3-4735-A8F7-BAF97F2B067F}">
      <dsp:nvSpPr>
        <dsp:cNvPr id="0" name=""/>
        <dsp:cNvSpPr/>
      </dsp:nvSpPr>
      <dsp:spPr>
        <a:xfrm>
          <a:off x="1404845" y="2039483"/>
          <a:ext cx="8040517" cy="641457"/>
        </a:xfrm>
        <a:prstGeom prst="round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Phone number</a:t>
          </a:r>
          <a:r>
            <a:rPr lang="en-US" sz="1800" kern="1200" dirty="0">
              <a:solidFill>
                <a:sysClr val="window" lastClr="FFFFFF"/>
              </a:solidFill>
              <a:latin typeface="Calibri" panose="020F0502020204030204"/>
              <a:ea typeface="+mn-ea"/>
              <a:cs typeface="Arial" panose="020B0604020202020204" pitchFamily="34" charset="0"/>
            </a:rPr>
            <a:t>: (850) 965-5588</a:t>
          </a:r>
        </a:p>
      </dsp:txBody>
      <dsp:txXfrm>
        <a:off x="1436158" y="2070796"/>
        <a:ext cx="7977891" cy="578831"/>
      </dsp:txXfrm>
    </dsp:sp>
    <dsp:sp modelId="{96088A09-6A0F-4DE8-A432-462FF94DDC44}">
      <dsp:nvSpPr>
        <dsp:cNvPr id="0" name=""/>
        <dsp:cNvSpPr/>
      </dsp:nvSpPr>
      <dsp:spPr>
        <a:xfrm>
          <a:off x="1404845" y="2713013"/>
          <a:ext cx="8040517" cy="641457"/>
        </a:xfrm>
        <a:prstGeom prst="roundRect">
          <a:avLst/>
        </a:prstGeom>
        <a:solidFill>
          <a:srgbClr val="202452">
            <a:alpha val="6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Address</a:t>
          </a:r>
          <a:r>
            <a:rPr lang="en-US" sz="1800" kern="1200" dirty="0">
              <a:solidFill>
                <a:sysClr val="window" lastClr="FFFFFF"/>
              </a:solidFill>
              <a:latin typeface="Calibri" panose="020F0502020204030204"/>
              <a:ea typeface="+mn-ea"/>
              <a:cs typeface="Arial" panose="020B0604020202020204" pitchFamily="34" charset="0"/>
            </a:rPr>
            <a:t>: 5999 Cherry Tree Lane, Weston, FL 33058</a:t>
          </a:r>
        </a:p>
      </dsp:txBody>
      <dsp:txXfrm>
        <a:off x="1436158" y="2744326"/>
        <a:ext cx="7977891" cy="578831"/>
      </dsp:txXfrm>
    </dsp:sp>
    <dsp:sp modelId="{1B0456D2-42CE-4F60-9EDC-591DB245382C}">
      <dsp:nvSpPr>
        <dsp:cNvPr id="0" name=""/>
        <dsp:cNvSpPr/>
      </dsp:nvSpPr>
      <dsp:spPr>
        <a:xfrm>
          <a:off x="1404845" y="3386543"/>
          <a:ext cx="8040517" cy="641457"/>
        </a:xfrm>
        <a:prstGeom prst="roundRect">
          <a:avLst/>
        </a:prstGeom>
        <a:solidFill>
          <a:srgbClr val="202452">
            <a:alpha val="5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Position</a:t>
          </a:r>
          <a:r>
            <a:rPr lang="en-US" sz="1800" kern="1200" dirty="0">
              <a:solidFill>
                <a:sysClr val="window" lastClr="FFFFFF"/>
              </a:solidFill>
              <a:latin typeface="Calibri" panose="020F0502020204030204"/>
              <a:ea typeface="+mn-ea"/>
              <a:cs typeface="Arial" panose="020B0604020202020204" pitchFamily="34" charset="0"/>
            </a:rPr>
            <a:t>: Receptionist, job order # 176453712</a:t>
          </a:r>
        </a:p>
      </dsp:txBody>
      <dsp:txXfrm>
        <a:off x="1436158" y="3417856"/>
        <a:ext cx="7977891" cy="578831"/>
      </dsp:txXfrm>
    </dsp:sp>
    <dsp:sp modelId="{C9BA53B9-9F85-45D1-BBDC-DF2334E5A995}">
      <dsp:nvSpPr>
        <dsp:cNvPr id="0" name=""/>
        <dsp:cNvSpPr/>
      </dsp:nvSpPr>
      <dsp:spPr>
        <a:xfrm>
          <a:off x="1404845" y="4041979"/>
          <a:ext cx="8040517" cy="641457"/>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ysClr val="window" lastClr="FFFFFF"/>
              </a:solidFill>
              <a:latin typeface="Calibri" panose="020F0502020204030204"/>
              <a:ea typeface="+mn-ea"/>
              <a:cs typeface="Arial" panose="020B0604020202020204" pitchFamily="34" charset="0"/>
            </a:rPr>
            <a:t>Other information</a:t>
          </a:r>
          <a:r>
            <a:rPr lang="en-US" sz="1800" u="none" kern="1200" dirty="0">
              <a:solidFill>
                <a:sysClr val="window" lastClr="FFFFFF"/>
              </a:solidFill>
              <a:latin typeface="Calibri" panose="020F0502020204030204"/>
              <a:ea typeface="+mn-ea"/>
              <a:cs typeface="Arial" panose="020B0604020202020204" pitchFamily="34" charset="0"/>
            </a:rPr>
            <a:t>:  Provided Mr. Smith with Mr. Bourne’s resume</a:t>
          </a:r>
          <a:endParaRPr lang="en-US" sz="1800" u="sng" kern="1200" dirty="0">
            <a:solidFill>
              <a:sysClr val="window" lastClr="FFFFFF"/>
            </a:solidFill>
            <a:latin typeface="Calibri" panose="020F0502020204030204"/>
            <a:ea typeface="+mn-ea"/>
            <a:cs typeface="Arial" panose="020B0604020202020204" pitchFamily="34" charset="0"/>
          </a:endParaRPr>
        </a:p>
      </dsp:txBody>
      <dsp:txXfrm>
        <a:off x="1436158" y="4073292"/>
        <a:ext cx="7977891" cy="5788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C1D71-AB8C-4149-B4DC-82ECC17761CD}">
      <dsp:nvSpPr>
        <dsp:cNvPr id="0" name=""/>
        <dsp:cNvSpPr/>
      </dsp:nvSpPr>
      <dsp:spPr>
        <a:xfrm>
          <a:off x="163612" y="315286"/>
          <a:ext cx="4035769" cy="4035769"/>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ysClr val="window" lastClr="FFFFFF"/>
              </a:solidFill>
              <a:latin typeface="Calibri" panose="020F0502020204030204"/>
              <a:ea typeface="+mn-ea"/>
              <a:cs typeface="+mn-cs"/>
            </a:rPr>
            <a:t>LVER</a:t>
          </a:r>
        </a:p>
      </dsp:txBody>
      <dsp:txXfrm>
        <a:off x="1067936" y="1242826"/>
        <a:ext cx="1645388" cy="2180689"/>
      </dsp:txXfrm>
    </dsp:sp>
    <dsp:sp modelId="{99BC499A-41E6-4A84-A5BE-FF3753E932DC}">
      <dsp:nvSpPr>
        <dsp:cNvPr id="0" name=""/>
        <dsp:cNvSpPr/>
      </dsp:nvSpPr>
      <dsp:spPr>
        <a:xfrm>
          <a:off x="3072275" y="315286"/>
          <a:ext cx="4035769" cy="4035769"/>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FFFFFF"/>
              </a:solidFill>
              <a:latin typeface="Calibri" panose="020F0502020204030204"/>
              <a:ea typeface="+mn-ea"/>
              <a:cs typeface="+mn-cs"/>
            </a:rPr>
            <a:t>Business Services</a:t>
          </a:r>
        </a:p>
      </dsp:txBody>
      <dsp:txXfrm>
        <a:off x="4558332" y="1242826"/>
        <a:ext cx="1645388" cy="218068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56FF4-C73A-44CA-8B14-E119606BD06C}">
      <dsp:nvSpPr>
        <dsp:cNvPr id="0" name=""/>
        <dsp:cNvSpPr/>
      </dsp:nvSpPr>
      <dsp:spPr>
        <a:xfrm>
          <a:off x="0" y="502411"/>
          <a:ext cx="7227693" cy="1923075"/>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60949" tIns="687324" rIns="560949"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202452"/>
              </a:solidFill>
              <a:latin typeface="Calibri" panose="020F0502020204030204"/>
              <a:ea typeface="+mn-ea"/>
              <a:cs typeface="+mn-cs"/>
            </a:rPr>
            <a:t>The act of following-up on an existing job order</a:t>
          </a:r>
          <a:endParaRPr lang="en-US" sz="2400" kern="1200" dirty="0">
            <a:solidFill>
              <a:srgbClr val="202452"/>
            </a:solidFill>
            <a:latin typeface="Calibri" panose="020F0502020204030204"/>
            <a:ea typeface="+mn-ea"/>
            <a:cs typeface="Arial" panose="020B0604020202020204" pitchFamily="34" charset="0"/>
          </a:endParaRP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202452"/>
              </a:solidFill>
              <a:latin typeface="Calibri" panose="020F0502020204030204"/>
              <a:ea typeface="+mn-ea"/>
              <a:cs typeface="Arial" panose="020B0604020202020204" pitchFamily="34" charset="0"/>
            </a:rPr>
            <a:t>This includes edits, enhancements, retractions, etc.</a:t>
          </a:r>
        </a:p>
      </dsp:txBody>
      <dsp:txXfrm>
        <a:off x="0" y="502411"/>
        <a:ext cx="7227693" cy="1923075"/>
      </dsp:txXfrm>
    </dsp:sp>
    <dsp:sp modelId="{BE3F9528-6B34-4A09-953C-0BCB7F38A54F}">
      <dsp:nvSpPr>
        <dsp:cNvPr id="0" name=""/>
        <dsp:cNvSpPr/>
      </dsp:nvSpPr>
      <dsp:spPr>
        <a:xfrm>
          <a:off x="361384" y="15331"/>
          <a:ext cx="5059385" cy="97416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33" tIns="0" rIns="191233"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Job Order Follow-up is:</a:t>
          </a:r>
        </a:p>
      </dsp:txBody>
      <dsp:txXfrm>
        <a:off x="408939" y="62886"/>
        <a:ext cx="4964275" cy="879050"/>
      </dsp:txXfrm>
    </dsp:sp>
    <dsp:sp modelId="{C4475CAB-2F9C-45A5-A643-5A045D34FF42}">
      <dsp:nvSpPr>
        <dsp:cNvPr id="0" name=""/>
        <dsp:cNvSpPr/>
      </dsp:nvSpPr>
      <dsp:spPr>
        <a:xfrm>
          <a:off x="0" y="3090766"/>
          <a:ext cx="7227693" cy="1533262"/>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60949" tIns="687324" rIns="560949"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202452"/>
              </a:solidFill>
              <a:latin typeface="Calibri" panose="020F0502020204030204"/>
              <a:ea typeface="+mn-ea"/>
              <a:cs typeface="Arial" panose="020B0604020202020204" pitchFamily="34" charset="0"/>
            </a:rPr>
            <a:t>Reviewing job orders for compliance with state and federal law</a:t>
          </a:r>
        </a:p>
      </dsp:txBody>
      <dsp:txXfrm>
        <a:off x="0" y="3090766"/>
        <a:ext cx="7227693" cy="1533262"/>
      </dsp:txXfrm>
    </dsp:sp>
    <dsp:sp modelId="{740A3AF9-2E47-4AD7-9DD2-4570F781E192}">
      <dsp:nvSpPr>
        <dsp:cNvPr id="0" name=""/>
        <dsp:cNvSpPr/>
      </dsp:nvSpPr>
      <dsp:spPr>
        <a:xfrm>
          <a:off x="361384" y="2603686"/>
          <a:ext cx="5059385" cy="974160"/>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33" tIns="0" rIns="191233"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Job Order Follow-up is not:</a:t>
          </a:r>
        </a:p>
      </dsp:txBody>
      <dsp:txXfrm>
        <a:off x="408939" y="2651241"/>
        <a:ext cx="4964275" cy="8790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D4E93-2480-471E-B5B5-05ABD2C87662}">
      <dsp:nvSpPr>
        <dsp:cNvPr id="0" name=""/>
        <dsp:cNvSpPr/>
      </dsp:nvSpPr>
      <dsp:spPr>
        <a:xfrm>
          <a:off x="651006" y="501"/>
          <a:ext cx="5925680" cy="2140780"/>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LWDBs</a:t>
          </a:r>
          <a:r>
            <a:rPr lang="en-US" sz="2400" kern="1200" baseline="0" dirty="0">
              <a:solidFill>
                <a:sysClr val="window" lastClr="FFFFFF"/>
              </a:solidFill>
              <a:latin typeface="Calibri" panose="020F0502020204030204"/>
              <a:ea typeface="+mn-ea"/>
              <a:cs typeface="Arial" panose="020B0604020202020204" pitchFamily="34" charset="0"/>
            </a:rPr>
            <a:t> may not assign LVER staff to conduct the review or follow up of Employ Florida job orders that did not originate through their direct contact with the employer, to include reviewing job orders for federal or state compliance.</a:t>
          </a:r>
          <a:endParaRPr lang="en-US" sz="2400" kern="1200" dirty="0">
            <a:solidFill>
              <a:sysClr val="window" lastClr="FFFFFF"/>
            </a:solidFill>
            <a:latin typeface="Calibri" panose="020F0502020204030204"/>
            <a:ea typeface="+mn-ea"/>
            <a:cs typeface="Arial" panose="020B0604020202020204" pitchFamily="34" charset="0"/>
          </a:endParaRPr>
        </a:p>
      </dsp:txBody>
      <dsp:txXfrm>
        <a:off x="651006" y="501"/>
        <a:ext cx="5925680" cy="2140780"/>
      </dsp:txXfrm>
    </dsp:sp>
    <dsp:sp modelId="{A4D973A2-DB8A-4574-A890-7ABC2F8B3EF2}">
      <dsp:nvSpPr>
        <dsp:cNvPr id="0" name=""/>
        <dsp:cNvSpPr/>
      </dsp:nvSpPr>
      <dsp:spPr>
        <a:xfrm>
          <a:off x="649614" y="2457982"/>
          <a:ext cx="5930818" cy="2140780"/>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LVER staff may be tasked with reviewing and conducting follow-up on job orders that were recorded as a direct result of their outreach efforts. </a:t>
          </a:r>
        </a:p>
      </dsp:txBody>
      <dsp:txXfrm>
        <a:off x="649614" y="2457982"/>
        <a:ext cx="5930818" cy="21407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1A59F-2166-49A4-A044-899CBB12AA9C}">
      <dsp:nvSpPr>
        <dsp:cNvPr id="0" name=""/>
        <dsp:cNvSpPr/>
      </dsp:nvSpPr>
      <dsp:spPr>
        <a:xfrm rot="5400000">
          <a:off x="3919545" y="-222177"/>
          <a:ext cx="3037949" cy="5118607"/>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Recorded when LVERS make a physical on-site visit to an employer’s place of business, or an employer’s visit to the career center, to:</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Market career center services,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Obtain new employer accounts,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Conduct other employer-related activities not otherwise captured by a different employer code (E-code).</a:t>
          </a:r>
        </a:p>
      </dsp:txBody>
      <dsp:txXfrm rot="-5400000">
        <a:off x="2879216" y="966452"/>
        <a:ext cx="4970307" cy="2741349"/>
      </dsp:txXfrm>
    </dsp:sp>
    <dsp:sp modelId="{2B55D392-0274-4583-8D4C-43FC892C9FD9}">
      <dsp:nvSpPr>
        <dsp:cNvPr id="0" name=""/>
        <dsp:cNvSpPr/>
      </dsp:nvSpPr>
      <dsp:spPr>
        <a:xfrm>
          <a:off x="105085" y="581580"/>
          <a:ext cx="2879216" cy="3490451"/>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Arial" panose="020B0604020202020204" pitchFamily="34" charset="0"/>
            </a:rPr>
            <a:t>E01</a:t>
          </a:r>
        </a:p>
        <a:p>
          <a:pPr marL="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Arial" panose="020B0604020202020204" pitchFamily="34" charset="0"/>
            </a:rPr>
            <a:t>On-site Visit</a:t>
          </a:r>
        </a:p>
      </dsp:txBody>
      <dsp:txXfrm>
        <a:off x="245637" y="722132"/>
        <a:ext cx="2598112" cy="320934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an employer participates in a job fair hosted by CareerSource.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A job fair includes two or more employers who have vacant positions listed in Employ Florida.</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E02</a:t>
          </a:r>
        </a:p>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Job Fair Services</a:t>
          </a:r>
          <a:endParaRPr lang="en-US" sz="2000" kern="1200" dirty="0">
            <a:solidFill>
              <a:sysClr val="window" lastClr="FFFFFF"/>
            </a:solidFill>
            <a:latin typeface="Calibri" panose="020F0502020204030204"/>
            <a:ea typeface="+mn-ea"/>
            <a:cs typeface="Arial" panose="020B0604020202020204" pitchFamily="34" charset="0"/>
          </a:endParaRPr>
        </a:p>
      </dsp:txBody>
      <dsp:txXfrm>
        <a:off x="172448" y="202765"/>
        <a:ext cx="2630653" cy="22973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conduct follow-up for existing job orders they entered into Employ Florida.</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This code is not appropriate for changes/updates to the job order itself as these activities must be done in accordance with Administrative Policy 099.</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E03</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Job Order Follow-up</a:t>
          </a:r>
        </a:p>
      </dsp:txBody>
      <dsp:txXfrm>
        <a:off x="172327" y="203880"/>
        <a:ext cx="2630895" cy="2295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8264-708D-4E76-9B50-CFB08A721C3B}">
      <dsp:nvSpPr>
        <dsp:cNvPr id="0" name=""/>
        <dsp:cNvSpPr/>
      </dsp:nvSpPr>
      <dsp:spPr>
        <a:xfrm rot="5400000">
          <a:off x="4100726" y="-1215635"/>
          <a:ext cx="2254090" cy="4920255"/>
        </a:xfrm>
        <a:prstGeom prst="round2SameRect">
          <a:avLst/>
        </a:prstGeom>
        <a:solidFill>
          <a:srgbClr val="04A651">
            <a:alpha val="90000"/>
          </a:srgbClr>
        </a:solidFill>
        <a:ln w="6350" cap="flat" cmpd="sng" algn="ctr">
          <a:solidFill>
            <a:srgbClr val="4472C4">
              <a:alpha val="90000"/>
              <a:tint val="40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“LVERs should advocate for all veterans…by participating in appropriate activities such as…conducting employer outreach.”</a:t>
          </a:r>
          <a:endParaRPr lang="en-US" sz="1800" kern="1200" dirty="0">
            <a:solidFill>
              <a:srgbClr val="202452"/>
            </a:solidFill>
            <a:latin typeface="Arial" panose="020B0604020202020204" pitchFamily="34" charset="0"/>
            <a:ea typeface="+mn-ea"/>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solidFill>
              <a:srgbClr val="202452"/>
            </a:solidFill>
            <a:latin typeface="Calibri" panose="020F0502020204030204"/>
            <a:ea typeface="+mn-ea"/>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Veteran Employment &amp; Training Services (VETS) defines this facilitation duty as the act of capacity building within the state’s employment service delivery system.</a:t>
          </a:r>
        </a:p>
      </dsp:txBody>
      <dsp:txXfrm rot="-5400000">
        <a:off x="2767644" y="227483"/>
        <a:ext cx="4810219" cy="2034018"/>
      </dsp:txXfrm>
    </dsp:sp>
    <dsp:sp modelId="{23DC13DF-4F3B-4066-9E41-4864B171A73F}">
      <dsp:nvSpPr>
        <dsp:cNvPr id="0" name=""/>
        <dsp:cNvSpPr/>
      </dsp:nvSpPr>
      <dsp:spPr>
        <a:xfrm>
          <a:off x="0" y="1215"/>
          <a:ext cx="2767643" cy="2486553"/>
        </a:xfrm>
        <a:prstGeom prst="roundRect">
          <a:avLst/>
        </a:prstGeom>
        <a:solidFill>
          <a:srgbClr val="202452"/>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u="none" kern="1200" dirty="0">
              <a:solidFill>
                <a:sysClr val="window" lastClr="FFFFFF"/>
              </a:solidFill>
              <a:latin typeface="Calibri" panose="020F0502020204030204"/>
              <a:ea typeface="+mn-ea"/>
              <a:cs typeface="Arial" panose="020B0604020202020204" pitchFamily="34" charset="0"/>
            </a:rPr>
            <a:t>VPL 03-14 </a:t>
          </a:r>
        </a:p>
        <a:p>
          <a:pPr marL="0" lvl="0" indent="0" algn="l" defTabSz="1066800">
            <a:lnSpc>
              <a:spcPct val="90000"/>
            </a:lnSpc>
            <a:spcBef>
              <a:spcPct val="0"/>
            </a:spcBef>
            <a:spcAft>
              <a:spcPct val="35000"/>
            </a:spcAft>
            <a:buNone/>
          </a:pPr>
          <a:r>
            <a:rPr lang="en-US" sz="2400" u="none" kern="1200" dirty="0">
              <a:solidFill>
                <a:sysClr val="window" lastClr="FFFFFF"/>
              </a:solidFill>
              <a:latin typeface="Calibri" panose="020F0502020204030204"/>
              <a:ea typeface="+mn-ea"/>
              <a:cs typeface="Arial" panose="020B0604020202020204" pitchFamily="34" charset="0"/>
            </a:rPr>
            <a:t>Jobs for Veterans State Grants (JVSG) Program Reforms and Roles</a:t>
          </a:r>
          <a:endParaRPr lang="en-US" sz="2400" u="none" kern="1200" dirty="0">
            <a:solidFill>
              <a:sysClr val="window" lastClr="FFFFFF"/>
            </a:solidFill>
            <a:latin typeface="Calibri" panose="020F0502020204030204"/>
            <a:ea typeface="+mn-ea"/>
            <a:cs typeface="+mn-cs"/>
          </a:endParaRPr>
        </a:p>
      </dsp:txBody>
      <dsp:txXfrm>
        <a:off x="121384" y="122599"/>
        <a:ext cx="2524875" cy="22437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plan/facilitate a veteran-focused recruitment event for a specific employer at the career center, the employer’s place of business, or another specified location.</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A recruitment event consists of a single event for one employer who has one or more job orders listed in Employ Florida.</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E04</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Recruitment Services</a:t>
          </a:r>
        </a:p>
      </dsp:txBody>
      <dsp:txXfrm>
        <a:off x="172327" y="203880"/>
        <a:ext cx="2630895" cy="229513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6498" y="-1212172"/>
          <a:ext cx="2148866" cy="5120876"/>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remote or virtual contact is made to employers to promote/discuss the career center’s services.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This contact can be via a virtual platform or phone call (inbound or outbound).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An email blast or similar activity is not considered contact.</a:t>
          </a:r>
        </a:p>
      </dsp:txBody>
      <dsp:txXfrm rot="-5400000">
        <a:off x="2880494" y="378731"/>
        <a:ext cx="5015977" cy="1939068"/>
      </dsp:txXfrm>
    </dsp:sp>
    <dsp:sp modelId="{702BCBA0-3899-4BFB-8D09-4E4ED9F7AC99}">
      <dsp:nvSpPr>
        <dsp:cNvPr id="0" name=""/>
        <dsp:cNvSpPr/>
      </dsp:nvSpPr>
      <dsp:spPr>
        <a:xfrm>
          <a:off x="48187" y="79719"/>
          <a:ext cx="2880493"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E07</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Remote/Virtual Employer Contact</a:t>
          </a:r>
        </a:p>
      </dsp:txBody>
      <dsp:txXfrm>
        <a:off x="172348" y="203880"/>
        <a:ext cx="2632171" cy="229513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01358" y="-1211034"/>
          <a:ext cx="2274325"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conduct outreach to federal contractors who are required to list jobs in Employ Florida.</a:t>
          </a:r>
        </a:p>
      </dsp:txBody>
      <dsp:txXfrm rot="-5400000">
        <a:off x="2879217" y="322130"/>
        <a:ext cx="5007585" cy="2052279"/>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E10</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Veteran Services</a:t>
          </a:r>
        </a:p>
      </dsp:txBody>
      <dsp:txXfrm>
        <a:off x="172448" y="202765"/>
        <a:ext cx="2630653" cy="229737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provide an employer information about the career center’s programs and/or veteran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Information packet may be electronic or hardcopy.</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E11</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Information Package Provided</a:t>
          </a:r>
        </a:p>
      </dsp:txBody>
      <dsp:txXfrm>
        <a:off x="172448" y="202765"/>
        <a:ext cx="2630653" cy="22973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provide an employer information about the federal bonding program</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E15</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Federal Bonding Information</a:t>
          </a:r>
        </a:p>
      </dsp:txBody>
      <dsp:txXfrm>
        <a:off x="172448" y="202765"/>
        <a:ext cx="2630653" cy="229737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provide an employer with information on the Work Opportunity Tax Credit (WOTC).</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E19</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WOTC Information</a:t>
          </a:r>
        </a:p>
      </dsp:txBody>
      <dsp:txXfrm>
        <a:off x="172448" y="202765"/>
        <a:ext cx="2630653" cy="22973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make in-person contact with an employer at an event or meeting that is not sponsored by the career center.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E27</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In-Person Employer Contact</a:t>
          </a:r>
        </a:p>
      </dsp:txBody>
      <dsp:txXfrm>
        <a:off x="172448" y="202765"/>
        <a:ext cx="2630653" cy="229737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contact an employer to discuss and obtain an interview for a specific job for a veteran for whom the local area has no suitable opening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Acknowledgement from the employer is required.  Sending out a veteran’s resume to multiple employers with no response is not a job development.</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E33</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Job Development</a:t>
          </a:r>
        </a:p>
      </dsp:txBody>
      <dsp:txXfrm>
        <a:off x="172327" y="203880"/>
        <a:ext cx="2630895" cy="229513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have actively obtained and entered a job order from an employer.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This code cannot be recorded if the employer initiates the job order.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E34</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Job Order</a:t>
          </a:r>
        </a:p>
      </dsp:txBody>
      <dsp:txXfrm>
        <a:off x="172448" y="202765"/>
        <a:ext cx="2630653" cy="229737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provide information to an employer regarding the HIRE Veterans Medallion Program (HVMP).</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Employer acknowledgment is required.  This code cannot be recorded by sending mass emails or providing informational packets.</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E52</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HIRE Veterans Medallion Program</a:t>
          </a:r>
        </a:p>
      </dsp:txBody>
      <dsp:txXfrm>
        <a:off x="172448" y="202765"/>
        <a:ext cx="2630653" cy="229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8256-E846-4466-B933-0B9C7EB95C0A}">
      <dsp:nvSpPr>
        <dsp:cNvPr id="0" name=""/>
        <dsp:cNvSpPr/>
      </dsp:nvSpPr>
      <dsp:spPr>
        <a:xfrm>
          <a:off x="1388" y="1217238"/>
          <a:ext cx="2645926" cy="2644502"/>
        </a:xfrm>
        <a:prstGeom prst="ellipse">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Employer Outreach</a:t>
          </a:r>
        </a:p>
      </dsp:txBody>
      <dsp:txXfrm>
        <a:off x="388875" y="1604516"/>
        <a:ext cx="1870952" cy="1869946"/>
      </dsp:txXfrm>
    </dsp:sp>
    <dsp:sp modelId="{18FA32F7-EDC8-4A9A-B033-56D1E96246D5}">
      <dsp:nvSpPr>
        <dsp:cNvPr id="0" name=""/>
        <dsp:cNvSpPr/>
      </dsp:nvSpPr>
      <dsp:spPr>
        <a:xfrm>
          <a:off x="2778761" y="2070038"/>
          <a:ext cx="938903" cy="938903"/>
        </a:xfrm>
        <a:prstGeom prst="mathPlus">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ysClr val="window" lastClr="FFFFFF"/>
            </a:solidFill>
            <a:latin typeface="Calibri" panose="020F0502020204030204"/>
            <a:ea typeface="+mn-ea"/>
            <a:cs typeface="+mn-cs"/>
          </a:endParaRPr>
        </a:p>
      </dsp:txBody>
      <dsp:txXfrm>
        <a:off x="2903213" y="2429075"/>
        <a:ext cx="689999" cy="220829"/>
      </dsp:txXfrm>
    </dsp:sp>
    <dsp:sp modelId="{0C37D58D-CC66-4641-A5D9-E21DA78EBECC}">
      <dsp:nvSpPr>
        <dsp:cNvPr id="0" name=""/>
        <dsp:cNvSpPr/>
      </dsp:nvSpPr>
      <dsp:spPr>
        <a:xfrm>
          <a:off x="3849111" y="1217238"/>
          <a:ext cx="2645926" cy="2644502"/>
        </a:xfrm>
        <a:prstGeom prst="ellipse">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Facilitating Veteran Services</a:t>
          </a:r>
        </a:p>
      </dsp:txBody>
      <dsp:txXfrm>
        <a:off x="4236598" y="1604516"/>
        <a:ext cx="1870952" cy="1869946"/>
      </dsp:txXfrm>
    </dsp:sp>
    <dsp:sp modelId="{7B7BEA96-0816-4AC4-B4D1-47B3840B9667}">
      <dsp:nvSpPr>
        <dsp:cNvPr id="0" name=""/>
        <dsp:cNvSpPr/>
      </dsp:nvSpPr>
      <dsp:spPr>
        <a:xfrm>
          <a:off x="6626484" y="2070038"/>
          <a:ext cx="938903" cy="938903"/>
        </a:xfrm>
        <a:prstGeom prst="mathEqual">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solidFill>
              <a:sysClr val="window" lastClr="FFFFFF"/>
            </a:solidFill>
            <a:latin typeface="Calibri" panose="020F0502020204030204"/>
            <a:ea typeface="+mn-ea"/>
            <a:cs typeface="+mn-cs"/>
          </a:endParaRPr>
        </a:p>
      </dsp:txBody>
      <dsp:txXfrm>
        <a:off x="6750936" y="2263452"/>
        <a:ext cx="689999" cy="552075"/>
      </dsp:txXfrm>
    </dsp:sp>
    <dsp:sp modelId="{22218972-FCA7-4041-924F-025BBFEA301F}">
      <dsp:nvSpPr>
        <dsp:cNvPr id="0" name=""/>
        <dsp:cNvSpPr/>
      </dsp:nvSpPr>
      <dsp:spPr>
        <a:xfrm>
          <a:off x="7696834" y="1217238"/>
          <a:ext cx="2645926" cy="2644502"/>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ysClr val="window" lastClr="FFFFFF"/>
              </a:solidFill>
              <a:latin typeface="Calibri" panose="020F0502020204030204"/>
              <a:ea typeface="+mn-ea"/>
              <a:cs typeface="+mn-cs"/>
            </a:rPr>
            <a:t>Principal Duties</a:t>
          </a:r>
        </a:p>
      </dsp:txBody>
      <dsp:txXfrm>
        <a:off x="8084321" y="1604516"/>
        <a:ext cx="1870952" cy="186994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engage an employer to advocate on behalf of an SBE veteran for whom the LWDB </a:t>
          </a:r>
          <a:r>
            <a:rPr lang="en-US" sz="1800" u="sng" kern="1200" dirty="0">
              <a:solidFill>
                <a:srgbClr val="202452"/>
              </a:solidFill>
              <a:latin typeface="Calibri" panose="020F0502020204030204"/>
              <a:ea typeface="+mn-ea"/>
              <a:cs typeface="Arial" panose="020B0604020202020204" pitchFamily="34" charset="0"/>
            </a:rPr>
            <a:t>has</a:t>
          </a:r>
          <a:r>
            <a:rPr lang="en-US" sz="1800" kern="1200" dirty="0">
              <a:solidFill>
                <a:srgbClr val="202452"/>
              </a:solidFill>
              <a:latin typeface="Calibri" panose="020F0502020204030204"/>
              <a:ea typeface="+mn-ea"/>
              <a:cs typeface="Arial" panose="020B0604020202020204" pitchFamily="34" charset="0"/>
            </a:rPr>
            <a:t> a suitable opening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LVERs must initiate the process of securing a job interview (e.g., providing a veteran’s resume, having a veteran complete a job application); </a:t>
          </a:r>
          <a:r>
            <a:rPr lang="en-US" sz="1800" u="none" kern="1200" dirty="0">
              <a:solidFill>
                <a:srgbClr val="202452"/>
              </a:solidFill>
              <a:latin typeface="Calibri" panose="020F0502020204030204"/>
              <a:ea typeface="+mn-ea"/>
              <a:cs typeface="Arial" panose="020B0604020202020204" pitchFamily="34" charset="0"/>
            </a:rPr>
            <a:t>a job interview doesn’t have to be scheduled.</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E53</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Veteran Advocacy</a:t>
          </a:r>
        </a:p>
      </dsp:txBody>
      <dsp:txXfrm>
        <a:off x="172327" y="203880"/>
        <a:ext cx="2630895" cy="229513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Recorded when LVERs provide an employer information regarding the DOD SkillBridge program.</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Calibri" panose="020F0502020204030204"/>
              <a:ea typeface="+mn-ea"/>
              <a:cs typeface="Arial" panose="020B0604020202020204" pitchFamily="34" charset="0"/>
            </a:rPr>
            <a:t>Employer acknowledgment is required.  This code cannot be recorded for sending out mass emails or information packets.</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E54</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Provided DOD SkillBridge Information</a:t>
          </a:r>
        </a:p>
      </dsp:txBody>
      <dsp:txXfrm>
        <a:off x="172448" y="202765"/>
        <a:ext cx="2630653" cy="229737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Calibri" panose="020F0502020204030204"/>
              <a:ea typeface="+mn-ea"/>
              <a:cs typeface="Arial" panose="020B0604020202020204" pitchFamily="34" charset="0"/>
            </a:rPr>
            <a:t>Recorded when LVERs submit an employer SkillBridge training plan to the FloridaCommerce State Veterans Program Office.</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E55</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Developed DOD SkillBridge Opportunity</a:t>
          </a:r>
        </a:p>
      </dsp:txBody>
      <dsp:txXfrm>
        <a:off x="172448" y="202765"/>
        <a:ext cx="2630653" cy="229737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04A651">
            <a:alpha val="9000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Calibri" panose="020F0502020204030204"/>
              <a:ea typeface="+mn-ea"/>
              <a:cs typeface="Arial" panose="020B0604020202020204" pitchFamily="34" charset="0"/>
            </a:rPr>
            <a:t>Recorded when an employer participates in a Paychecks for Patriots job fair.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E56</a:t>
          </a:r>
        </a:p>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Arial" panose="020B0604020202020204" pitchFamily="34" charset="0"/>
            </a:rPr>
            <a:t>Paycheck for Patriots Employer</a:t>
          </a:r>
        </a:p>
      </dsp:txBody>
      <dsp:txXfrm>
        <a:off x="172448" y="202765"/>
        <a:ext cx="2630653" cy="229737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38BD3-55A3-4F2D-8FD2-39EA7BDE5513}">
      <dsp:nvSpPr>
        <dsp:cNvPr id="0" name=""/>
        <dsp:cNvSpPr/>
      </dsp:nvSpPr>
      <dsp:spPr>
        <a:xfrm>
          <a:off x="3277082" y="1735"/>
          <a:ext cx="1987310" cy="1324873"/>
        </a:xfrm>
        <a:prstGeom prst="roundRect">
          <a:avLst>
            <a:gd name="adj" fmla="val 10000"/>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Facilitating Veteran Services</a:t>
          </a:r>
        </a:p>
      </dsp:txBody>
      <dsp:txXfrm>
        <a:off x="3315886" y="40539"/>
        <a:ext cx="1909702" cy="1247265"/>
      </dsp:txXfrm>
    </dsp:sp>
    <dsp:sp modelId="{984688C6-3E24-4637-9DE9-4486B5A112FD}">
      <dsp:nvSpPr>
        <dsp:cNvPr id="0" name=""/>
        <dsp:cNvSpPr/>
      </dsp:nvSpPr>
      <dsp:spPr>
        <a:xfrm>
          <a:off x="1376119" y="1326609"/>
          <a:ext cx="2894617" cy="541356"/>
        </a:xfrm>
        <a:custGeom>
          <a:avLst/>
          <a:gdLst/>
          <a:ahLst/>
          <a:cxnLst/>
          <a:rect l="0" t="0" r="0" b="0"/>
          <a:pathLst>
            <a:path>
              <a:moveTo>
                <a:pt x="3120060" y="0"/>
              </a:moveTo>
              <a:lnTo>
                <a:pt x="3120060" y="291759"/>
              </a:lnTo>
              <a:lnTo>
                <a:pt x="0" y="291759"/>
              </a:lnTo>
              <a:lnTo>
                <a:pt x="0" y="583519"/>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2DB93ADB-2C13-42B0-AEAB-28F1F76B50A2}">
      <dsp:nvSpPr>
        <dsp:cNvPr id="0" name=""/>
        <dsp:cNvSpPr/>
      </dsp:nvSpPr>
      <dsp:spPr>
        <a:xfrm>
          <a:off x="382464" y="1867966"/>
          <a:ext cx="1987310" cy="1324873"/>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Capacity Building</a:t>
          </a:r>
        </a:p>
      </dsp:txBody>
      <dsp:txXfrm>
        <a:off x="421268" y="1906770"/>
        <a:ext cx="1909702" cy="1247265"/>
      </dsp:txXfrm>
    </dsp:sp>
    <dsp:sp modelId="{BF323790-E699-402E-B239-E54F2414865D}">
      <dsp:nvSpPr>
        <dsp:cNvPr id="0" name=""/>
        <dsp:cNvSpPr/>
      </dsp:nvSpPr>
      <dsp:spPr>
        <a:xfrm>
          <a:off x="1330399" y="3192840"/>
          <a:ext cx="91440" cy="518542"/>
        </a:xfrm>
        <a:custGeom>
          <a:avLst/>
          <a:gdLst/>
          <a:ahLst/>
          <a:cxnLst/>
          <a:rect l="0" t="0" r="0" b="0"/>
          <a:pathLst>
            <a:path>
              <a:moveTo>
                <a:pt x="45720" y="0"/>
              </a:moveTo>
              <a:lnTo>
                <a:pt x="45720" y="558928"/>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6AD7B698-F557-4250-B526-9CE5661A7522}">
      <dsp:nvSpPr>
        <dsp:cNvPr id="0" name=""/>
        <dsp:cNvSpPr/>
      </dsp:nvSpPr>
      <dsp:spPr>
        <a:xfrm>
          <a:off x="226907" y="3711383"/>
          <a:ext cx="2298424" cy="1324873"/>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Training and Educating</a:t>
          </a:r>
        </a:p>
      </dsp:txBody>
      <dsp:txXfrm>
        <a:off x="265711" y="3750187"/>
        <a:ext cx="2220816" cy="1247265"/>
      </dsp:txXfrm>
    </dsp:sp>
    <dsp:sp modelId="{B2448806-3502-49DF-80FE-F888762979CE}">
      <dsp:nvSpPr>
        <dsp:cNvPr id="0" name=""/>
        <dsp:cNvSpPr/>
      </dsp:nvSpPr>
      <dsp:spPr>
        <a:xfrm>
          <a:off x="4225017" y="1326609"/>
          <a:ext cx="91440" cy="529949"/>
        </a:xfrm>
        <a:custGeom>
          <a:avLst/>
          <a:gdLst/>
          <a:ahLst/>
          <a:cxnLst/>
          <a:rect l="0" t="0" r="0" b="0"/>
          <a:pathLst>
            <a:path>
              <a:moveTo>
                <a:pt x="45720" y="0"/>
              </a:moveTo>
              <a:lnTo>
                <a:pt x="45720" y="57122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3B3203EC-8BFE-4DD9-BCFA-6AC3D44ECBAD}">
      <dsp:nvSpPr>
        <dsp:cNvPr id="0" name=""/>
        <dsp:cNvSpPr/>
      </dsp:nvSpPr>
      <dsp:spPr>
        <a:xfrm>
          <a:off x="3277082" y="1856559"/>
          <a:ext cx="1987310" cy="1324873"/>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Service Delivery Strategies</a:t>
          </a:r>
        </a:p>
      </dsp:txBody>
      <dsp:txXfrm>
        <a:off x="3315886" y="1895363"/>
        <a:ext cx="1909702" cy="1247265"/>
      </dsp:txXfrm>
    </dsp:sp>
    <dsp:sp modelId="{D34CBDAE-00EA-4374-ABC7-596B066D803A}">
      <dsp:nvSpPr>
        <dsp:cNvPr id="0" name=""/>
        <dsp:cNvSpPr/>
      </dsp:nvSpPr>
      <dsp:spPr>
        <a:xfrm>
          <a:off x="4225017" y="3181433"/>
          <a:ext cx="91440" cy="529949"/>
        </a:xfrm>
        <a:custGeom>
          <a:avLst/>
          <a:gdLst/>
          <a:ahLst/>
          <a:cxnLst/>
          <a:rect l="0" t="0" r="0" b="0"/>
          <a:pathLst>
            <a:path>
              <a:moveTo>
                <a:pt x="45720" y="0"/>
              </a:moveTo>
              <a:lnTo>
                <a:pt x="45720" y="57122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599DF1C8-0D32-4469-8496-8B14938462F1}">
      <dsp:nvSpPr>
        <dsp:cNvPr id="0" name=""/>
        <dsp:cNvSpPr/>
      </dsp:nvSpPr>
      <dsp:spPr>
        <a:xfrm>
          <a:off x="3121525" y="3711383"/>
          <a:ext cx="2298424" cy="1324873"/>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Local Policy and Procedure</a:t>
          </a:r>
        </a:p>
      </dsp:txBody>
      <dsp:txXfrm>
        <a:off x="3160329" y="3750187"/>
        <a:ext cx="2220816" cy="1247265"/>
      </dsp:txXfrm>
    </dsp:sp>
    <dsp:sp modelId="{5E3D7DF0-2272-46E8-B502-7959A7DCC050}">
      <dsp:nvSpPr>
        <dsp:cNvPr id="0" name=""/>
        <dsp:cNvSpPr/>
      </dsp:nvSpPr>
      <dsp:spPr>
        <a:xfrm>
          <a:off x="4270737" y="1326609"/>
          <a:ext cx="2894617" cy="529949"/>
        </a:xfrm>
        <a:custGeom>
          <a:avLst/>
          <a:gdLst/>
          <a:ahLst/>
          <a:cxnLst/>
          <a:rect l="0" t="0" r="0" b="0"/>
          <a:pathLst>
            <a:path>
              <a:moveTo>
                <a:pt x="0" y="0"/>
              </a:moveTo>
              <a:lnTo>
                <a:pt x="0" y="285611"/>
              </a:lnTo>
              <a:lnTo>
                <a:pt x="3120060" y="285611"/>
              </a:lnTo>
              <a:lnTo>
                <a:pt x="3120060" y="57122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7734C495-0C4B-4010-926D-E1B8B1B77801}">
      <dsp:nvSpPr>
        <dsp:cNvPr id="0" name=""/>
        <dsp:cNvSpPr/>
      </dsp:nvSpPr>
      <dsp:spPr>
        <a:xfrm>
          <a:off x="6171699" y="1856559"/>
          <a:ext cx="1987310" cy="1324873"/>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Manager’s Report</a:t>
          </a:r>
        </a:p>
      </dsp:txBody>
      <dsp:txXfrm>
        <a:off x="6210503" y="1895363"/>
        <a:ext cx="1909702" cy="1247265"/>
      </dsp:txXfrm>
    </dsp:sp>
    <dsp:sp modelId="{A1FB90FC-A8E3-4ECD-A522-34785D081D67}">
      <dsp:nvSpPr>
        <dsp:cNvPr id="0" name=""/>
        <dsp:cNvSpPr/>
      </dsp:nvSpPr>
      <dsp:spPr>
        <a:xfrm>
          <a:off x="7119635" y="3181433"/>
          <a:ext cx="91440" cy="529949"/>
        </a:xfrm>
        <a:custGeom>
          <a:avLst/>
          <a:gdLst/>
          <a:ahLst/>
          <a:cxnLst/>
          <a:rect l="0" t="0" r="0" b="0"/>
          <a:pathLst>
            <a:path>
              <a:moveTo>
                <a:pt x="45720" y="0"/>
              </a:moveTo>
              <a:lnTo>
                <a:pt x="45720" y="57122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F38EF469-A2A5-4EC6-AB94-3EC66CF564C3}">
      <dsp:nvSpPr>
        <dsp:cNvPr id="0" name=""/>
        <dsp:cNvSpPr/>
      </dsp:nvSpPr>
      <dsp:spPr>
        <a:xfrm>
          <a:off x="6016143" y="3711383"/>
          <a:ext cx="2298424" cy="1324873"/>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Performance and Compliance</a:t>
          </a:r>
        </a:p>
      </dsp:txBody>
      <dsp:txXfrm>
        <a:off x="6054947" y="3750187"/>
        <a:ext cx="2220816" cy="124726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C71B1-0ACD-4AFE-9EAA-53854C14CD37}">
      <dsp:nvSpPr>
        <dsp:cNvPr id="0" name=""/>
        <dsp:cNvSpPr/>
      </dsp:nvSpPr>
      <dsp:spPr>
        <a:xfrm>
          <a:off x="3642" y="0"/>
          <a:ext cx="7453284" cy="5193347"/>
        </a:xfrm>
        <a:prstGeom prst="roundRect">
          <a:avLst>
            <a:gd name="adj" fmla="val 10000"/>
          </a:avLst>
        </a:prstGeom>
        <a:solidFill>
          <a:srgbClr val="202452"/>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alibri" panose="020F0502020204030204"/>
              <a:ea typeface="+mn-ea"/>
              <a:cs typeface="Arial" panose="020B0604020202020204" pitchFamily="34" charset="0"/>
            </a:rPr>
            <a:t>How can LVERs </a:t>
          </a:r>
          <a:r>
            <a:rPr lang="en-US" sz="2800" b="1" i="1" u="sng" kern="1200" dirty="0">
              <a:solidFill>
                <a:schemeClr val="bg1"/>
              </a:solidFill>
              <a:latin typeface="Calibri" panose="020F0502020204030204"/>
              <a:ea typeface="+mn-ea"/>
              <a:cs typeface="Arial" panose="020B0604020202020204" pitchFamily="34" charset="0"/>
            </a:rPr>
            <a:t>build capacity</a:t>
          </a:r>
          <a:r>
            <a:rPr lang="en-US" sz="2800" b="1" i="1" u="none" kern="1200" dirty="0">
              <a:solidFill>
                <a:schemeClr val="bg1"/>
              </a:solidFill>
              <a:latin typeface="Calibri" panose="020F0502020204030204"/>
              <a:ea typeface="+mn-ea"/>
              <a:cs typeface="Arial" panose="020B0604020202020204" pitchFamily="34" charset="0"/>
            </a:rPr>
            <a:t> </a:t>
          </a:r>
          <a:r>
            <a:rPr lang="en-US" sz="2800" b="1" kern="1200" dirty="0">
              <a:solidFill>
                <a:schemeClr val="bg1"/>
              </a:solidFill>
              <a:latin typeface="Calibri" panose="020F0502020204030204"/>
              <a:ea typeface="+mn-ea"/>
              <a:cs typeface="Arial" panose="020B0604020202020204" pitchFamily="34" charset="0"/>
            </a:rPr>
            <a:t>within their career centers?</a:t>
          </a:r>
          <a:endParaRPr lang="en-US" sz="2400" kern="1200" dirty="0">
            <a:solidFill>
              <a:schemeClr val="bg1"/>
            </a:solidFill>
            <a:latin typeface="Calibri" panose="020F0502020204030204"/>
            <a:ea typeface="+mn-ea"/>
            <a:cs typeface="Arial" panose="020B0604020202020204" pitchFamily="34" charset="0"/>
          </a:endParaRPr>
        </a:p>
      </dsp:txBody>
      <dsp:txXfrm>
        <a:off x="49274" y="45632"/>
        <a:ext cx="7362020" cy="1466740"/>
      </dsp:txXfrm>
    </dsp:sp>
    <dsp:sp modelId="{E22A98CE-655F-4632-9908-398B84FD214F}">
      <dsp:nvSpPr>
        <dsp:cNvPr id="0" name=""/>
        <dsp:cNvSpPr/>
      </dsp:nvSpPr>
      <dsp:spPr>
        <a:xfrm>
          <a:off x="307110" y="1175259"/>
          <a:ext cx="6754523" cy="1118769"/>
        </a:xfrm>
        <a:prstGeom prst="roundRect">
          <a:avLst>
            <a:gd name="adj" fmla="val 10000"/>
          </a:avLst>
        </a:prstGeom>
        <a:solidFill>
          <a:srgbClr val="04A651">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i="0" u="sng" kern="1200" dirty="0">
              <a:solidFill>
                <a:sysClr val="window" lastClr="FFFFFF"/>
              </a:solidFill>
              <a:latin typeface="Calibri" panose="020F0502020204030204"/>
              <a:ea typeface="+mn-ea"/>
              <a:cs typeface="Arial" panose="020B0604020202020204" pitchFamily="34" charset="0"/>
            </a:rPr>
            <a:t>Training career center staff and JVSG staff</a:t>
          </a:r>
          <a:r>
            <a:rPr lang="en-US" sz="2400" b="1" i="0" u="none" kern="1200" dirty="0">
              <a:solidFill>
                <a:sysClr val="window" lastClr="FFFFFF"/>
              </a:solidFill>
              <a:latin typeface="Calibri" panose="020F0502020204030204"/>
              <a:ea typeface="+mn-ea"/>
              <a:cs typeface="Arial" panose="020B0604020202020204" pitchFamily="34" charset="0"/>
            </a:rPr>
            <a:t> </a:t>
          </a:r>
          <a:r>
            <a:rPr lang="en-US" sz="2400" i="1" kern="1200" dirty="0">
              <a:solidFill>
                <a:sysClr val="window" lastClr="FFFFFF"/>
              </a:solidFill>
              <a:latin typeface="Calibri" panose="020F0502020204030204"/>
              <a:ea typeface="+mn-ea"/>
              <a:cs typeface="Arial" panose="020B0604020202020204" pitchFamily="34" charset="0"/>
            </a:rPr>
            <a:t>on program requirements and changes.</a:t>
          </a:r>
        </a:p>
      </dsp:txBody>
      <dsp:txXfrm>
        <a:off x="339878" y="1208027"/>
        <a:ext cx="6688987" cy="1053233"/>
      </dsp:txXfrm>
    </dsp:sp>
    <dsp:sp modelId="{8DCC98D3-B705-4E56-AEE7-E2EF2683D364}">
      <dsp:nvSpPr>
        <dsp:cNvPr id="0" name=""/>
        <dsp:cNvSpPr/>
      </dsp:nvSpPr>
      <dsp:spPr>
        <a:xfrm>
          <a:off x="307110" y="2523590"/>
          <a:ext cx="6754523" cy="1118769"/>
        </a:xfrm>
        <a:prstGeom prst="roundRect">
          <a:avLst>
            <a:gd name="adj" fmla="val 10000"/>
          </a:avLst>
        </a:prstGeom>
        <a:solidFill>
          <a:srgbClr val="04A651">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ysClr val="window" lastClr="FFFFFF"/>
              </a:solidFill>
              <a:latin typeface="Calibri" panose="020F0502020204030204"/>
              <a:ea typeface="+mn-ea"/>
              <a:cs typeface="Arial" panose="020B0604020202020204" pitchFamily="34" charset="0"/>
            </a:rPr>
            <a:t>Educating </a:t>
          </a:r>
          <a:r>
            <a:rPr lang="en-US" sz="2400" b="1" i="0" u="sng" kern="1200" dirty="0">
              <a:solidFill>
                <a:sysClr val="window" lastClr="FFFFFF"/>
              </a:solidFill>
              <a:latin typeface="Calibri" panose="020F0502020204030204"/>
              <a:ea typeface="+mn-ea"/>
              <a:cs typeface="Arial" panose="020B0604020202020204" pitchFamily="34" charset="0"/>
            </a:rPr>
            <a:t>partner program staff </a:t>
          </a:r>
          <a:r>
            <a:rPr lang="en-US" sz="2400" i="1" kern="1200" dirty="0">
              <a:solidFill>
                <a:sysClr val="window" lastClr="FFFFFF"/>
              </a:solidFill>
              <a:latin typeface="Calibri" panose="020F0502020204030204"/>
              <a:ea typeface="+mn-ea"/>
              <a:cs typeface="Arial" panose="020B0604020202020204" pitchFamily="34" charset="0"/>
            </a:rPr>
            <a:t>on the mission of the JVSG program and current veteran employment initiatives.</a:t>
          </a:r>
        </a:p>
      </dsp:txBody>
      <dsp:txXfrm>
        <a:off x="339878" y="2556358"/>
        <a:ext cx="6688987" cy="1053233"/>
      </dsp:txXfrm>
    </dsp:sp>
    <dsp:sp modelId="{D7FA611F-4F78-4F23-A364-C4D73BAA6C72}">
      <dsp:nvSpPr>
        <dsp:cNvPr id="0" name=""/>
        <dsp:cNvSpPr/>
      </dsp:nvSpPr>
      <dsp:spPr>
        <a:xfrm>
          <a:off x="330573" y="3813832"/>
          <a:ext cx="6799422" cy="1118769"/>
        </a:xfrm>
        <a:prstGeom prst="roundRect">
          <a:avLst>
            <a:gd name="adj" fmla="val 10000"/>
          </a:avLst>
        </a:prstGeom>
        <a:solidFill>
          <a:srgbClr val="04A651">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i="0" u="sng" kern="1200" dirty="0">
              <a:solidFill>
                <a:sysClr val="window" lastClr="FFFFFF"/>
              </a:solidFill>
              <a:latin typeface="Calibri" panose="020F0502020204030204"/>
              <a:ea typeface="+mn-ea"/>
              <a:cs typeface="Arial" panose="020B0604020202020204" pitchFamily="34" charset="0"/>
            </a:rPr>
            <a:t>Training and educating the employer community </a:t>
          </a:r>
          <a:r>
            <a:rPr lang="en-US" sz="2400" i="1" kern="1200" dirty="0">
              <a:solidFill>
                <a:sysClr val="window" lastClr="FFFFFF"/>
              </a:solidFill>
              <a:latin typeface="Calibri" panose="020F0502020204030204"/>
              <a:ea typeface="+mn-ea"/>
              <a:cs typeface="Arial" panose="020B0604020202020204" pitchFamily="34" charset="0"/>
            </a:rPr>
            <a:t>on the advantages of hiring veterans and  promoting the career center’s ability to assist.</a:t>
          </a:r>
        </a:p>
      </dsp:txBody>
      <dsp:txXfrm>
        <a:off x="363341" y="3846600"/>
        <a:ext cx="6733886" cy="105323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04562-B290-494B-AB05-99A66ABAD9C0}">
      <dsp:nvSpPr>
        <dsp:cNvPr id="0" name=""/>
        <dsp:cNvSpPr/>
      </dsp:nvSpPr>
      <dsp:spPr>
        <a:xfrm>
          <a:off x="0" y="0"/>
          <a:ext cx="8721318" cy="3096000"/>
        </a:xfrm>
        <a:prstGeom prst="rightArrow">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55A8E-3508-4D89-81AF-DC80AA62F7AD}">
      <dsp:nvSpPr>
        <dsp:cNvPr id="0" name=""/>
        <dsp:cNvSpPr/>
      </dsp:nvSpPr>
      <dsp:spPr>
        <a:xfrm>
          <a:off x="5202251" y="2415975"/>
          <a:ext cx="2199917" cy="26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HVMP</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WOTC</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OJT</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Calibri" panose="020F0502020204030204"/>
              <a:ea typeface="+mn-ea"/>
              <a:cs typeface="Arial" panose="020B0604020202020204" pitchFamily="34" charset="0"/>
            </a:rPr>
            <a:t>Federal Bonding</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err="1">
              <a:solidFill>
                <a:srgbClr val="202452"/>
              </a:solidFill>
              <a:latin typeface="Calibri" panose="020F0502020204030204"/>
              <a:ea typeface="+mn-ea"/>
              <a:cs typeface="Arial" panose="020B0604020202020204" pitchFamily="34" charset="0"/>
            </a:rPr>
            <a:t>SkillBridge</a:t>
          </a:r>
          <a:endParaRPr lang="en-US" sz="2000" kern="1200" dirty="0">
            <a:solidFill>
              <a:srgbClr val="202452"/>
            </a:solidFill>
            <a:latin typeface="Calibri" panose="020F0502020204030204"/>
            <a:ea typeface="+mn-ea"/>
            <a:cs typeface="Arial" panose="020B0604020202020204" pitchFamily="34" charset="0"/>
          </a:endParaRPr>
        </a:p>
      </dsp:txBody>
      <dsp:txXfrm>
        <a:off x="5202251" y="2415975"/>
        <a:ext cx="2199917" cy="2660625"/>
      </dsp:txXfrm>
    </dsp:sp>
    <dsp:sp modelId="{658FF23C-F178-4D4D-BBBA-745D10B31B49}">
      <dsp:nvSpPr>
        <dsp:cNvPr id="0" name=""/>
        <dsp:cNvSpPr/>
      </dsp:nvSpPr>
      <dsp:spPr>
        <a:xfrm>
          <a:off x="5050549" y="789299"/>
          <a:ext cx="2018628"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Calibri" panose="020F0502020204030204"/>
              <a:ea typeface="+mn-ea"/>
              <a:cs typeface="Arial" panose="020B0604020202020204" pitchFamily="34" charset="0"/>
            </a:rPr>
            <a:t>Employer Community</a:t>
          </a:r>
        </a:p>
      </dsp:txBody>
      <dsp:txXfrm>
        <a:off x="5050549" y="789299"/>
        <a:ext cx="2018628" cy="1548000"/>
      </dsp:txXfrm>
    </dsp:sp>
    <dsp:sp modelId="{B28D2DED-F1DA-4B63-B10A-C3118658F744}">
      <dsp:nvSpPr>
        <dsp:cNvPr id="0" name=""/>
        <dsp:cNvSpPr/>
      </dsp:nvSpPr>
      <dsp:spPr>
        <a:xfrm>
          <a:off x="2694886" y="2432371"/>
          <a:ext cx="2199917" cy="26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JVSG staff roles and responsibilities</a:t>
          </a:r>
        </a:p>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DVOP referral process</a:t>
          </a:r>
        </a:p>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LVER Advocacy</a:t>
          </a:r>
        </a:p>
        <a:p>
          <a:pPr marL="228600" lvl="1" indent="-228600" algn="l" defTabSz="889000">
            <a:lnSpc>
              <a:spcPct val="90000"/>
            </a:lnSpc>
            <a:spcBef>
              <a:spcPct val="0"/>
            </a:spcBef>
            <a:spcAft>
              <a:spcPct val="15000"/>
            </a:spcAft>
            <a:buChar char="•"/>
          </a:pPr>
          <a:endParaRPr lang="en-US" sz="2000" kern="1200" dirty="0">
            <a:solidFill>
              <a:srgbClr val="004563"/>
            </a:solidFill>
            <a:latin typeface="Arial" panose="020B0604020202020204" pitchFamily="34" charset="0"/>
            <a:ea typeface="+mn-ea"/>
            <a:cs typeface="Arial" panose="020B0604020202020204" pitchFamily="34" charset="0"/>
          </a:endParaRPr>
        </a:p>
      </dsp:txBody>
      <dsp:txXfrm>
        <a:off x="2694886" y="2432371"/>
        <a:ext cx="2199917" cy="2660625"/>
      </dsp:txXfrm>
    </dsp:sp>
    <dsp:sp modelId="{2A02F806-0A15-4251-88BE-3CF1FEC0839F}">
      <dsp:nvSpPr>
        <dsp:cNvPr id="0" name=""/>
        <dsp:cNvSpPr/>
      </dsp:nvSpPr>
      <dsp:spPr>
        <a:xfrm>
          <a:off x="2575535" y="789299"/>
          <a:ext cx="2018628"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Calibri" panose="020F0502020204030204"/>
              <a:ea typeface="+mn-ea"/>
              <a:cs typeface="Arial" panose="020B0604020202020204" pitchFamily="34" charset="0"/>
            </a:rPr>
            <a:t>Partner Program Staff</a:t>
          </a:r>
        </a:p>
      </dsp:txBody>
      <dsp:txXfrm>
        <a:off x="2575535" y="789299"/>
        <a:ext cx="2018628" cy="1548000"/>
      </dsp:txXfrm>
    </dsp:sp>
    <dsp:sp modelId="{72F31711-746D-4D15-A593-89AA15C27D3C}">
      <dsp:nvSpPr>
        <dsp:cNvPr id="0" name=""/>
        <dsp:cNvSpPr/>
      </dsp:nvSpPr>
      <dsp:spPr>
        <a:xfrm>
          <a:off x="219872" y="2432371"/>
          <a:ext cx="2199917" cy="26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Eligible veteran/spouse criteria</a:t>
          </a:r>
        </a:p>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Significant barriers to employment</a:t>
          </a:r>
        </a:p>
        <a:p>
          <a:pPr marL="228600" lvl="1" indent="-228600" algn="l" defTabSz="889000">
            <a:lnSpc>
              <a:spcPct val="90000"/>
            </a:lnSpc>
            <a:spcBef>
              <a:spcPct val="0"/>
            </a:spcBef>
            <a:spcAft>
              <a:spcPct val="15000"/>
            </a:spcAft>
            <a:buChar char="•"/>
          </a:pPr>
          <a:r>
            <a:rPr lang="en-US" sz="2000" b="0" u="none" kern="1200" dirty="0">
              <a:solidFill>
                <a:srgbClr val="202452"/>
              </a:solidFill>
              <a:latin typeface="Calibri" panose="020F0502020204030204"/>
              <a:ea typeface="+mn-ea"/>
              <a:cs typeface="Arial" panose="020B0604020202020204" pitchFamily="34" charset="0"/>
            </a:rPr>
            <a:t>Priority of service</a:t>
          </a:r>
        </a:p>
        <a:p>
          <a:pPr marL="228600" lvl="1" indent="-228600" algn="l" defTabSz="889000">
            <a:lnSpc>
              <a:spcPct val="90000"/>
            </a:lnSpc>
            <a:spcBef>
              <a:spcPct val="0"/>
            </a:spcBef>
            <a:spcAft>
              <a:spcPct val="15000"/>
            </a:spcAft>
            <a:buChar char="•"/>
          </a:pPr>
          <a:r>
            <a:rPr lang="en-US" sz="2000" kern="1200" dirty="0">
              <a:solidFill>
                <a:srgbClr val="202452"/>
              </a:solidFill>
              <a:latin typeface="Calibri" panose="020F0502020204030204"/>
              <a:ea typeface="+mn-ea"/>
              <a:cs typeface="Arial" panose="020B0604020202020204" pitchFamily="34" charset="0"/>
            </a:rPr>
            <a:t>Veterans' intake process and intake form</a:t>
          </a:r>
        </a:p>
      </dsp:txBody>
      <dsp:txXfrm>
        <a:off x="219872" y="2432371"/>
        <a:ext cx="2199917" cy="2660625"/>
      </dsp:txXfrm>
    </dsp:sp>
    <dsp:sp modelId="{81FFCD67-7F8A-4C1F-8C87-306C53CC1149}">
      <dsp:nvSpPr>
        <dsp:cNvPr id="0" name=""/>
        <dsp:cNvSpPr/>
      </dsp:nvSpPr>
      <dsp:spPr>
        <a:xfrm>
          <a:off x="100522" y="789299"/>
          <a:ext cx="2018628"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Calibri" panose="020F0502020204030204"/>
              <a:ea typeface="+mn-ea"/>
              <a:cs typeface="Arial" panose="020B0604020202020204" pitchFamily="34" charset="0"/>
            </a:rPr>
            <a:t>Career Center Staff</a:t>
          </a:r>
        </a:p>
      </dsp:txBody>
      <dsp:txXfrm>
        <a:off x="100522" y="789299"/>
        <a:ext cx="2018628" cy="15480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90475-FB3E-4102-9640-5D01434B8EA1}">
      <dsp:nvSpPr>
        <dsp:cNvPr id="0" name=""/>
        <dsp:cNvSpPr/>
      </dsp:nvSpPr>
      <dsp:spPr>
        <a:xfrm>
          <a:off x="0" y="644695"/>
          <a:ext cx="7997825" cy="449820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20720" tIns="874776" rIns="6207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Veteran Intake and Referral Process</a:t>
          </a: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Veteran Intake Form</a:t>
          </a:r>
        </a:p>
        <a:p>
          <a:pPr marL="228600" lvl="1" indent="-228600" algn="l" defTabSz="1066800">
            <a:lnSpc>
              <a:spcPct val="90000"/>
            </a:lnSpc>
            <a:spcBef>
              <a:spcPct val="0"/>
            </a:spcBef>
            <a:spcAft>
              <a:spcPct val="15000"/>
            </a:spcAft>
            <a:buChar char="•"/>
          </a:pPr>
          <a:r>
            <a:rPr lang="en-US" sz="2400" b="0" u="none" kern="1200" dirty="0">
              <a:solidFill>
                <a:srgbClr val="202452"/>
              </a:solidFill>
              <a:latin typeface="Calibri" panose="020F0502020204030204"/>
              <a:ea typeface="+mn-ea"/>
              <a:cs typeface="Arial" panose="020B0604020202020204" pitchFamily="34" charset="0"/>
            </a:rPr>
            <a:t>Priority of Service</a:t>
          </a: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Veterans Readiness and Employment (VR&amp;E) Chapter 31</a:t>
          </a: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Homeless Veteran Reintegration Program (HVRP)</a:t>
          </a: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Veteran Case Management </a:t>
          </a: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Intake with Partner Programs</a:t>
          </a:r>
        </a:p>
        <a:p>
          <a:pPr marL="228600" lvl="1" indent="-228600" algn="l" defTabSz="1066800">
            <a:lnSpc>
              <a:spcPct val="90000"/>
            </a:lnSpc>
            <a:spcBef>
              <a:spcPct val="0"/>
            </a:spcBef>
            <a:spcAft>
              <a:spcPct val="15000"/>
            </a:spcAft>
            <a:buChar char="•"/>
          </a:pPr>
          <a:r>
            <a:rPr lang="en-US" sz="2400" kern="1200" dirty="0">
              <a:solidFill>
                <a:srgbClr val="202452"/>
              </a:solidFill>
              <a:latin typeface="Calibri" panose="020F0502020204030204"/>
              <a:ea typeface="+mn-ea"/>
              <a:cs typeface="Arial" panose="020B0604020202020204" pitchFamily="34" charset="0"/>
            </a:rPr>
            <a:t>Any other policy involving veteran services.  </a:t>
          </a:r>
        </a:p>
      </dsp:txBody>
      <dsp:txXfrm>
        <a:off x="0" y="644695"/>
        <a:ext cx="7997825" cy="4498200"/>
      </dsp:txXfrm>
    </dsp:sp>
    <dsp:sp modelId="{83FBA3B9-620F-49EF-A124-40C7053259BE}">
      <dsp:nvSpPr>
        <dsp:cNvPr id="0" name=""/>
        <dsp:cNvSpPr/>
      </dsp:nvSpPr>
      <dsp:spPr>
        <a:xfrm>
          <a:off x="464945" y="61561"/>
          <a:ext cx="6912888" cy="123984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09" tIns="0" rIns="211609"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Arial" panose="020B0604020202020204" pitchFamily="34" charset="0"/>
            </a:rPr>
            <a:t>LVER staff should assist with the following local policies &amp; procedures:</a:t>
          </a:r>
        </a:p>
      </dsp:txBody>
      <dsp:txXfrm>
        <a:off x="525469" y="122085"/>
        <a:ext cx="6791840" cy="111879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D7C05-B604-498C-87FB-61D344FD1F20}">
      <dsp:nvSpPr>
        <dsp:cNvPr id="0" name=""/>
        <dsp:cNvSpPr/>
      </dsp:nvSpPr>
      <dsp:spPr>
        <a:xfrm>
          <a:off x="0" y="845554"/>
          <a:ext cx="7997825" cy="1722240"/>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The VQMR is a report regarding the career center’s services provided to veterans and “compliance with Federal law and regulations with respect to special services and priorities for eligible veterans and eligible persons” (VPL 07-19).</a:t>
          </a:r>
        </a:p>
      </dsp:txBody>
      <dsp:txXfrm>
        <a:off x="84073" y="929627"/>
        <a:ext cx="7829679" cy="1554094"/>
      </dsp:txXfrm>
    </dsp:sp>
    <dsp:sp modelId="{F78113AB-D7A7-422D-9BBF-3AD11E9EFF8A}">
      <dsp:nvSpPr>
        <dsp:cNvPr id="0" name=""/>
        <dsp:cNvSpPr/>
      </dsp:nvSpPr>
      <dsp:spPr>
        <a:xfrm>
          <a:off x="0" y="2626421"/>
          <a:ext cx="7997825" cy="1026300"/>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Arial" panose="020B0604020202020204" pitchFamily="34" charset="0"/>
            </a:rPr>
            <a:t>LVERs are administratively responsible for completing and submitting the manager’s report to the State Veterans Program Coordinator.</a:t>
          </a:r>
        </a:p>
      </dsp:txBody>
      <dsp:txXfrm>
        <a:off x="50100" y="2676521"/>
        <a:ext cx="7897625" cy="926100"/>
      </dsp:txXfrm>
    </dsp:sp>
    <dsp:sp modelId="{A27294C8-5992-45DC-83E7-CF3E26300B0B}">
      <dsp:nvSpPr>
        <dsp:cNvPr id="0" name=""/>
        <dsp:cNvSpPr/>
      </dsp:nvSpPr>
      <dsp:spPr>
        <a:xfrm>
          <a:off x="0" y="3921228"/>
          <a:ext cx="7997825"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Core components  include:</a:t>
          </a:r>
        </a:p>
        <a:p>
          <a:pPr marL="457200" lvl="2"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LVER training and jobs/career Fairs</a:t>
          </a:r>
        </a:p>
        <a:p>
          <a:pPr marL="457200" lvl="2"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Employer and veteran services</a:t>
          </a:r>
        </a:p>
        <a:p>
          <a:pPr marL="457200" lvl="2"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Calibri" panose="020F0502020204030204"/>
              <a:ea typeface="+mn-ea"/>
              <a:cs typeface="Arial" panose="020B0604020202020204" pitchFamily="34" charset="0"/>
            </a:rPr>
            <a:t>Success stories &amp; best practices</a:t>
          </a:r>
        </a:p>
      </dsp:txBody>
      <dsp:txXfrm>
        <a:off x="0" y="3921228"/>
        <a:ext cx="7997825" cy="1357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9326-F83E-459B-A612-42915C431758}">
      <dsp:nvSpPr>
        <dsp:cNvPr id="0" name=""/>
        <dsp:cNvSpPr/>
      </dsp:nvSpPr>
      <dsp:spPr>
        <a:xfrm>
          <a:off x="3011835" y="497"/>
          <a:ext cx="2558027" cy="1494479"/>
        </a:xfrm>
        <a:prstGeom prst="roundRect">
          <a:avLst>
            <a:gd name="adj" fmla="val 10000"/>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ysClr val="window" lastClr="FFFFFF"/>
              </a:solidFill>
              <a:latin typeface="Calibri" panose="020F0502020204030204"/>
              <a:ea typeface="+mn-ea"/>
              <a:cs typeface="Arial" panose="020B0604020202020204" pitchFamily="34" charset="0"/>
            </a:rPr>
            <a:t>Employer Outreach</a:t>
          </a:r>
        </a:p>
      </dsp:txBody>
      <dsp:txXfrm>
        <a:off x="3055607" y="44269"/>
        <a:ext cx="2470483" cy="1406935"/>
      </dsp:txXfrm>
    </dsp:sp>
    <dsp:sp modelId="{320BA36C-007D-46A4-8858-C4A603C11027}">
      <dsp:nvSpPr>
        <dsp:cNvPr id="0" name=""/>
        <dsp:cNvSpPr/>
      </dsp:nvSpPr>
      <dsp:spPr>
        <a:xfrm>
          <a:off x="1288674" y="1494976"/>
          <a:ext cx="3002174" cy="369303"/>
        </a:xfrm>
        <a:custGeom>
          <a:avLst/>
          <a:gdLst/>
          <a:ahLst/>
          <a:cxnLst/>
          <a:rect l="0" t="0" r="0" b="0"/>
          <a:pathLst>
            <a:path>
              <a:moveTo>
                <a:pt x="3002174" y="0"/>
              </a:moveTo>
              <a:lnTo>
                <a:pt x="3002174" y="184651"/>
              </a:lnTo>
              <a:lnTo>
                <a:pt x="0" y="184651"/>
              </a:lnTo>
              <a:lnTo>
                <a:pt x="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DFBB9A0C-C26E-4D11-8BA3-7170834D25CF}">
      <dsp:nvSpPr>
        <dsp:cNvPr id="0" name=""/>
        <dsp:cNvSpPr/>
      </dsp:nvSpPr>
      <dsp:spPr>
        <a:xfrm>
          <a:off x="9660" y="1864280"/>
          <a:ext cx="2558027" cy="149447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Arial" panose="020B0604020202020204" pitchFamily="34" charset="0"/>
            </a:rPr>
            <a:t>Business Services Team</a:t>
          </a:r>
        </a:p>
      </dsp:txBody>
      <dsp:txXfrm>
        <a:off x="53432" y="1908052"/>
        <a:ext cx="2470483" cy="1406935"/>
      </dsp:txXfrm>
    </dsp:sp>
    <dsp:sp modelId="{A2DF6836-9497-44BB-9885-A4EA0C9DC00B}">
      <dsp:nvSpPr>
        <dsp:cNvPr id="0" name=""/>
        <dsp:cNvSpPr/>
      </dsp:nvSpPr>
      <dsp:spPr>
        <a:xfrm>
          <a:off x="1242954" y="3358759"/>
          <a:ext cx="91440" cy="369801"/>
        </a:xfrm>
        <a:custGeom>
          <a:avLst/>
          <a:gdLst/>
          <a:ahLst/>
          <a:cxnLst/>
          <a:rect l="0" t="0" r="0" b="0"/>
          <a:pathLst>
            <a:path>
              <a:moveTo>
                <a:pt x="45720" y="0"/>
              </a:moveTo>
              <a:lnTo>
                <a:pt x="45720" y="184900"/>
              </a:lnTo>
              <a:lnTo>
                <a:pt x="52658" y="184900"/>
              </a:lnTo>
              <a:lnTo>
                <a:pt x="52658" y="369801"/>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AB3D8BDB-FAE2-4D15-A315-19826321E9EC}">
      <dsp:nvSpPr>
        <dsp:cNvPr id="0" name=""/>
        <dsp:cNvSpPr/>
      </dsp:nvSpPr>
      <dsp:spPr>
        <a:xfrm>
          <a:off x="16599" y="3728560"/>
          <a:ext cx="2558027" cy="149447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Coordination with Partner Programs</a:t>
          </a:r>
        </a:p>
      </dsp:txBody>
      <dsp:txXfrm>
        <a:off x="60371" y="3772332"/>
        <a:ext cx="2470483" cy="1406935"/>
      </dsp:txXfrm>
    </dsp:sp>
    <dsp:sp modelId="{5B7A5266-8230-459F-93F8-E3723DAF9F0E}">
      <dsp:nvSpPr>
        <dsp:cNvPr id="0" name=""/>
        <dsp:cNvSpPr/>
      </dsp:nvSpPr>
      <dsp:spPr>
        <a:xfrm>
          <a:off x="4245129" y="1494976"/>
          <a:ext cx="91440" cy="369303"/>
        </a:xfrm>
        <a:custGeom>
          <a:avLst/>
          <a:gdLst/>
          <a:ahLst/>
          <a:cxnLst/>
          <a:rect l="0" t="0" r="0" b="0"/>
          <a:pathLst>
            <a:path>
              <a:moveTo>
                <a:pt x="45720" y="0"/>
              </a:moveTo>
              <a:lnTo>
                <a:pt x="4572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8472EC8E-7B84-4877-9A1B-EC575D2F6AC7}">
      <dsp:nvSpPr>
        <dsp:cNvPr id="0" name=""/>
        <dsp:cNvSpPr/>
      </dsp:nvSpPr>
      <dsp:spPr>
        <a:xfrm>
          <a:off x="3011835" y="1864280"/>
          <a:ext cx="2558027" cy="149447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Arial" panose="020B0604020202020204" pitchFamily="34" charset="0"/>
            </a:rPr>
            <a:t>Veteran Advocacy</a:t>
          </a:r>
        </a:p>
      </dsp:txBody>
      <dsp:txXfrm>
        <a:off x="3055607" y="1908052"/>
        <a:ext cx="2470483" cy="1406935"/>
      </dsp:txXfrm>
    </dsp:sp>
    <dsp:sp modelId="{617FF8A1-2DC3-4276-8736-A00EBA6C38AB}">
      <dsp:nvSpPr>
        <dsp:cNvPr id="0" name=""/>
        <dsp:cNvSpPr/>
      </dsp:nvSpPr>
      <dsp:spPr>
        <a:xfrm>
          <a:off x="4245129" y="3358759"/>
          <a:ext cx="91440" cy="369303"/>
        </a:xfrm>
        <a:custGeom>
          <a:avLst/>
          <a:gdLst/>
          <a:ahLst/>
          <a:cxnLst/>
          <a:rect l="0" t="0" r="0" b="0"/>
          <a:pathLst>
            <a:path>
              <a:moveTo>
                <a:pt x="45720" y="0"/>
              </a:moveTo>
              <a:lnTo>
                <a:pt x="4572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A540AD8D-491C-4367-BC15-161A0FCA84C3}">
      <dsp:nvSpPr>
        <dsp:cNvPr id="0" name=""/>
        <dsp:cNvSpPr/>
      </dsp:nvSpPr>
      <dsp:spPr>
        <a:xfrm>
          <a:off x="3011835" y="3728063"/>
          <a:ext cx="2558027" cy="149447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Employer Contacts and Visits, Career Fairs, Job Search Workshops</a:t>
          </a:r>
        </a:p>
      </dsp:txBody>
      <dsp:txXfrm>
        <a:off x="3055607" y="3771835"/>
        <a:ext cx="2470483" cy="1406935"/>
      </dsp:txXfrm>
    </dsp:sp>
    <dsp:sp modelId="{7C85ECEB-8614-44A8-AAFD-F5B848AF2245}">
      <dsp:nvSpPr>
        <dsp:cNvPr id="0" name=""/>
        <dsp:cNvSpPr/>
      </dsp:nvSpPr>
      <dsp:spPr>
        <a:xfrm>
          <a:off x="4290849" y="1494976"/>
          <a:ext cx="2973493" cy="369303"/>
        </a:xfrm>
        <a:custGeom>
          <a:avLst/>
          <a:gdLst/>
          <a:ahLst/>
          <a:cxnLst/>
          <a:rect l="0" t="0" r="0" b="0"/>
          <a:pathLst>
            <a:path>
              <a:moveTo>
                <a:pt x="0" y="0"/>
              </a:moveTo>
              <a:lnTo>
                <a:pt x="0" y="184651"/>
              </a:lnTo>
              <a:lnTo>
                <a:pt x="2973493" y="184651"/>
              </a:lnTo>
              <a:lnTo>
                <a:pt x="2973493"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F5EF29A4-7C21-497C-955B-D1FE7B45FF3D}">
      <dsp:nvSpPr>
        <dsp:cNvPr id="0" name=""/>
        <dsp:cNvSpPr/>
      </dsp:nvSpPr>
      <dsp:spPr>
        <a:xfrm>
          <a:off x="5985329" y="1864280"/>
          <a:ext cx="2558027" cy="1494479"/>
        </a:xfrm>
        <a:prstGeom prst="roundRect">
          <a:avLst>
            <a:gd name="adj" fmla="val 1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Arial" panose="020B0604020202020204" pitchFamily="34" charset="0"/>
            </a:rPr>
            <a:t>Individualized Veteran Advocacy</a:t>
          </a:r>
          <a:endParaRPr lang="en-US" sz="2400" b="1" kern="1200" dirty="0">
            <a:solidFill>
              <a:sysClr val="window" lastClr="FFFFFF"/>
            </a:solidFill>
            <a:latin typeface="Calibri" panose="020F0502020204030204"/>
            <a:ea typeface="+mn-ea"/>
            <a:cs typeface="Arial" panose="020B0604020202020204" pitchFamily="34" charset="0"/>
          </a:endParaRPr>
        </a:p>
      </dsp:txBody>
      <dsp:txXfrm>
        <a:off x="6029101" y="1908052"/>
        <a:ext cx="2470483" cy="1406935"/>
      </dsp:txXfrm>
    </dsp:sp>
    <dsp:sp modelId="{D14DD807-7896-4365-BE2C-E2B737402948}">
      <dsp:nvSpPr>
        <dsp:cNvPr id="0" name=""/>
        <dsp:cNvSpPr/>
      </dsp:nvSpPr>
      <dsp:spPr>
        <a:xfrm>
          <a:off x="7218622" y="3358759"/>
          <a:ext cx="91440" cy="369303"/>
        </a:xfrm>
        <a:custGeom>
          <a:avLst/>
          <a:gdLst/>
          <a:ahLst/>
          <a:cxnLst/>
          <a:rect l="0" t="0" r="0" b="0"/>
          <a:pathLst>
            <a:path>
              <a:moveTo>
                <a:pt x="45720" y="0"/>
              </a:moveTo>
              <a:lnTo>
                <a:pt x="4572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B1DD2415-11B2-4CD7-B253-88476BB83A89}">
      <dsp:nvSpPr>
        <dsp:cNvPr id="0" name=""/>
        <dsp:cNvSpPr/>
      </dsp:nvSpPr>
      <dsp:spPr>
        <a:xfrm>
          <a:off x="5985329" y="3728063"/>
          <a:ext cx="2558027" cy="1494479"/>
        </a:xfrm>
        <a:prstGeom prst="roundRect">
          <a:avLst>
            <a:gd name="adj" fmla="val 1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ysClr val="window" lastClr="FFFFFF"/>
              </a:solidFill>
              <a:latin typeface="Calibri" panose="020F0502020204030204"/>
              <a:ea typeface="+mn-ea"/>
              <a:cs typeface="Arial" panose="020B0604020202020204" pitchFamily="34" charset="0"/>
            </a:rPr>
            <a:t>Job Developments and Individualized Advocacy</a:t>
          </a:r>
        </a:p>
      </dsp:txBody>
      <dsp:txXfrm>
        <a:off x="6029101" y="3771835"/>
        <a:ext cx="2470483" cy="140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DC906-62AB-4FAD-9CB6-30F99BF35A3D}">
      <dsp:nvSpPr>
        <dsp:cNvPr id="0" name=""/>
        <dsp:cNvSpPr/>
      </dsp:nvSpPr>
      <dsp:spPr>
        <a:xfrm>
          <a:off x="0" y="646950"/>
          <a:ext cx="10265228" cy="752505"/>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Purpose and benefits</a:t>
          </a:r>
          <a:endParaRPr lang="en-US" sz="2400" kern="1200" dirty="0">
            <a:solidFill>
              <a:sysClr val="window" lastClr="FFFFFF"/>
            </a:solidFill>
            <a:latin typeface="Calibri" panose="020F0502020204030204"/>
            <a:ea typeface="+mn-ea"/>
            <a:cs typeface="Arial" panose="020B0604020202020204" pitchFamily="34" charset="0"/>
          </a:endParaRPr>
        </a:p>
      </dsp:txBody>
      <dsp:txXfrm>
        <a:off x="36734" y="683684"/>
        <a:ext cx="10191760" cy="679037"/>
      </dsp:txXfrm>
    </dsp:sp>
    <dsp:sp modelId="{B4065E46-B4A1-4C92-BC93-402DC0BFF573}">
      <dsp:nvSpPr>
        <dsp:cNvPr id="0" name=""/>
        <dsp:cNvSpPr/>
      </dsp:nvSpPr>
      <dsp:spPr>
        <a:xfrm>
          <a:off x="0" y="1399455"/>
          <a:ext cx="102652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2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Calibri" panose="020F0502020204030204"/>
              <a:ea typeface="+mn-ea"/>
              <a:cs typeface="Arial" panose="020B0604020202020204" pitchFamily="34" charset="0"/>
            </a:rPr>
            <a:t>Builds relationships with employers in the community</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Calibri" panose="020F0502020204030204"/>
              <a:ea typeface="+mn-ea"/>
              <a:cs typeface="Arial" panose="020B0604020202020204" pitchFamily="34" charset="0"/>
            </a:rPr>
            <a:t>Generates personal brand within the community as a veteran's advocate </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Calibri" panose="020F0502020204030204"/>
              <a:ea typeface="+mn-ea"/>
              <a:cs typeface="Arial" panose="020B0604020202020204" pitchFamily="34" charset="0"/>
            </a:rPr>
            <a:t>Promotes career center’s services, programs, and incentives</a:t>
          </a:r>
        </a:p>
      </dsp:txBody>
      <dsp:txXfrm>
        <a:off x="0" y="1399455"/>
        <a:ext cx="10265228" cy="1076400"/>
      </dsp:txXfrm>
    </dsp:sp>
    <dsp:sp modelId="{5E55D8C4-46E0-4A76-9A69-E8742ED96F0F}">
      <dsp:nvSpPr>
        <dsp:cNvPr id="0" name=""/>
        <dsp:cNvSpPr/>
      </dsp:nvSpPr>
      <dsp:spPr>
        <a:xfrm>
          <a:off x="0" y="2475855"/>
          <a:ext cx="10265228" cy="711158"/>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Expected outcomes</a:t>
          </a:r>
          <a:endParaRPr lang="en-US" sz="2400" kern="1200" dirty="0">
            <a:solidFill>
              <a:sysClr val="window" lastClr="FFFFFF"/>
            </a:solidFill>
            <a:latin typeface="Calibri" panose="020F0502020204030204"/>
            <a:ea typeface="+mn-ea"/>
            <a:cs typeface="Arial" panose="020B0604020202020204" pitchFamily="34" charset="0"/>
          </a:endParaRPr>
        </a:p>
      </dsp:txBody>
      <dsp:txXfrm>
        <a:off x="34716" y="2510571"/>
        <a:ext cx="10195796" cy="641726"/>
      </dsp:txXfrm>
    </dsp:sp>
    <dsp:sp modelId="{97F70E09-7958-4D4D-8875-79EF4537C4AA}">
      <dsp:nvSpPr>
        <dsp:cNvPr id="0" name=""/>
        <dsp:cNvSpPr/>
      </dsp:nvSpPr>
      <dsp:spPr>
        <a:xfrm>
          <a:off x="0" y="3187014"/>
          <a:ext cx="102652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2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Calibri" panose="020F0502020204030204"/>
              <a:ea typeface="+mn-ea"/>
              <a:cs typeface="Arial" panose="020B0604020202020204" pitchFamily="34" charset="0"/>
            </a:rPr>
            <a:t>Job orders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Calibri" panose="020F0502020204030204"/>
              <a:ea typeface="+mn-ea"/>
              <a:cs typeface="Arial" panose="020B0604020202020204" pitchFamily="34" charset="0"/>
            </a:rPr>
            <a:t>Job developments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Calibri" panose="020F0502020204030204"/>
              <a:ea typeface="+mn-ea"/>
              <a:cs typeface="Arial" panose="020B0604020202020204" pitchFamily="34" charset="0"/>
            </a:rPr>
            <a:t>On-the-Job Training (OJT) opportunities</a:t>
          </a:r>
        </a:p>
      </dsp:txBody>
      <dsp:txXfrm>
        <a:off x="0" y="3187014"/>
        <a:ext cx="10265228"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E602-59D3-4E2C-B3ED-CEE1C8B92CF8}">
      <dsp:nvSpPr>
        <dsp:cNvPr id="0" name=""/>
        <dsp:cNvSpPr/>
      </dsp:nvSpPr>
      <dsp:spPr>
        <a:xfrm>
          <a:off x="3463640" y="2012858"/>
          <a:ext cx="1891865" cy="1630791"/>
        </a:xfrm>
        <a:prstGeom prst="round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Employer</a:t>
          </a:r>
        </a:p>
      </dsp:txBody>
      <dsp:txXfrm>
        <a:off x="3543249" y="2092467"/>
        <a:ext cx="1732647" cy="1471573"/>
      </dsp:txXfrm>
    </dsp:sp>
    <dsp:sp modelId="{726EF77A-C027-4C85-8CD0-2C85FE760652}">
      <dsp:nvSpPr>
        <dsp:cNvPr id="0" name=""/>
        <dsp:cNvSpPr/>
      </dsp:nvSpPr>
      <dsp:spPr>
        <a:xfrm rot="16200000">
          <a:off x="3976957" y="1580242"/>
          <a:ext cx="865232" cy="0"/>
        </a:xfrm>
        <a:custGeom>
          <a:avLst/>
          <a:gdLst/>
          <a:ahLst/>
          <a:cxnLst/>
          <a:rect l="0" t="0" r="0" b="0"/>
          <a:pathLst>
            <a:path>
              <a:moveTo>
                <a:pt x="0" y="0"/>
              </a:moveTo>
              <a:lnTo>
                <a:pt x="865232"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B5B10E9B-7474-45C4-A8AE-64BBCEB57DBB}">
      <dsp:nvSpPr>
        <dsp:cNvPr id="0" name=""/>
        <dsp:cNvSpPr/>
      </dsp:nvSpPr>
      <dsp:spPr>
        <a:xfrm>
          <a:off x="3565123" y="54995"/>
          <a:ext cx="1688900" cy="1092630"/>
        </a:xfrm>
        <a:prstGeom prst="roundRect">
          <a:avLst/>
        </a:prstGeom>
        <a:solidFill>
          <a:srgbClr val="202452">
            <a:alpha val="84286"/>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Work Opportunity Tax Credit</a:t>
          </a:r>
        </a:p>
      </dsp:txBody>
      <dsp:txXfrm>
        <a:off x="3618461" y="108333"/>
        <a:ext cx="1582224" cy="985954"/>
      </dsp:txXfrm>
    </dsp:sp>
    <dsp:sp modelId="{C1C50541-03DD-4FAB-A7CF-DA583A915A32}">
      <dsp:nvSpPr>
        <dsp:cNvPr id="0" name=""/>
        <dsp:cNvSpPr/>
      </dsp:nvSpPr>
      <dsp:spPr>
        <a:xfrm rot="19285714">
          <a:off x="5340143" y="2029995"/>
          <a:ext cx="140828" cy="0"/>
        </a:xfrm>
        <a:custGeom>
          <a:avLst/>
          <a:gdLst/>
          <a:ahLst/>
          <a:cxnLst/>
          <a:rect l="0" t="0" r="0" b="0"/>
          <a:pathLst>
            <a:path>
              <a:moveTo>
                <a:pt x="0" y="0"/>
              </a:moveTo>
              <a:lnTo>
                <a:pt x="140828"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A9BD8E73-D98B-428B-BA84-045352269B40}">
      <dsp:nvSpPr>
        <dsp:cNvPr id="0" name=""/>
        <dsp:cNvSpPr/>
      </dsp:nvSpPr>
      <dsp:spPr>
        <a:xfrm>
          <a:off x="5306217" y="893462"/>
          <a:ext cx="1688900" cy="1092630"/>
        </a:xfrm>
        <a:prstGeom prst="roundRect">
          <a:avLst/>
        </a:prstGeom>
        <a:solidFill>
          <a:srgbClr val="202452">
            <a:alpha val="78571"/>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On-the-Job Training</a:t>
          </a:r>
        </a:p>
      </dsp:txBody>
      <dsp:txXfrm>
        <a:off x="5359555" y="946800"/>
        <a:ext cx="1582224" cy="985954"/>
      </dsp:txXfrm>
    </dsp:sp>
    <dsp:sp modelId="{6A62E5C4-7C17-439C-943E-BB9443186907}">
      <dsp:nvSpPr>
        <dsp:cNvPr id="0" name=""/>
        <dsp:cNvSpPr/>
      </dsp:nvSpPr>
      <dsp:spPr>
        <a:xfrm rot="771429">
          <a:off x="5350610" y="3087606"/>
          <a:ext cx="390517" cy="0"/>
        </a:xfrm>
        <a:custGeom>
          <a:avLst/>
          <a:gdLst/>
          <a:ahLst/>
          <a:cxnLst/>
          <a:rect l="0" t="0" r="0" b="0"/>
          <a:pathLst>
            <a:path>
              <a:moveTo>
                <a:pt x="0" y="0"/>
              </a:moveTo>
              <a:lnTo>
                <a:pt x="390517"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F034500C-245F-41C9-95EC-CAC23529A681}">
      <dsp:nvSpPr>
        <dsp:cNvPr id="0" name=""/>
        <dsp:cNvSpPr/>
      </dsp:nvSpPr>
      <dsp:spPr>
        <a:xfrm>
          <a:off x="5736232" y="2777480"/>
          <a:ext cx="1688900" cy="1092630"/>
        </a:xfrm>
        <a:prstGeom prst="roundRect">
          <a:avLst/>
        </a:prstGeom>
        <a:solidFill>
          <a:srgbClr val="202452">
            <a:alpha val="7285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Federal Bonding</a:t>
          </a:r>
        </a:p>
      </dsp:txBody>
      <dsp:txXfrm>
        <a:off x="5789570" y="2830818"/>
        <a:ext cx="1582224" cy="985954"/>
      </dsp:txXfrm>
    </dsp:sp>
    <dsp:sp modelId="{A6D64231-748B-48B7-9C31-8DBBA5902D63}">
      <dsp:nvSpPr>
        <dsp:cNvPr id="0" name=""/>
        <dsp:cNvSpPr/>
      </dsp:nvSpPr>
      <dsp:spPr>
        <a:xfrm rot="3857143">
          <a:off x="4599702" y="3965998"/>
          <a:ext cx="715558" cy="0"/>
        </a:xfrm>
        <a:custGeom>
          <a:avLst/>
          <a:gdLst/>
          <a:ahLst/>
          <a:cxnLst/>
          <a:rect l="0" t="0" r="0" b="0"/>
          <a:pathLst>
            <a:path>
              <a:moveTo>
                <a:pt x="0" y="0"/>
              </a:moveTo>
              <a:lnTo>
                <a:pt x="715558"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260FA0E8-DC8D-4A52-88B2-4B18597A31AE}">
      <dsp:nvSpPr>
        <dsp:cNvPr id="0" name=""/>
        <dsp:cNvSpPr/>
      </dsp:nvSpPr>
      <dsp:spPr>
        <a:xfrm>
          <a:off x="4531357" y="4288346"/>
          <a:ext cx="1688900" cy="1092630"/>
        </a:xfrm>
        <a:prstGeom prst="roundRect">
          <a:avLst/>
        </a:prstGeom>
        <a:solidFill>
          <a:srgbClr val="202452">
            <a:alpha val="6714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HIRE VETS Medallion Program</a:t>
          </a:r>
        </a:p>
      </dsp:txBody>
      <dsp:txXfrm>
        <a:off x="4584695" y="4341684"/>
        <a:ext cx="1582224" cy="985954"/>
      </dsp:txXfrm>
    </dsp:sp>
    <dsp:sp modelId="{C2D807EF-7E9B-4DC6-B291-912893F98D4F}">
      <dsp:nvSpPr>
        <dsp:cNvPr id="0" name=""/>
        <dsp:cNvSpPr/>
      </dsp:nvSpPr>
      <dsp:spPr>
        <a:xfrm rot="6942857">
          <a:off x="3503885" y="3965998"/>
          <a:ext cx="715558" cy="0"/>
        </a:xfrm>
        <a:custGeom>
          <a:avLst/>
          <a:gdLst/>
          <a:ahLst/>
          <a:cxnLst/>
          <a:rect l="0" t="0" r="0" b="0"/>
          <a:pathLst>
            <a:path>
              <a:moveTo>
                <a:pt x="0" y="0"/>
              </a:moveTo>
              <a:lnTo>
                <a:pt x="715558"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1306DE41-6F83-4C24-A7FB-329E43DFB7C0}">
      <dsp:nvSpPr>
        <dsp:cNvPr id="0" name=""/>
        <dsp:cNvSpPr/>
      </dsp:nvSpPr>
      <dsp:spPr>
        <a:xfrm>
          <a:off x="2598888" y="4288346"/>
          <a:ext cx="1688900" cy="1092630"/>
        </a:xfrm>
        <a:prstGeom prst="roundRect">
          <a:avLst/>
        </a:prstGeom>
        <a:solidFill>
          <a:srgbClr val="202452">
            <a:alpha val="61429"/>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SkillBridge</a:t>
          </a:r>
        </a:p>
      </dsp:txBody>
      <dsp:txXfrm>
        <a:off x="2652226" y="4341684"/>
        <a:ext cx="1582224" cy="985954"/>
      </dsp:txXfrm>
    </dsp:sp>
    <dsp:sp modelId="{30E974DD-E176-4F91-8F43-380A64E30497}">
      <dsp:nvSpPr>
        <dsp:cNvPr id="0" name=""/>
        <dsp:cNvSpPr/>
      </dsp:nvSpPr>
      <dsp:spPr>
        <a:xfrm rot="10028571">
          <a:off x="3078018" y="3087606"/>
          <a:ext cx="390517" cy="0"/>
        </a:xfrm>
        <a:custGeom>
          <a:avLst/>
          <a:gdLst/>
          <a:ahLst/>
          <a:cxnLst/>
          <a:rect l="0" t="0" r="0" b="0"/>
          <a:pathLst>
            <a:path>
              <a:moveTo>
                <a:pt x="0" y="0"/>
              </a:moveTo>
              <a:lnTo>
                <a:pt x="390517"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4EAE538E-71D5-436D-8807-EFF845109748}">
      <dsp:nvSpPr>
        <dsp:cNvPr id="0" name=""/>
        <dsp:cNvSpPr/>
      </dsp:nvSpPr>
      <dsp:spPr>
        <a:xfrm>
          <a:off x="1394013" y="2777480"/>
          <a:ext cx="1688900" cy="1092630"/>
        </a:xfrm>
        <a:prstGeom prst="roundRect">
          <a:avLst/>
        </a:prstGeom>
        <a:solidFill>
          <a:srgbClr val="202452">
            <a:alpha val="55714"/>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Employ Florida</a:t>
          </a:r>
        </a:p>
      </dsp:txBody>
      <dsp:txXfrm>
        <a:off x="1447351" y="2830818"/>
        <a:ext cx="1582224" cy="985954"/>
      </dsp:txXfrm>
    </dsp:sp>
    <dsp:sp modelId="{44505150-F2F8-433F-96C0-B48F51A10435}">
      <dsp:nvSpPr>
        <dsp:cNvPr id="0" name=""/>
        <dsp:cNvSpPr/>
      </dsp:nvSpPr>
      <dsp:spPr>
        <a:xfrm rot="13114286">
          <a:off x="3338174" y="2029995"/>
          <a:ext cx="140828" cy="0"/>
        </a:xfrm>
        <a:custGeom>
          <a:avLst/>
          <a:gdLst/>
          <a:ahLst/>
          <a:cxnLst/>
          <a:rect l="0" t="0" r="0" b="0"/>
          <a:pathLst>
            <a:path>
              <a:moveTo>
                <a:pt x="0" y="0"/>
              </a:moveTo>
              <a:lnTo>
                <a:pt x="140828"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91D6245A-85CA-4B45-B05D-86D734301C8D}">
      <dsp:nvSpPr>
        <dsp:cNvPr id="0" name=""/>
        <dsp:cNvSpPr/>
      </dsp:nvSpPr>
      <dsp:spPr>
        <a:xfrm>
          <a:off x="1824028" y="893462"/>
          <a:ext cx="1688900" cy="1092630"/>
        </a:xfrm>
        <a:prstGeom prst="round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Arial" panose="020B0604020202020204" pitchFamily="34" charset="0"/>
            </a:rPr>
            <a:t>Veteran Resumés</a:t>
          </a:r>
        </a:p>
      </dsp:txBody>
      <dsp:txXfrm>
        <a:off x="1877366" y="946800"/>
        <a:ext cx="1582224" cy="985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A7C68-FA6A-402F-A6F0-5F9BC5C833EB}">
      <dsp:nvSpPr>
        <dsp:cNvPr id="0" name=""/>
        <dsp:cNvSpPr/>
      </dsp:nvSpPr>
      <dsp:spPr>
        <a:xfrm>
          <a:off x="1784263" y="341477"/>
          <a:ext cx="4249502" cy="4249502"/>
        </a:xfrm>
        <a:prstGeom prst="pie">
          <a:avLst>
            <a:gd name="adj1" fmla="val 16200000"/>
            <a:gd name="adj2" fmla="val 1800000"/>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LVER</a:t>
          </a:r>
        </a:p>
      </dsp:txBody>
      <dsp:txXfrm>
        <a:off x="4305824" y="1333054"/>
        <a:ext cx="1019503" cy="1001616"/>
      </dsp:txXfrm>
    </dsp:sp>
    <dsp:sp modelId="{C2C12FC3-FB92-4ED8-BB07-6688CAD3367A}">
      <dsp:nvSpPr>
        <dsp:cNvPr id="0" name=""/>
        <dsp:cNvSpPr/>
      </dsp:nvSpPr>
      <dsp:spPr>
        <a:xfrm>
          <a:off x="1565212" y="467951"/>
          <a:ext cx="4249502" cy="4249502"/>
        </a:xfrm>
        <a:prstGeom prst="pie">
          <a:avLst>
            <a:gd name="adj1" fmla="val 1800000"/>
            <a:gd name="adj2" fmla="val 900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Work-Ready Veteran</a:t>
          </a:r>
        </a:p>
      </dsp:txBody>
      <dsp:txXfrm>
        <a:off x="3010294" y="3341809"/>
        <a:ext cx="1359338" cy="930074"/>
      </dsp:txXfrm>
    </dsp:sp>
    <dsp:sp modelId="{69A329DF-D4BB-43FD-82EA-CC9E2C71582B}">
      <dsp:nvSpPr>
        <dsp:cNvPr id="0" name=""/>
        <dsp:cNvSpPr/>
      </dsp:nvSpPr>
      <dsp:spPr>
        <a:xfrm>
          <a:off x="1565212" y="467951"/>
          <a:ext cx="4249502" cy="4249502"/>
        </a:xfrm>
        <a:prstGeom prst="pie">
          <a:avLst>
            <a:gd name="adj1" fmla="val 9000000"/>
            <a:gd name="adj2" fmla="val 1620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DVOP</a:t>
          </a:r>
        </a:p>
      </dsp:txBody>
      <dsp:txXfrm>
        <a:off x="2231662" y="1510116"/>
        <a:ext cx="1019503" cy="1001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1CEE-E24F-4F59-8BD7-87E801BF3FBF}">
      <dsp:nvSpPr>
        <dsp:cNvPr id="0" name=""/>
        <dsp:cNvSpPr/>
      </dsp:nvSpPr>
      <dsp:spPr>
        <a:xfrm>
          <a:off x="2424371" y="1440865"/>
          <a:ext cx="453120" cy="91440"/>
        </a:xfrm>
        <a:custGeom>
          <a:avLst/>
          <a:gdLst/>
          <a:ahLst/>
          <a:cxnLst/>
          <a:rect l="0" t="0" r="0" b="0"/>
          <a:pathLst>
            <a:path>
              <a:moveTo>
                <a:pt x="0" y="45720"/>
              </a:moveTo>
              <a:lnTo>
                <a:pt x="453120"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638838" y="1483872"/>
        <a:ext cx="0" cy="0"/>
      </dsp:txXfrm>
    </dsp:sp>
    <dsp:sp modelId="{C4A2F98C-6D51-4BB5-82B5-91290BDDBDB4}">
      <dsp:nvSpPr>
        <dsp:cNvPr id="0" name=""/>
        <dsp:cNvSpPr/>
      </dsp:nvSpPr>
      <dsp:spPr>
        <a:xfrm>
          <a:off x="68743" y="779357"/>
          <a:ext cx="2357428" cy="1414457"/>
        </a:xfrm>
        <a:prstGeom prst="rect">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DVOP services eliminate barriers</a:t>
          </a:r>
        </a:p>
      </dsp:txBody>
      <dsp:txXfrm>
        <a:off x="68743" y="779357"/>
        <a:ext cx="2357428" cy="1414457"/>
      </dsp:txXfrm>
    </dsp:sp>
    <dsp:sp modelId="{F3117264-DEFE-4CCB-B39F-A6E93F48491E}">
      <dsp:nvSpPr>
        <dsp:cNvPr id="0" name=""/>
        <dsp:cNvSpPr/>
      </dsp:nvSpPr>
      <dsp:spPr>
        <a:xfrm>
          <a:off x="5265520" y="1440865"/>
          <a:ext cx="511608" cy="91440"/>
        </a:xfrm>
        <a:custGeom>
          <a:avLst/>
          <a:gdLst/>
          <a:ahLst/>
          <a:cxnLst/>
          <a:rect l="0" t="0" r="0" b="0"/>
          <a:pathLst>
            <a:path>
              <a:moveTo>
                <a:pt x="0" y="45720"/>
              </a:moveTo>
              <a:lnTo>
                <a:pt x="511608"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07769" y="1483872"/>
        <a:ext cx="0" cy="0"/>
      </dsp:txXfrm>
    </dsp:sp>
    <dsp:sp modelId="{63BD9355-3FD3-4625-B800-A09D57C943F6}">
      <dsp:nvSpPr>
        <dsp:cNvPr id="0" name=""/>
        <dsp:cNvSpPr/>
      </dsp:nvSpPr>
      <dsp:spPr>
        <a:xfrm>
          <a:off x="2909892" y="779357"/>
          <a:ext cx="2357428" cy="1414457"/>
        </a:xfrm>
        <a:prstGeom prst="rect">
          <a:avLst/>
        </a:prstGeom>
        <a:solidFill>
          <a:srgbClr val="202452">
            <a:alpha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DVOP designates participant as “work ready”</a:t>
          </a:r>
        </a:p>
      </dsp:txBody>
      <dsp:txXfrm>
        <a:off x="2909892" y="779357"/>
        <a:ext cx="2357428" cy="1414457"/>
      </dsp:txXfrm>
    </dsp:sp>
    <dsp:sp modelId="{E80724AC-F07F-4A41-B35D-869BB3FB3D3E}">
      <dsp:nvSpPr>
        <dsp:cNvPr id="0" name=""/>
        <dsp:cNvSpPr/>
      </dsp:nvSpPr>
      <dsp:spPr>
        <a:xfrm>
          <a:off x="1188969" y="2192014"/>
          <a:ext cx="5799273" cy="511608"/>
        </a:xfrm>
        <a:custGeom>
          <a:avLst/>
          <a:gdLst/>
          <a:ahLst/>
          <a:cxnLst/>
          <a:rect l="0" t="0" r="0" b="0"/>
          <a:pathLst>
            <a:path>
              <a:moveTo>
                <a:pt x="5799273" y="0"/>
              </a:moveTo>
              <a:lnTo>
                <a:pt x="5799273" y="272904"/>
              </a:lnTo>
              <a:lnTo>
                <a:pt x="0" y="272904"/>
              </a:lnTo>
              <a:lnTo>
                <a:pt x="0" y="511608"/>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42992" y="2445104"/>
        <a:ext cx="0" cy="0"/>
      </dsp:txXfrm>
    </dsp:sp>
    <dsp:sp modelId="{9C38606B-094C-44AD-9F00-C344B74A5EFA}">
      <dsp:nvSpPr>
        <dsp:cNvPr id="0" name=""/>
        <dsp:cNvSpPr/>
      </dsp:nvSpPr>
      <dsp:spPr>
        <a:xfrm>
          <a:off x="5809529" y="779357"/>
          <a:ext cx="2357428" cy="1414457"/>
        </a:xfrm>
        <a:prstGeom prst="rect">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Case conference</a:t>
          </a:r>
        </a:p>
      </dsp:txBody>
      <dsp:txXfrm>
        <a:off x="5809529" y="779357"/>
        <a:ext cx="2357428" cy="1414457"/>
      </dsp:txXfrm>
    </dsp:sp>
    <dsp:sp modelId="{A2BE3ECC-ED32-4A07-9768-0254870B4961}">
      <dsp:nvSpPr>
        <dsp:cNvPr id="0" name=""/>
        <dsp:cNvSpPr/>
      </dsp:nvSpPr>
      <dsp:spPr>
        <a:xfrm>
          <a:off x="2365883" y="3397531"/>
          <a:ext cx="511608" cy="91440"/>
        </a:xfrm>
        <a:custGeom>
          <a:avLst/>
          <a:gdLst/>
          <a:ahLst/>
          <a:cxnLst/>
          <a:rect l="0" t="0" r="0" b="0"/>
          <a:pathLst>
            <a:path>
              <a:moveTo>
                <a:pt x="0" y="45720"/>
              </a:moveTo>
              <a:lnTo>
                <a:pt x="511608"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608132" y="3440537"/>
        <a:ext cx="0" cy="0"/>
      </dsp:txXfrm>
    </dsp:sp>
    <dsp:sp modelId="{492C66DE-079A-4DF6-BD75-32894F1B9889}">
      <dsp:nvSpPr>
        <dsp:cNvPr id="0" name=""/>
        <dsp:cNvSpPr/>
      </dsp:nvSpPr>
      <dsp:spPr>
        <a:xfrm>
          <a:off x="10255" y="2736022"/>
          <a:ext cx="2357428" cy="1414457"/>
        </a:xfrm>
        <a:prstGeom prst="rect">
          <a:avLst/>
        </a:prstGeom>
        <a:solidFill>
          <a:srgbClr val="202452">
            <a:alpha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LVER advocacy</a:t>
          </a:r>
        </a:p>
      </dsp:txBody>
      <dsp:txXfrm>
        <a:off x="10255" y="2736022"/>
        <a:ext cx="2357428" cy="1414457"/>
      </dsp:txXfrm>
    </dsp:sp>
    <dsp:sp modelId="{325F2B41-B6D0-4AC8-B3CB-D7CB92AAAE05}">
      <dsp:nvSpPr>
        <dsp:cNvPr id="0" name=""/>
        <dsp:cNvSpPr/>
      </dsp:nvSpPr>
      <dsp:spPr>
        <a:xfrm>
          <a:off x="2909892" y="2736022"/>
          <a:ext cx="2357428" cy="1414457"/>
        </a:xfrm>
        <a:prstGeom prst="rect">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Arial" panose="020B0604020202020204" pitchFamily="34" charset="0"/>
            </a:rPr>
            <a:t>Employed veteran</a:t>
          </a:r>
        </a:p>
      </dsp:txBody>
      <dsp:txXfrm>
        <a:off x="2909892" y="2736022"/>
        <a:ext cx="2357428" cy="14144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421309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24140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405613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77592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362555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1303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91711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67947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06131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334336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132362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550554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522137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1499720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1717582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193762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365980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171882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1453615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137811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1359445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59436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76191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335740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344903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1743800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29897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2834810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40</a:t>
            </a:fld>
            <a:endParaRPr lang="en-US"/>
          </a:p>
        </p:txBody>
      </p:sp>
    </p:spTree>
    <p:extLst>
      <p:ext uri="{BB962C8B-B14F-4D97-AF65-F5344CB8AC3E}">
        <p14:creationId xmlns:p14="http://schemas.microsoft.com/office/powerpoint/2010/main" val="44181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00690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06934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6471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65205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03783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03239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png"/><Relationship Id="rId7" Type="http://schemas.openxmlformats.org/officeDocument/2006/relationships/diagramColors" Target="../diagrams/colors2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png"/><Relationship Id="rId7" Type="http://schemas.openxmlformats.org/officeDocument/2006/relationships/diagramColors" Target="../diagrams/colors2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png"/><Relationship Id="rId7" Type="http://schemas.openxmlformats.org/officeDocument/2006/relationships/diagramColors" Target="../diagrams/colors2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10" Type="http://schemas.openxmlformats.org/officeDocument/2006/relationships/image" Target="../media/image7.svg"/><Relationship Id="rId4" Type="http://schemas.openxmlformats.org/officeDocument/2006/relationships/diagramData" Target="../diagrams/data26.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png"/><Relationship Id="rId7" Type="http://schemas.openxmlformats.org/officeDocument/2006/relationships/diagramColors" Target="../diagrams/colors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13" Type="http://schemas.microsoft.com/office/2007/relationships/diagramDrawing" Target="../diagrams/drawing29.xml"/><Relationship Id="rId3" Type="http://schemas.openxmlformats.org/officeDocument/2006/relationships/image" Target="../media/image3.png"/><Relationship Id="rId7" Type="http://schemas.openxmlformats.org/officeDocument/2006/relationships/diagramColors" Target="../diagrams/colors28.xml"/><Relationship Id="rId12" Type="http://schemas.openxmlformats.org/officeDocument/2006/relationships/diagramColors" Target="../diagrams/colors2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8.xml"/><Relationship Id="rId11" Type="http://schemas.openxmlformats.org/officeDocument/2006/relationships/diagramQuickStyle" Target="../diagrams/quickStyle29.xml"/><Relationship Id="rId5" Type="http://schemas.openxmlformats.org/officeDocument/2006/relationships/diagramLayout" Target="../diagrams/layout28.xml"/><Relationship Id="rId10" Type="http://schemas.openxmlformats.org/officeDocument/2006/relationships/diagramLayout" Target="../diagrams/layout29.xml"/><Relationship Id="rId4" Type="http://schemas.openxmlformats.org/officeDocument/2006/relationships/diagramData" Target="../diagrams/data28.xml"/><Relationship Id="rId9" Type="http://schemas.openxmlformats.org/officeDocument/2006/relationships/diagramData" Target="../diagrams/data29.xml"/></Relationships>
</file>

<file path=ppt/slides/_rels/slide29.xml.rels><?xml version="1.0" encoding="UTF-8" standalone="yes"?>
<Relationships xmlns="http://schemas.openxmlformats.org/package/2006/relationships"><Relationship Id="rId8" Type="http://schemas.microsoft.com/office/2007/relationships/diagramDrawing" Target="../diagrams/drawing30.xml"/><Relationship Id="rId13" Type="http://schemas.microsoft.com/office/2007/relationships/diagramDrawing" Target="../diagrams/drawing31.xml"/><Relationship Id="rId3" Type="http://schemas.openxmlformats.org/officeDocument/2006/relationships/image" Target="../media/image3.png"/><Relationship Id="rId7" Type="http://schemas.openxmlformats.org/officeDocument/2006/relationships/diagramColors" Target="../diagrams/colors30.xml"/><Relationship Id="rId12" Type="http://schemas.openxmlformats.org/officeDocument/2006/relationships/diagramColors" Target="../diagrams/colors3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0.xml"/><Relationship Id="rId11" Type="http://schemas.openxmlformats.org/officeDocument/2006/relationships/diagramQuickStyle" Target="../diagrams/quickStyle31.xml"/><Relationship Id="rId5" Type="http://schemas.openxmlformats.org/officeDocument/2006/relationships/diagramLayout" Target="../diagrams/layout30.xml"/><Relationship Id="rId10" Type="http://schemas.openxmlformats.org/officeDocument/2006/relationships/diagramLayout" Target="../diagrams/layout31.xml"/><Relationship Id="rId4" Type="http://schemas.openxmlformats.org/officeDocument/2006/relationships/diagramData" Target="../diagrams/data30.xml"/><Relationship Id="rId9" Type="http://schemas.openxmlformats.org/officeDocument/2006/relationships/diagramData" Target="../diagrams/data3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32.xml"/><Relationship Id="rId13" Type="http://schemas.microsoft.com/office/2007/relationships/diagramDrawing" Target="../diagrams/drawing33.xml"/><Relationship Id="rId3" Type="http://schemas.openxmlformats.org/officeDocument/2006/relationships/image" Target="../media/image3.png"/><Relationship Id="rId7" Type="http://schemas.openxmlformats.org/officeDocument/2006/relationships/diagramColors" Target="../diagrams/colors32.xml"/><Relationship Id="rId12" Type="http://schemas.openxmlformats.org/officeDocument/2006/relationships/diagramColors" Target="../diagrams/colors3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2.xml"/><Relationship Id="rId11" Type="http://schemas.openxmlformats.org/officeDocument/2006/relationships/diagramQuickStyle" Target="../diagrams/quickStyle33.xml"/><Relationship Id="rId5" Type="http://schemas.openxmlformats.org/officeDocument/2006/relationships/diagramLayout" Target="../diagrams/layout32.xml"/><Relationship Id="rId10" Type="http://schemas.openxmlformats.org/officeDocument/2006/relationships/diagramLayout" Target="../diagrams/layout33.xml"/><Relationship Id="rId4" Type="http://schemas.openxmlformats.org/officeDocument/2006/relationships/diagramData" Target="../diagrams/data32.xml"/><Relationship Id="rId9" Type="http://schemas.openxmlformats.org/officeDocument/2006/relationships/diagramData" Target="../diagrams/data33.xml"/></Relationships>
</file>

<file path=ppt/slides/_rels/slide31.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image" Target="../media/image3.png"/><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s>
</file>

<file path=ppt/slides/_rels/slide32.xml.rels><?xml version="1.0" encoding="UTF-8" standalone="yes"?>
<Relationships xmlns="http://schemas.openxmlformats.org/package/2006/relationships"><Relationship Id="rId8" Type="http://schemas.microsoft.com/office/2007/relationships/diagramDrawing" Target="../diagrams/drawing36.xml"/><Relationship Id="rId13" Type="http://schemas.microsoft.com/office/2007/relationships/diagramDrawing" Target="../diagrams/drawing37.xml"/><Relationship Id="rId3" Type="http://schemas.openxmlformats.org/officeDocument/2006/relationships/image" Target="../media/image3.png"/><Relationship Id="rId7" Type="http://schemas.openxmlformats.org/officeDocument/2006/relationships/diagramColors" Target="../diagrams/colors36.xml"/><Relationship Id="rId12" Type="http://schemas.openxmlformats.org/officeDocument/2006/relationships/diagramColors" Target="../diagrams/colors3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6.xml"/><Relationship Id="rId11" Type="http://schemas.openxmlformats.org/officeDocument/2006/relationships/diagramQuickStyle" Target="../diagrams/quickStyle37.xml"/><Relationship Id="rId5" Type="http://schemas.openxmlformats.org/officeDocument/2006/relationships/diagramLayout" Target="../diagrams/layout36.xml"/><Relationship Id="rId10" Type="http://schemas.openxmlformats.org/officeDocument/2006/relationships/diagramLayout" Target="../diagrams/layout37.xml"/><Relationship Id="rId4" Type="http://schemas.openxmlformats.org/officeDocument/2006/relationships/diagramData" Target="../diagrams/data36.xml"/><Relationship Id="rId9" Type="http://schemas.openxmlformats.org/officeDocument/2006/relationships/diagramData" Target="../diagrams/data37.xml"/></Relationships>
</file>

<file path=ppt/slides/_rels/slide33.xml.rels><?xml version="1.0" encoding="UTF-8" standalone="yes"?>
<Relationships xmlns="http://schemas.openxmlformats.org/package/2006/relationships"><Relationship Id="rId8" Type="http://schemas.microsoft.com/office/2007/relationships/diagramDrawing" Target="../diagrams/drawing38.xml"/><Relationship Id="rId13" Type="http://schemas.microsoft.com/office/2007/relationships/diagramDrawing" Target="../diagrams/drawing39.xml"/><Relationship Id="rId3" Type="http://schemas.openxmlformats.org/officeDocument/2006/relationships/image" Target="../media/image3.png"/><Relationship Id="rId7" Type="http://schemas.openxmlformats.org/officeDocument/2006/relationships/diagramColors" Target="../diagrams/colors38.xml"/><Relationship Id="rId12" Type="http://schemas.openxmlformats.org/officeDocument/2006/relationships/diagramColors" Target="../diagrams/colors3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8.xml"/><Relationship Id="rId11" Type="http://schemas.openxmlformats.org/officeDocument/2006/relationships/diagramQuickStyle" Target="../diagrams/quickStyle39.xml"/><Relationship Id="rId5" Type="http://schemas.openxmlformats.org/officeDocument/2006/relationships/diagramLayout" Target="../diagrams/layout38.xml"/><Relationship Id="rId10" Type="http://schemas.openxmlformats.org/officeDocument/2006/relationships/diagramLayout" Target="../diagrams/layout39.xml"/><Relationship Id="rId4" Type="http://schemas.openxmlformats.org/officeDocument/2006/relationships/diagramData" Target="../diagrams/data38.xml"/><Relationship Id="rId9" Type="http://schemas.openxmlformats.org/officeDocument/2006/relationships/diagramData" Target="../diagrams/data39.xml"/></Relationships>
</file>

<file path=ppt/slides/_rels/slide34.xml.rels><?xml version="1.0" encoding="UTF-8" standalone="yes"?>
<Relationships xmlns="http://schemas.openxmlformats.org/package/2006/relationships"><Relationship Id="rId8" Type="http://schemas.microsoft.com/office/2007/relationships/diagramDrawing" Target="../diagrams/drawing40.xml"/><Relationship Id="rId13" Type="http://schemas.microsoft.com/office/2007/relationships/diagramDrawing" Target="../diagrams/drawing41.xml"/><Relationship Id="rId3" Type="http://schemas.openxmlformats.org/officeDocument/2006/relationships/image" Target="../media/image3.png"/><Relationship Id="rId7" Type="http://schemas.openxmlformats.org/officeDocument/2006/relationships/diagramColors" Target="../diagrams/colors40.xml"/><Relationship Id="rId12" Type="http://schemas.openxmlformats.org/officeDocument/2006/relationships/diagramColors" Target="../diagrams/colors4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40.xml"/><Relationship Id="rId11" Type="http://schemas.openxmlformats.org/officeDocument/2006/relationships/diagramQuickStyle" Target="../diagrams/quickStyle41.xml"/><Relationship Id="rId5" Type="http://schemas.openxmlformats.org/officeDocument/2006/relationships/diagramLayout" Target="../diagrams/layout40.xml"/><Relationship Id="rId10" Type="http://schemas.openxmlformats.org/officeDocument/2006/relationships/diagramLayout" Target="../diagrams/layout41.xml"/><Relationship Id="rId4" Type="http://schemas.openxmlformats.org/officeDocument/2006/relationships/diagramData" Target="../diagrams/data40.xml"/><Relationship Id="rId9" Type="http://schemas.openxmlformats.org/officeDocument/2006/relationships/diagramData" Target="../diagrams/data41.xml"/></Relationships>
</file>

<file path=ppt/slides/_rels/slide35.xml.rels><?xml version="1.0" encoding="UTF-8" standalone="yes"?>
<Relationships xmlns="http://schemas.openxmlformats.org/package/2006/relationships"><Relationship Id="rId8" Type="http://schemas.microsoft.com/office/2007/relationships/diagramDrawing" Target="../diagrams/drawing42.xml"/><Relationship Id="rId13" Type="http://schemas.microsoft.com/office/2007/relationships/diagramDrawing" Target="../diagrams/drawing43.xml"/><Relationship Id="rId3" Type="http://schemas.openxmlformats.org/officeDocument/2006/relationships/image" Target="../media/image3.png"/><Relationship Id="rId7" Type="http://schemas.openxmlformats.org/officeDocument/2006/relationships/diagramColors" Target="../diagrams/colors42.xml"/><Relationship Id="rId12" Type="http://schemas.openxmlformats.org/officeDocument/2006/relationships/diagramColors" Target="../diagrams/colors4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42.xml"/><Relationship Id="rId11" Type="http://schemas.openxmlformats.org/officeDocument/2006/relationships/diagramQuickStyle" Target="../diagrams/quickStyle43.xml"/><Relationship Id="rId5" Type="http://schemas.openxmlformats.org/officeDocument/2006/relationships/diagramLayout" Target="../diagrams/layout42.xml"/><Relationship Id="rId10" Type="http://schemas.openxmlformats.org/officeDocument/2006/relationships/diagramLayout" Target="../diagrams/layout43.xml"/><Relationship Id="rId4" Type="http://schemas.openxmlformats.org/officeDocument/2006/relationships/diagramData" Target="../diagrams/data42.xml"/><Relationship Id="rId9" Type="http://schemas.openxmlformats.org/officeDocument/2006/relationships/diagramData" Target="../diagrams/data43.xml"/></Relationships>
</file>

<file path=ppt/slides/_rels/slide36.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3.png"/><Relationship Id="rId7" Type="http://schemas.openxmlformats.org/officeDocument/2006/relationships/diagramColors" Target="../diagrams/colors4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37.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3.png"/><Relationship Id="rId7" Type="http://schemas.openxmlformats.org/officeDocument/2006/relationships/diagramColors" Target="../diagrams/colors4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38.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3.png"/><Relationship Id="rId7" Type="http://schemas.openxmlformats.org/officeDocument/2006/relationships/diagramColors" Target="../diagrams/colors4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39.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3.png"/><Relationship Id="rId7" Type="http://schemas.openxmlformats.org/officeDocument/2006/relationships/diagramColors" Target="../diagrams/colors4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3.png"/><Relationship Id="rId7" Type="http://schemas.openxmlformats.org/officeDocument/2006/relationships/diagramColors" Target="../diagrams/colors4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7EB616-7A31-69BF-BB00-AD9BB1220004}"/>
              </a:ext>
            </a:extLst>
          </p:cNvPr>
          <p:cNvPicPr>
            <a:picLocks noChangeAspect="1"/>
          </p:cNvPicPr>
          <p:nvPr/>
        </p:nvPicPr>
        <p:blipFill>
          <a:blip r:embed="rId2"/>
          <a:stretch>
            <a:fillRect/>
          </a:stretch>
        </p:blipFill>
        <p:spPr>
          <a:xfrm>
            <a:off x="5485731" y="0"/>
            <a:ext cx="9150889" cy="5887616"/>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3"/>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Local Veteran Employment Representative:</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Principal Duties</a:t>
            </a:r>
          </a:p>
        </p:txBody>
      </p:sp>
      <p:sp>
        <p:nvSpPr>
          <p:cNvPr id="2" name="Subtitle 2">
            <a:extLst>
              <a:ext uri="{FF2B5EF4-FFF2-40B4-BE49-F238E27FC236}">
                <a16:creationId xmlns:a16="http://schemas.microsoft.com/office/drawing/2014/main" id="{50C2FB0A-0AA2-E3FA-63C8-19B26F7ED915}"/>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rgbClr val="202452"/>
                </a:solidFill>
                <a:latin typeface="Arial" panose="020B0604020202020204" pitchFamily="34" charset="0"/>
                <a:cs typeface="Arial" panose="020B0604020202020204" pitchFamily="34" charset="0"/>
              </a:rPr>
              <a:t>State Veterans’ Program Office</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D1B32329-FEE0-034B-03F2-25F9D805D9FB}"/>
              </a:ext>
            </a:extLst>
          </p:cNvPr>
          <p:cNvGraphicFramePr/>
          <p:nvPr>
            <p:extLst>
              <p:ext uri="{D42A27DB-BD31-4B8C-83A1-F6EECF244321}">
                <p14:modId xmlns:p14="http://schemas.microsoft.com/office/powerpoint/2010/main" val="3915835335"/>
              </p:ext>
            </p:extLst>
          </p:nvPr>
        </p:nvGraphicFramePr>
        <p:xfrm>
          <a:off x="2097087" y="1568298"/>
          <a:ext cx="7997825" cy="2206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FB435E67-3C5A-9D85-7FB6-351764EC89A9}"/>
              </a:ext>
            </a:extLst>
          </p:cNvPr>
          <p:cNvPicPr>
            <a:picLocks noChangeAspect="1"/>
          </p:cNvPicPr>
          <p:nvPr/>
        </p:nvPicPr>
        <p:blipFill>
          <a:blip r:embed="rId9"/>
          <a:stretch>
            <a:fillRect/>
          </a:stretch>
        </p:blipFill>
        <p:spPr>
          <a:xfrm>
            <a:off x="3940961" y="3980856"/>
            <a:ext cx="4310075" cy="2877144"/>
          </a:xfrm>
          <a:prstGeom prst="rect">
            <a:avLst/>
          </a:prstGeom>
        </p:spPr>
      </p:pic>
    </p:spTree>
    <p:extLst>
      <p:ext uri="{BB962C8B-B14F-4D97-AF65-F5344CB8AC3E}">
        <p14:creationId xmlns:p14="http://schemas.microsoft.com/office/powerpoint/2010/main" val="259723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Attempt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3EEF1C3E-BB6E-DB65-E88F-83453C33F231}"/>
              </a:ext>
            </a:extLst>
          </p:cNvPr>
          <p:cNvGraphicFramePr/>
          <p:nvPr>
            <p:extLst>
              <p:ext uri="{D42A27DB-BD31-4B8C-83A1-F6EECF244321}">
                <p14:modId xmlns:p14="http://schemas.microsoft.com/office/powerpoint/2010/main" val="1569339393"/>
              </p:ext>
            </p:extLst>
          </p:nvPr>
        </p:nvGraphicFramePr>
        <p:xfrm>
          <a:off x="1396887" y="1690688"/>
          <a:ext cx="9398226" cy="3761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892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Attempt Case Note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5319C8AE-1988-5158-0A3C-5B8D545E573F}"/>
              </a:ext>
            </a:extLst>
          </p:cNvPr>
          <p:cNvGraphicFramePr/>
          <p:nvPr>
            <p:extLst>
              <p:ext uri="{D42A27DB-BD31-4B8C-83A1-F6EECF244321}">
                <p14:modId xmlns:p14="http://schemas.microsoft.com/office/powerpoint/2010/main" val="3668437366"/>
              </p:ext>
            </p:extLst>
          </p:nvPr>
        </p:nvGraphicFramePr>
        <p:xfrm>
          <a:off x="1581944" y="941904"/>
          <a:ext cx="9028112" cy="4743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039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Note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8C7C7F8A-B894-0D38-8049-AB2C63B7C704}"/>
              </a:ext>
            </a:extLst>
          </p:cNvPr>
          <p:cNvGraphicFramePr/>
          <p:nvPr>
            <p:extLst>
              <p:ext uri="{D42A27DB-BD31-4B8C-83A1-F6EECF244321}">
                <p14:modId xmlns:p14="http://schemas.microsoft.com/office/powerpoint/2010/main" val="1462249076"/>
              </p:ext>
            </p:extLst>
          </p:nvPr>
        </p:nvGraphicFramePr>
        <p:xfrm>
          <a:off x="766218" y="1433576"/>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585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Service Recording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AC699BC-30E6-B5A6-02E0-51EFF7ED6C85}"/>
              </a:ext>
            </a:extLst>
          </p:cNvPr>
          <p:cNvGraphicFramePr/>
          <p:nvPr>
            <p:extLst>
              <p:ext uri="{D42A27DB-BD31-4B8C-83A1-F6EECF244321}">
                <p14:modId xmlns:p14="http://schemas.microsoft.com/office/powerpoint/2010/main" val="568947393"/>
              </p:ext>
            </p:extLst>
          </p:nvPr>
        </p:nvGraphicFramePr>
        <p:xfrm>
          <a:off x="2076133" y="1584852"/>
          <a:ext cx="8039734" cy="4275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386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Case Notes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B5A506EC-8A3E-E539-A302-E6EB90B6C462}"/>
              </a:ext>
            </a:extLst>
          </p:cNvPr>
          <p:cNvGraphicFramePr/>
          <p:nvPr>
            <p:extLst>
              <p:ext uri="{D42A27DB-BD31-4B8C-83A1-F6EECF244321}">
                <p14:modId xmlns:p14="http://schemas.microsoft.com/office/powerpoint/2010/main" val="3513461491"/>
              </p:ext>
            </p:extLst>
          </p:nvPr>
        </p:nvGraphicFramePr>
        <p:xfrm>
          <a:off x="1522072" y="1046412"/>
          <a:ext cx="9147855" cy="4813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415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Note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1AC75FF0-8F86-B27C-C560-C402D70121C2}"/>
              </a:ext>
            </a:extLst>
          </p:cNvPr>
          <p:cNvGraphicFramePr/>
          <p:nvPr>
            <p:extLst>
              <p:ext uri="{D42A27DB-BD31-4B8C-83A1-F6EECF244321}">
                <p14:modId xmlns:p14="http://schemas.microsoft.com/office/powerpoint/2010/main" val="1344957633"/>
              </p:ext>
            </p:extLst>
          </p:nvPr>
        </p:nvGraphicFramePr>
        <p:xfrm>
          <a:off x="766218" y="1433576"/>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911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Placements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B2FA141E-EAD5-8CB9-8482-1C9192A4205A}"/>
              </a:ext>
            </a:extLst>
          </p:cNvPr>
          <p:cNvGraphicFramePr/>
          <p:nvPr>
            <p:extLst>
              <p:ext uri="{D42A27DB-BD31-4B8C-83A1-F6EECF244321}">
                <p14:modId xmlns:p14="http://schemas.microsoft.com/office/powerpoint/2010/main" val="1767548527"/>
              </p:ext>
            </p:extLst>
          </p:nvPr>
        </p:nvGraphicFramePr>
        <p:xfrm>
          <a:off x="2136567" y="1393358"/>
          <a:ext cx="7918865" cy="5099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C35E6749-9D9A-EE89-1EC2-13B317788536}"/>
              </a:ext>
            </a:extLst>
          </p:cNvPr>
          <p:cNvSpPr txBox="1"/>
          <p:nvPr/>
        </p:nvSpPr>
        <p:spPr>
          <a:xfrm>
            <a:off x="2576817" y="5398236"/>
            <a:ext cx="7038363" cy="92333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02452"/>
                </a:solidFill>
                <a:effectLst/>
                <a:uLnTx/>
                <a:uFillTx/>
              </a:rPr>
              <a:t>*</a:t>
            </a:r>
            <a:r>
              <a:rPr kumimoji="0" lang="en-US" sz="1800" b="1" i="0" u="sng" strike="noStrike" kern="0" cap="none" spc="0" normalizeH="0" baseline="0" noProof="0" dirty="0">
                <a:ln>
                  <a:noFill/>
                </a:ln>
                <a:solidFill>
                  <a:srgbClr val="202452"/>
                </a:solidFill>
                <a:effectLst/>
                <a:uLnTx/>
                <a:uFillTx/>
              </a:rPr>
              <a:t>Note</a:t>
            </a:r>
            <a:r>
              <a:rPr kumimoji="0" lang="en-US" sz="1800" b="1" i="0" u="none" strike="noStrike" kern="0" cap="none" spc="0" normalizeH="0" baseline="0" noProof="0" dirty="0">
                <a:ln>
                  <a:noFill/>
                </a:ln>
                <a:solidFill>
                  <a:srgbClr val="202452"/>
                </a:solidFill>
                <a:effectLst/>
                <a:uLnTx/>
                <a:uFillTx/>
              </a:rPr>
              <a:t>: </a:t>
            </a:r>
            <a:r>
              <a:rPr kumimoji="0" lang="en-US" sz="1800" b="0" i="0" u="none" strike="noStrike" kern="0" cap="none" spc="0" normalizeH="0" baseline="0" noProof="0" dirty="0">
                <a:ln>
                  <a:noFill/>
                </a:ln>
                <a:solidFill>
                  <a:srgbClr val="202452"/>
                </a:solidFill>
                <a:effectLst/>
                <a:uLnTx/>
                <a:uFillTx/>
              </a:rPr>
              <a:t>LVER staff may make the referral and enter the direct placement; however, LVERs may </a:t>
            </a:r>
            <a:r>
              <a:rPr kumimoji="0" lang="en-US" sz="1800" b="0" i="0" u="sng" strike="noStrike" kern="0" cap="none" spc="0" normalizeH="0" baseline="0" noProof="0" dirty="0">
                <a:ln>
                  <a:noFill/>
                </a:ln>
                <a:solidFill>
                  <a:srgbClr val="202452"/>
                </a:solidFill>
                <a:effectLst/>
                <a:uLnTx/>
                <a:uFillTx/>
              </a:rPr>
              <a:t>only</a:t>
            </a:r>
            <a:r>
              <a:rPr kumimoji="0" lang="en-US" sz="1800" b="0" i="0" u="none" strike="noStrike" kern="0" cap="none" spc="0" normalizeH="0" baseline="0" noProof="0" dirty="0">
                <a:ln>
                  <a:noFill/>
                </a:ln>
                <a:solidFill>
                  <a:srgbClr val="202452"/>
                </a:solidFill>
                <a:effectLst/>
                <a:uLnTx/>
                <a:uFillTx/>
              </a:rPr>
              <a:t> make referrals to job orders that were created through their job development activities.</a:t>
            </a:r>
            <a:endParaRPr kumimoji="0" lang="en-US" sz="1800" b="1" i="0" u="sng" strike="noStrike" kern="0" cap="none" spc="0" normalizeH="0" baseline="0" noProof="0" dirty="0">
              <a:ln>
                <a:noFill/>
              </a:ln>
              <a:solidFill>
                <a:srgbClr val="202452"/>
              </a:solidFill>
              <a:effectLst/>
              <a:uLnTx/>
              <a:uFillTx/>
            </a:endParaRPr>
          </a:p>
        </p:txBody>
      </p:sp>
    </p:spTree>
    <p:extLst>
      <p:ext uri="{BB962C8B-B14F-4D97-AF65-F5344CB8AC3E}">
        <p14:creationId xmlns:p14="http://schemas.microsoft.com/office/powerpoint/2010/main" val="407894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E47EAB10-0735-4A99-EB2C-5CF8789CA817}"/>
              </a:ext>
            </a:extLst>
          </p:cNvPr>
          <p:cNvGraphicFramePr/>
          <p:nvPr>
            <p:extLst>
              <p:ext uri="{D42A27DB-BD31-4B8C-83A1-F6EECF244321}">
                <p14:modId xmlns:p14="http://schemas.microsoft.com/office/powerpoint/2010/main" val="1112745989"/>
              </p:ext>
            </p:extLst>
          </p:nvPr>
        </p:nvGraphicFramePr>
        <p:xfrm>
          <a:off x="2007393" y="1501110"/>
          <a:ext cx="8177213" cy="4929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330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Veteran Advocacy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A4C7D957-8ABC-7535-1A09-9A79C417EB2C}"/>
              </a:ext>
            </a:extLst>
          </p:cNvPr>
          <p:cNvGraphicFramePr/>
          <p:nvPr>
            <p:extLst>
              <p:ext uri="{D42A27DB-BD31-4B8C-83A1-F6EECF244321}">
                <p14:modId xmlns:p14="http://schemas.microsoft.com/office/powerpoint/2010/main" val="3515898690"/>
              </p:ext>
            </p:extLst>
          </p:nvPr>
        </p:nvGraphicFramePr>
        <p:xfrm>
          <a:off x="2097087" y="1568298"/>
          <a:ext cx="7997825" cy="2206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4C0D842D-CD8D-04DD-68F8-2D9B3F6CA2F6}"/>
              </a:ext>
            </a:extLst>
          </p:cNvPr>
          <p:cNvPicPr>
            <a:picLocks noChangeAspect="1"/>
          </p:cNvPicPr>
          <p:nvPr/>
        </p:nvPicPr>
        <p:blipFill rotWithShape="1">
          <a:blip r:embed="rId9"/>
          <a:srcRect b="9341"/>
          <a:stretch/>
        </p:blipFill>
        <p:spPr>
          <a:xfrm>
            <a:off x="3010173" y="3775294"/>
            <a:ext cx="6171651" cy="2894347"/>
          </a:xfrm>
          <a:prstGeom prst="rect">
            <a:avLst/>
          </a:prstGeom>
        </p:spPr>
      </p:pic>
    </p:spTree>
    <p:extLst>
      <p:ext uri="{BB962C8B-B14F-4D97-AF65-F5344CB8AC3E}">
        <p14:creationId xmlns:p14="http://schemas.microsoft.com/office/powerpoint/2010/main" val="217820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5" name="Diagram 4">
            <a:extLst>
              <a:ext uri="{FF2B5EF4-FFF2-40B4-BE49-F238E27FC236}">
                <a16:creationId xmlns:a16="http://schemas.microsoft.com/office/drawing/2014/main" id="{6B3254F8-511E-AED8-89D8-56474F1E3A55}"/>
              </a:ext>
            </a:extLst>
          </p:cNvPr>
          <p:cNvGraphicFramePr/>
          <p:nvPr>
            <p:extLst>
              <p:ext uri="{D42A27DB-BD31-4B8C-83A1-F6EECF244321}">
                <p14:modId xmlns:p14="http://schemas.microsoft.com/office/powerpoint/2010/main" val="1605246022"/>
              </p:ext>
            </p:extLst>
          </p:nvPr>
        </p:nvGraphicFramePr>
        <p:xfrm>
          <a:off x="838200" y="1522717"/>
          <a:ext cx="10227906" cy="447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Veteran Advocacy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B77F3EDE-1721-BA43-36CD-9272AB38C346}"/>
              </a:ext>
            </a:extLst>
          </p:cNvPr>
          <p:cNvGraphicFramePr/>
          <p:nvPr>
            <p:extLst>
              <p:ext uri="{D42A27DB-BD31-4B8C-83A1-F6EECF244321}">
                <p14:modId xmlns:p14="http://schemas.microsoft.com/office/powerpoint/2010/main" val="1791251762"/>
              </p:ext>
            </p:extLst>
          </p:nvPr>
        </p:nvGraphicFramePr>
        <p:xfrm>
          <a:off x="2340528" y="1503245"/>
          <a:ext cx="7510943" cy="4989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13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Veteran Advocacy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A9945868-9913-07A9-DB25-91C23573B587}"/>
              </a:ext>
            </a:extLst>
          </p:cNvPr>
          <p:cNvGraphicFramePr/>
          <p:nvPr>
            <p:extLst>
              <p:ext uri="{D42A27DB-BD31-4B8C-83A1-F6EECF244321}">
                <p14:modId xmlns:p14="http://schemas.microsoft.com/office/powerpoint/2010/main" val="240702880"/>
              </p:ext>
            </p:extLst>
          </p:nvPr>
        </p:nvGraphicFramePr>
        <p:xfrm>
          <a:off x="2076133" y="1602034"/>
          <a:ext cx="8039734" cy="411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33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26D50CA-B44A-78C1-51A7-25D05FA3AB69}"/>
              </a:ext>
            </a:extLst>
          </p:cNvPr>
          <p:cNvGraphicFramePr/>
          <p:nvPr>
            <p:extLst>
              <p:ext uri="{D42A27DB-BD31-4B8C-83A1-F6EECF244321}">
                <p14:modId xmlns:p14="http://schemas.microsoft.com/office/powerpoint/2010/main" val="4205724935"/>
              </p:ext>
            </p:extLst>
          </p:nvPr>
        </p:nvGraphicFramePr>
        <p:xfrm>
          <a:off x="2097088" y="878480"/>
          <a:ext cx="7997824" cy="4674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1CFE6C54-36EB-42CF-B89F-494413C19D36}"/>
              </a:ext>
            </a:extLst>
          </p:cNvPr>
          <p:cNvSpPr txBox="1"/>
          <p:nvPr/>
        </p:nvSpPr>
        <p:spPr>
          <a:xfrm>
            <a:off x="2765571" y="5151000"/>
            <a:ext cx="6660858"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202452"/>
                </a:solidFill>
                <a:effectLst/>
                <a:uLnTx/>
                <a:uFillTx/>
              </a:rPr>
              <a:t>Note</a:t>
            </a:r>
            <a:r>
              <a:rPr kumimoji="0" lang="en-US" sz="1800" b="1" i="0" u="none" strike="noStrike" kern="0" cap="none" spc="0" normalizeH="0" baseline="0" noProof="0" dirty="0">
                <a:ln>
                  <a:noFill/>
                </a:ln>
                <a:solidFill>
                  <a:srgbClr val="202452"/>
                </a:solidFill>
                <a:effectLst/>
                <a:uLnTx/>
                <a:uFillTx/>
              </a:rPr>
              <a:t>:</a:t>
            </a:r>
            <a:r>
              <a:rPr kumimoji="0" lang="en-US" sz="1800" b="0" i="0" u="none" strike="noStrike" kern="0" cap="none" spc="0" normalizeH="0" baseline="0" noProof="0" dirty="0">
                <a:ln>
                  <a:noFill/>
                </a:ln>
                <a:solidFill>
                  <a:srgbClr val="202452"/>
                </a:solidFill>
                <a:effectLst/>
                <a:uLnTx/>
                <a:uFillTx/>
              </a:rPr>
              <a:t> A case note is not required to be entered on the E53 if a case note was entered on the corresponding V12.</a:t>
            </a:r>
          </a:p>
        </p:txBody>
      </p:sp>
    </p:spTree>
    <p:extLst>
      <p:ext uri="{BB962C8B-B14F-4D97-AF65-F5344CB8AC3E}">
        <p14:creationId xmlns:p14="http://schemas.microsoft.com/office/powerpoint/2010/main" val="213735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Note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B3892E7B-AB33-D871-C61E-94923637679C}"/>
              </a:ext>
            </a:extLst>
          </p:cNvPr>
          <p:cNvGraphicFramePr/>
          <p:nvPr>
            <p:extLst>
              <p:ext uri="{D42A27DB-BD31-4B8C-83A1-F6EECF244321}">
                <p14:modId xmlns:p14="http://schemas.microsoft.com/office/powerpoint/2010/main" val="2235920523"/>
              </p:ext>
            </p:extLst>
          </p:nvPr>
        </p:nvGraphicFramePr>
        <p:xfrm>
          <a:off x="766218" y="1433576"/>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015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Business Services Integration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53D6AD76-E272-2891-DA5A-957B419D4649}"/>
              </a:ext>
            </a:extLst>
          </p:cNvPr>
          <p:cNvGraphicFramePr/>
          <p:nvPr>
            <p:extLst>
              <p:ext uri="{D42A27DB-BD31-4B8C-83A1-F6EECF244321}">
                <p14:modId xmlns:p14="http://schemas.microsoft.com/office/powerpoint/2010/main" val="2394179100"/>
              </p:ext>
            </p:extLst>
          </p:nvPr>
        </p:nvGraphicFramePr>
        <p:xfrm>
          <a:off x="2460171" y="1484085"/>
          <a:ext cx="7271657" cy="4666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458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 Follow-Up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65AA2ECE-9E97-1173-BB61-220971A1642C}"/>
              </a:ext>
            </a:extLst>
          </p:cNvPr>
          <p:cNvGraphicFramePr/>
          <p:nvPr>
            <p:extLst>
              <p:ext uri="{D42A27DB-BD31-4B8C-83A1-F6EECF244321}">
                <p14:modId xmlns:p14="http://schemas.microsoft.com/office/powerpoint/2010/main" val="2611279835"/>
              </p:ext>
            </p:extLst>
          </p:nvPr>
        </p:nvGraphicFramePr>
        <p:xfrm>
          <a:off x="2482153" y="1455614"/>
          <a:ext cx="7227693" cy="4639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855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 Follow-Up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41E521DA-220F-18F8-AB01-A97E136B35F5}"/>
              </a:ext>
            </a:extLst>
          </p:cNvPr>
          <p:cNvGraphicFramePr/>
          <p:nvPr>
            <p:extLst>
              <p:ext uri="{D42A27DB-BD31-4B8C-83A1-F6EECF244321}">
                <p14:modId xmlns:p14="http://schemas.microsoft.com/office/powerpoint/2010/main" val="3643982716"/>
              </p:ext>
            </p:extLst>
          </p:nvPr>
        </p:nvGraphicFramePr>
        <p:xfrm>
          <a:off x="3275007" y="1370423"/>
          <a:ext cx="7227693" cy="4639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ultiplication Sign 5">
            <a:extLst>
              <a:ext uri="{FF2B5EF4-FFF2-40B4-BE49-F238E27FC236}">
                <a16:creationId xmlns:a16="http://schemas.microsoft.com/office/drawing/2014/main" id="{50D93EEC-614B-14D7-69D9-D98524530918}"/>
              </a:ext>
            </a:extLst>
          </p:cNvPr>
          <p:cNvSpPr/>
          <p:nvPr/>
        </p:nvSpPr>
        <p:spPr>
          <a:xfrm>
            <a:off x="1741079" y="1690688"/>
            <a:ext cx="1708556" cy="1641897"/>
          </a:xfrm>
          <a:prstGeom prst="mathMultiply">
            <a:avLst/>
          </a:prstGeom>
          <a:solidFill>
            <a:srgbClr val="C00000"/>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heckmark">
            <a:extLst>
              <a:ext uri="{FF2B5EF4-FFF2-40B4-BE49-F238E27FC236}">
                <a16:creationId xmlns:a16="http://schemas.microsoft.com/office/drawing/2014/main" id="{3EE2BEAD-C923-41B6-D4E4-0296514018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9560" y="3955984"/>
            <a:ext cx="1531593" cy="1531593"/>
          </a:xfrm>
          <a:prstGeom prst="rect">
            <a:avLst/>
          </a:prstGeom>
        </p:spPr>
      </p:pic>
    </p:spTree>
    <p:extLst>
      <p:ext uri="{BB962C8B-B14F-4D97-AF65-F5344CB8AC3E}">
        <p14:creationId xmlns:p14="http://schemas.microsoft.com/office/powerpoint/2010/main" val="76884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B8A4A7B8-78A8-A522-0E75-EEDC4D5E4FBF}"/>
              </a:ext>
            </a:extLst>
          </p:cNvPr>
          <p:cNvGraphicFramePr/>
          <p:nvPr>
            <p:extLst>
              <p:ext uri="{D42A27DB-BD31-4B8C-83A1-F6EECF244321}">
                <p14:modId xmlns:p14="http://schemas.microsoft.com/office/powerpoint/2010/main" val="1928865657"/>
              </p:ext>
            </p:extLst>
          </p:nvPr>
        </p:nvGraphicFramePr>
        <p:xfrm>
          <a:off x="2097088" y="1091874"/>
          <a:ext cx="7997824" cy="4674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E695D88-BF1B-E6D0-BB4D-109369C0B107}"/>
              </a:ext>
            </a:extLst>
          </p:cNvPr>
          <p:cNvSpPr txBox="1"/>
          <p:nvPr/>
        </p:nvSpPr>
        <p:spPr>
          <a:xfrm>
            <a:off x="2824463" y="5567513"/>
            <a:ext cx="6543073"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sng" strike="noStrike" kern="0" cap="none" spc="0" normalizeH="0" baseline="0" noProof="0" dirty="0">
                <a:ln>
                  <a:noFill/>
                </a:ln>
                <a:solidFill>
                  <a:srgbClr val="202452"/>
                </a:solidFill>
                <a:effectLst/>
                <a:uLnTx/>
                <a:uFillTx/>
              </a:rPr>
              <a:t>Note</a:t>
            </a:r>
            <a:r>
              <a:rPr kumimoji="0" lang="en-US" sz="3200" b="0" i="0" u="none" strike="noStrike" kern="0" cap="none" spc="0" normalizeH="0" baseline="0" noProof="0" dirty="0">
                <a:ln>
                  <a:noFill/>
                </a:ln>
                <a:solidFill>
                  <a:srgbClr val="202452"/>
                </a:solidFill>
                <a:effectLst/>
                <a:uLnTx/>
                <a:uFillTx/>
              </a:rPr>
              <a:t>: LVERs no longer use code E50.</a:t>
            </a:r>
            <a:endParaRPr kumimoji="0" lang="en-US" sz="3200" b="0" i="0" u="sng" strike="noStrike" kern="0" cap="none" spc="0" normalizeH="0" baseline="0" noProof="0" dirty="0">
              <a:ln>
                <a:noFill/>
              </a:ln>
              <a:solidFill>
                <a:srgbClr val="202452"/>
              </a:solidFill>
              <a:effectLst/>
              <a:uLnTx/>
              <a:uFillTx/>
            </a:endParaRPr>
          </a:p>
        </p:txBody>
      </p:sp>
    </p:spTree>
    <p:extLst>
      <p:ext uri="{BB962C8B-B14F-4D97-AF65-F5344CB8AC3E}">
        <p14:creationId xmlns:p14="http://schemas.microsoft.com/office/powerpoint/2010/main" val="33285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3817F4B1-9E04-13B2-666E-C4445DCCBE86}"/>
              </a:ext>
            </a:extLst>
          </p:cNvPr>
          <p:cNvGraphicFramePr/>
          <p:nvPr>
            <p:extLst>
              <p:ext uri="{D42A27DB-BD31-4B8C-83A1-F6EECF244321}">
                <p14:modId xmlns:p14="http://schemas.microsoft.com/office/powerpoint/2010/main" val="1223586175"/>
              </p:ext>
            </p:extLst>
          </p:nvPr>
        </p:nvGraphicFramePr>
        <p:xfrm>
          <a:off x="2097085" y="1399509"/>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0C8A574E-C7F8-060A-1E92-4AD0ABB815CC}"/>
              </a:ext>
            </a:extLst>
          </p:cNvPr>
          <p:cNvGraphicFramePr/>
          <p:nvPr>
            <p:extLst>
              <p:ext uri="{D42A27DB-BD31-4B8C-83A1-F6EECF244321}">
                <p14:modId xmlns:p14="http://schemas.microsoft.com/office/powerpoint/2010/main" val="3457477750"/>
              </p:ext>
            </p:extLst>
          </p:nvPr>
        </p:nvGraphicFramePr>
        <p:xfrm>
          <a:off x="2097086" y="4088218"/>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2724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4BD0F21B-474B-E904-A3CB-8F4843FF0D9E}"/>
              </a:ext>
            </a:extLst>
          </p:cNvPr>
          <p:cNvGraphicFramePr/>
          <p:nvPr>
            <p:extLst>
              <p:ext uri="{D42A27DB-BD31-4B8C-83A1-F6EECF244321}">
                <p14:modId xmlns:p14="http://schemas.microsoft.com/office/powerpoint/2010/main" val="1564444335"/>
              </p:ext>
            </p:extLst>
          </p:nvPr>
        </p:nvGraphicFramePr>
        <p:xfrm>
          <a:off x="2097087" y="1480520"/>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DACA7DB2-B8E4-9DBD-23AF-1C8D2B35514A}"/>
              </a:ext>
            </a:extLst>
          </p:cNvPr>
          <p:cNvGraphicFramePr/>
          <p:nvPr>
            <p:extLst>
              <p:ext uri="{D42A27DB-BD31-4B8C-83A1-F6EECF244321}">
                <p14:modId xmlns:p14="http://schemas.microsoft.com/office/powerpoint/2010/main" val="1502122215"/>
              </p:ext>
            </p:extLst>
          </p:nvPr>
        </p:nvGraphicFramePr>
        <p:xfrm>
          <a:off x="2097087" y="4099104"/>
          <a:ext cx="8001370"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6797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Authorization and Guidance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7" name="Diagram 6">
            <a:extLst>
              <a:ext uri="{FF2B5EF4-FFF2-40B4-BE49-F238E27FC236}">
                <a16:creationId xmlns:a16="http://schemas.microsoft.com/office/drawing/2014/main" id="{27705286-78A1-C071-CEE7-9FF5F753AEFC}"/>
              </a:ext>
            </a:extLst>
          </p:cNvPr>
          <p:cNvGraphicFramePr/>
          <p:nvPr>
            <p:extLst>
              <p:ext uri="{D42A27DB-BD31-4B8C-83A1-F6EECF244321}">
                <p14:modId xmlns:p14="http://schemas.microsoft.com/office/powerpoint/2010/main" val="3530133047"/>
              </p:ext>
            </p:extLst>
          </p:nvPr>
        </p:nvGraphicFramePr>
        <p:xfrm>
          <a:off x="2252050" y="1519211"/>
          <a:ext cx="7687899" cy="2497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A33E53C6-67CF-83C1-E043-FBC530D0EB0C}"/>
              </a:ext>
            </a:extLst>
          </p:cNvPr>
          <p:cNvGraphicFramePr/>
          <p:nvPr>
            <p:extLst>
              <p:ext uri="{D42A27DB-BD31-4B8C-83A1-F6EECF244321}">
                <p14:modId xmlns:p14="http://schemas.microsoft.com/office/powerpoint/2010/main" val="2861403979"/>
              </p:ext>
            </p:extLst>
          </p:nvPr>
        </p:nvGraphicFramePr>
        <p:xfrm>
          <a:off x="2252050" y="4165839"/>
          <a:ext cx="7687899" cy="2488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544FC1DF-AF4A-71B2-BF76-EA2A6314C9CF}"/>
              </a:ext>
            </a:extLst>
          </p:cNvPr>
          <p:cNvGraphicFramePr/>
          <p:nvPr>
            <p:extLst>
              <p:ext uri="{D42A27DB-BD31-4B8C-83A1-F6EECF244321}">
                <p14:modId xmlns:p14="http://schemas.microsoft.com/office/powerpoint/2010/main" val="2007602743"/>
              </p:ext>
            </p:extLst>
          </p:nvPr>
        </p:nvGraphicFramePr>
        <p:xfrm>
          <a:off x="2097087" y="1436977"/>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F06F757F-714F-3532-58D6-43F85069D561}"/>
              </a:ext>
            </a:extLst>
          </p:cNvPr>
          <p:cNvGraphicFramePr/>
          <p:nvPr>
            <p:extLst>
              <p:ext uri="{D42A27DB-BD31-4B8C-83A1-F6EECF244321}">
                <p14:modId xmlns:p14="http://schemas.microsoft.com/office/powerpoint/2010/main" val="1370178498"/>
              </p:ext>
            </p:extLst>
          </p:nvPr>
        </p:nvGraphicFramePr>
        <p:xfrm>
          <a:off x="2097087" y="4070571"/>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752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A9DE454D-3AB2-06B2-2E89-96FA459A7BBE}"/>
              </a:ext>
            </a:extLst>
          </p:cNvPr>
          <p:cNvGraphicFramePr/>
          <p:nvPr>
            <p:extLst>
              <p:ext uri="{D42A27DB-BD31-4B8C-83A1-F6EECF244321}">
                <p14:modId xmlns:p14="http://schemas.microsoft.com/office/powerpoint/2010/main" val="3095226566"/>
              </p:ext>
            </p:extLst>
          </p:nvPr>
        </p:nvGraphicFramePr>
        <p:xfrm>
          <a:off x="2097087" y="1361020"/>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0CB7A43A-E563-6A65-122C-6B329A5A3D1A}"/>
              </a:ext>
            </a:extLst>
          </p:cNvPr>
          <p:cNvGraphicFramePr/>
          <p:nvPr>
            <p:extLst>
              <p:ext uri="{D42A27DB-BD31-4B8C-83A1-F6EECF244321}">
                <p14:modId xmlns:p14="http://schemas.microsoft.com/office/powerpoint/2010/main" val="2904179635"/>
              </p:ext>
            </p:extLst>
          </p:nvPr>
        </p:nvGraphicFramePr>
        <p:xfrm>
          <a:off x="2097087" y="4049729"/>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1324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0F96CA31-8BF4-5245-F542-61890CAA7C02}"/>
              </a:ext>
            </a:extLst>
          </p:cNvPr>
          <p:cNvGraphicFramePr/>
          <p:nvPr>
            <p:extLst>
              <p:ext uri="{D42A27DB-BD31-4B8C-83A1-F6EECF244321}">
                <p14:modId xmlns:p14="http://schemas.microsoft.com/office/powerpoint/2010/main" val="1828360365"/>
              </p:ext>
            </p:extLst>
          </p:nvPr>
        </p:nvGraphicFramePr>
        <p:xfrm>
          <a:off x="2097087" y="1347710"/>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3CB9AD2D-143C-DEF7-1674-47797ECCAB8D}"/>
              </a:ext>
            </a:extLst>
          </p:cNvPr>
          <p:cNvGraphicFramePr/>
          <p:nvPr>
            <p:extLst>
              <p:ext uri="{D42A27DB-BD31-4B8C-83A1-F6EECF244321}">
                <p14:modId xmlns:p14="http://schemas.microsoft.com/office/powerpoint/2010/main" val="1400205255"/>
              </p:ext>
            </p:extLst>
          </p:nvPr>
        </p:nvGraphicFramePr>
        <p:xfrm>
          <a:off x="2097087" y="4055561"/>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5847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D4C354F0-FADD-CAAF-DEC5-F2F8B2163FFF}"/>
              </a:ext>
            </a:extLst>
          </p:cNvPr>
          <p:cNvGraphicFramePr/>
          <p:nvPr>
            <p:extLst>
              <p:ext uri="{D42A27DB-BD31-4B8C-83A1-F6EECF244321}">
                <p14:modId xmlns:p14="http://schemas.microsoft.com/office/powerpoint/2010/main" val="1453125684"/>
              </p:ext>
            </p:extLst>
          </p:nvPr>
        </p:nvGraphicFramePr>
        <p:xfrm>
          <a:off x="2097087" y="1376459"/>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52D23220-D573-81A5-8D47-5F323677AAE7}"/>
              </a:ext>
            </a:extLst>
          </p:cNvPr>
          <p:cNvGraphicFramePr/>
          <p:nvPr>
            <p:extLst>
              <p:ext uri="{D42A27DB-BD31-4B8C-83A1-F6EECF244321}">
                <p14:modId xmlns:p14="http://schemas.microsoft.com/office/powerpoint/2010/main" val="1536187702"/>
              </p:ext>
            </p:extLst>
          </p:nvPr>
        </p:nvGraphicFramePr>
        <p:xfrm>
          <a:off x="2097087" y="4061044"/>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78741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E96F73DA-2DB7-492C-0ABB-A0D6C7247829}"/>
              </a:ext>
            </a:extLst>
          </p:cNvPr>
          <p:cNvGraphicFramePr/>
          <p:nvPr>
            <p:extLst>
              <p:ext uri="{D42A27DB-BD31-4B8C-83A1-F6EECF244321}">
                <p14:modId xmlns:p14="http://schemas.microsoft.com/office/powerpoint/2010/main" val="1379321583"/>
              </p:ext>
            </p:extLst>
          </p:nvPr>
        </p:nvGraphicFramePr>
        <p:xfrm>
          <a:off x="2097087" y="1393434"/>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0DA6FF01-08F1-1F12-7A44-C224EF767A63}"/>
              </a:ext>
            </a:extLst>
          </p:cNvPr>
          <p:cNvGraphicFramePr/>
          <p:nvPr>
            <p:extLst>
              <p:ext uri="{D42A27DB-BD31-4B8C-83A1-F6EECF244321}">
                <p14:modId xmlns:p14="http://schemas.microsoft.com/office/powerpoint/2010/main" val="2945699201"/>
              </p:ext>
            </p:extLst>
          </p:nvPr>
        </p:nvGraphicFramePr>
        <p:xfrm>
          <a:off x="2097087" y="4082143"/>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01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C66B19A8-5813-AA74-E670-632894F75D05}"/>
              </a:ext>
            </a:extLst>
          </p:cNvPr>
          <p:cNvGraphicFramePr/>
          <p:nvPr>
            <p:extLst>
              <p:ext uri="{D42A27DB-BD31-4B8C-83A1-F6EECF244321}">
                <p14:modId xmlns:p14="http://schemas.microsoft.com/office/powerpoint/2010/main" val="4209206854"/>
              </p:ext>
            </p:extLst>
          </p:nvPr>
        </p:nvGraphicFramePr>
        <p:xfrm>
          <a:off x="2097087" y="1376460"/>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B4150D01-DE32-07BA-60BF-9BC7EEDEA000}"/>
              </a:ext>
            </a:extLst>
          </p:cNvPr>
          <p:cNvGraphicFramePr/>
          <p:nvPr>
            <p:extLst>
              <p:ext uri="{D42A27DB-BD31-4B8C-83A1-F6EECF244321}">
                <p14:modId xmlns:p14="http://schemas.microsoft.com/office/powerpoint/2010/main" val="3346031167"/>
              </p:ext>
            </p:extLst>
          </p:nvPr>
        </p:nvGraphicFramePr>
        <p:xfrm>
          <a:off x="2097087" y="4065169"/>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7837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Facilitating Veteran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28B7C152-2AB6-68F8-9EDF-62493AC1D297}"/>
              </a:ext>
            </a:extLst>
          </p:cNvPr>
          <p:cNvGraphicFramePr/>
          <p:nvPr>
            <p:extLst>
              <p:ext uri="{D42A27DB-BD31-4B8C-83A1-F6EECF244321}">
                <p14:modId xmlns:p14="http://schemas.microsoft.com/office/powerpoint/2010/main" val="2955021739"/>
              </p:ext>
            </p:extLst>
          </p:nvPr>
        </p:nvGraphicFramePr>
        <p:xfrm>
          <a:off x="1825262" y="1454882"/>
          <a:ext cx="8541475" cy="5037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3633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Capacity Building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A935A84-DC48-9ADB-5DDD-735FB909B072}"/>
              </a:ext>
            </a:extLst>
          </p:cNvPr>
          <p:cNvGraphicFramePr/>
          <p:nvPr>
            <p:extLst>
              <p:ext uri="{D42A27DB-BD31-4B8C-83A1-F6EECF244321}">
                <p14:modId xmlns:p14="http://schemas.microsoft.com/office/powerpoint/2010/main" val="3319722907"/>
              </p:ext>
            </p:extLst>
          </p:nvPr>
        </p:nvGraphicFramePr>
        <p:xfrm>
          <a:off x="2365715" y="1430157"/>
          <a:ext cx="7460570" cy="5193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75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22A98CE-655F-4632-9908-398B84FD214F}"/>
                                            </p:graphicEl>
                                          </p:spTgt>
                                        </p:tgtEl>
                                        <p:attrNameLst>
                                          <p:attrName>style.visibility</p:attrName>
                                        </p:attrNameLst>
                                      </p:cBhvr>
                                      <p:to>
                                        <p:strVal val="visible"/>
                                      </p:to>
                                    </p:set>
                                    <p:anim calcmode="lin" valueType="num">
                                      <p:cBhvr additive="base">
                                        <p:cTn id="7" dur="500" fill="hold"/>
                                        <p:tgtEl>
                                          <p:spTgt spid="4">
                                            <p:graphicEl>
                                              <a:dgm id="{E22A98CE-655F-4632-9908-398B84FD214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22A98CE-655F-4632-9908-398B84FD214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8DCC98D3-B705-4E56-AEE7-E2EF2683D364}"/>
                                            </p:graphicEl>
                                          </p:spTgt>
                                        </p:tgtEl>
                                        <p:attrNameLst>
                                          <p:attrName>style.visibility</p:attrName>
                                        </p:attrNameLst>
                                      </p:cBhvr>
                                      <p:to>
                                        <p:strVal val="visible"/>
                                      </p:to>
                                    </p:set>
                                    <p:anim calcmode="lin" valueType="num">
                                      <p:cBhvr additive="base">
                                        <p:cTn id="13" dur="500" fill="hold"/>
                                        <p:tgtEl>
                                          <p:spTgt spid="4">
                                            <p:graphicEl>
                                              <a:dgm id="{8DCC98D3-B705-4E56-AEE7-E2EF2683D36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8DCC98D3-B705-4E56-AEE7-E2EF2683D36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7FA611F-4F78-4F23-A364-C4D73BAA6C72}"/>
                                            </p:graphicEl>
                                          </p:spTgt>
                                        </p:tgtEl>
                                        <p:attrNameLst>
                                          <p:attrName>style.visibility</p:attrName>
                                        </p:attrNameLst>
                                      </p:cBhvr>
                                      <p:to>
                                        <p:strVal val="visible"/>
                                      </p:to>
                                    </p:set>
                                    <p:anim calcmode="lin" valueType="num">
                                      <p:cBhvr additive="base">
                                        <p:cTn id="19" dur="500" fill="hold"/>
                                        <p:tgtEl>
                                          <p:spTgt spid="4">
                                            <p:graphicEl>
                                              <a:dgm id="{D7FA611F-4F78-4F23-A364-C4D73BAA6C7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7FA611F-4F78-4F23-A364-C4D73BAA6C7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Capacity Building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22C1ABE-6AA9-E9E3-C3D3-8AF64B0560DC}"/>
              </a:ext>
            </a:extLst>
          </p:cNvPr>
          <p:cNvGraphicFramePr/>
          <p:nvPr>
            <p:extLst>
              <p:ext uri="{D42A27DB-BD31-4B8C-83A1-F6EECF244321}">
                <p14:modId xmlns:p14="http://schemas.microsoft.com/office/powerpoint/2010/main" val="1525230634"/>
              </p:ext>
            </p:extLst>
          </p:nvPr>
        </p:nvGraphicFramePr>
        <p:xfrm>
          <a:off x="1735341" y="1309840"/>
          <a:ext cx="8721318" cy="5168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6954D76-E675-94B1-9D22-E351DCBF0067}"/>
              </a:ext>
            </a:extLst>
          </p:cNvPr>
          <p:cNvSpPr txBox="1"/>
          <p:nvPr/>
        </p:nvSpPr>
        <p:spPr>
          <a:xfrm>
            <a:off x="4294171" y="1429078"/>
            <a:ext cx="3603657" cy="523220"/>
          </a:xfrm>
          <a:prstGeom prst="rect">
            <a:avLst/>
          </a:prstGeom>
          <a:noFill/>
        </p:spPr>
        <p:txBody>
          <a:bodyPr wrap="square" rtlCol="0">
            <a:spAutoFit/>
          </a:bodyPr>
          <a:lstStyle/>
          <a:p>
            <a:pPr algn="ctr" defTabSz="457200"/>
            <a:r>
              <a:rPr lang="en-US" sz="2800" b="1" dirty="0">
                <a:solidFill>
                  <a:srgbClr val="202452"/>
                </a:solidFill>
                <a:cs typeface="Arial" panose="020B0604020202020204" pitchFamily="34" charset="0"/>
              </a:rPr>
              <a:t>Examples</a:t>
            </a:r>
            <a:r>
              <a:rPr lang="en-US" sz="2800" b="1" dirty="0">
                <a:solidFill>
                  <a:srgbClr val="202452"/>
                </a:solidFill>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46B9B773-812A-D3D9-968D-06E77A696724}"/>
              </a:ext>
            </a:extLst>
          </p:cNvPr>
          <p:cNvSpPr txBox="1"/>
          <p:nvPr/>
        </p:nvSpPr>
        <p:spPr>
          <a:xfrm>
            <a:off x="4580236" y="5601704"/>
            <a:ext cx="5621326" cy="707886"/>
          </a:xfrm>
          <a:prstGeom prst="rect">
            <a:avLst/>
          </a:prstGeom>
          <a:noFill/>
        </p:spPr>
        <p:txBody>
          <a:bodyPr wrap="square" rtlCol="0">
            <a:spAutoFit/>
          </a:bodyPr>
          <a:lstStyle/>
          <a:p>
            <a:pPr defTabSz="457200"/>
            <a:r>
              <a:rPr lang="en-US" sz="2000" b="1" dirty="0">
                <a:solidFill>
                  <a:srgbClr val="FF0000"/>
                </a:solidFill>
                <a:cs typeface="Arial" panose="020B0604020202020204" pitchFamily="34" charset="0"/>
              </a:rPr>
              <a:t>Which training is mandated by federal law and must be provided by a LVER annually? </a:t>
            </a:r>
          </a:p>
        </p:txBody>
      </p:sp>
      <p:cxnSp>
        <p:nvCxnSpPr>
          <p:cNvPr id="8" name="Straight Arrow Connector 7">
            <a:extLst>
              <a:ext uri="{FF2B5EF4-FFF2-40B4-BE49-F238E27FC236}">
                <a16:creationId xmlns:a16="http://schemas.microsoft.com/office/drawing/2014/main" id="{C308F886-EDED-B867-D98A-DF6C6B5EF734}"/>
              </a:ext>
            </a:extLst>
          </p:cNvPr>
          <p:cNvCxnSpPr/>
          <p:nvPr/>
        </p:nvCxnSpPr>
        <p:spPr>
          <a:xfrm flipH="1" flipV="1">
            <a:off x="4221075" y="5601704"/>
            <a:ext cx="331376" cy="334635"/>
          </a:xfrm>
          <a:prstGeom prst="straightConnector1">
            <a:avLst/>
          </a:prstGeom>
          <a:noFill/>
          <a:ln w="381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144529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72F31711-746D-4D15-A593-89AA15C27D3C}"/>
                                            </p:graphicEl>
                                          </p:spTgt>
                                        </p:tgtEl>
                                        <p:attrNameLst>
                                          <p:attrName>style.visibility</p:attrName>
                                        </p:attrNameLst>
                                      </p:cBhvr>
                                      <p:to>
                                        <p:strVal val="visible"/>
                                      </p:to>
                                    </p:set>
                                    <p:anim calcmode="lin" valueType="num">
                                      <p:cBhvr additive="base">
                                        <p:cTn id="7" dur="500" fill="hold"/>
                                        <p:tgtEl>
                                          <p:spTgt spid="3">
                                            <p:graphicEl>
                                              <a:dgm id="{72F31711-746D-4D15-A593-89AA15C27D3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72F31711-746D-4D15-A593-89AA15C27D3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B28D2DED-F1DA-4B63-B10A-C3118658F744}"/>
                                            </p:graphicEl>
                                          </p:spTgt>
                                        </p:tgtEl>
                                        <p:attrNameLst>
                                          <p:attrName>style.visibility</p:attrName>
                                        </p:attrNameLst>
                                      </p:cBhvr>
                                      <p:to>
                                        <p:strVal val="visible"/>
                                      </p:to>
                                    </p:set>
                                    <p:anim calcmode="lin" valueType="num">
                                      <p:cBhvr additive="base">
                                        <p:cTn id="13" dur="500" fill="hold"/>
                                        <p:tgtEl>
                                          <p:spTgt spid="3">
                                            <p:graphicEl>
                                              <a:dgm id="{B28D2DED-F1DA-4B63-B10A-C3118658F74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B28D2DED-F1DA-4B63-B10A-C3118658F74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55E55A8E-3508-4D89-81AF-DC80AA62F7AD}"/>
                                            </p:graphicEl>
                                          </p:spTgt>
                                        </p:tgtEl>
                                        <p:attrNameLst>
                                          <p:attrName>style.visibility</p:attrName>
                                        </p:attrNameLst>
                                      </p:cBhvr>
                                      <p:to>
                                        <p:strVal val="visible"/>
                                      </p:to>
                                    </p:set>
                                    <p:anim calcmode="lin" valueType="num">
                                      <p:cBhvr additive="base">
                                        <p:cTn id="19" dur="500" fill="hold"/>
                                        <p:tgtEl>
                                          <p:spTgt spid="3">
                                            <p:graphicEl>
                                              <a:dgm id="{55E55A8E-3508-4D89-81AF-DC80AA62F7A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55E55A8E-3508-4D89-81AF-DC80AA62F7A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AtOnce"/>
        </p:bldSub>
      </p:bldGraphic>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Service Delivery Strategies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8254D2D2-0A02-3264-484F-96A941C09576}"/>
              </a:ext>
            </a:extLst>
          </p:cNvPr>
          <p:cNvGraphicFramePr/>
          <p:nvPr>
            <p:extLst>
              <p:ext uri="{D42A27DB-BD31-4B8C-83A1-F6EECF244321}">
                <p14:modId xmlns:p14="http://schemas.microsoft.com/office/powerpoint/2010/main" val="516324304"/>
              </p:ext>
            </p:extLst>
          </p:nvPr>
        </p:nvGraphicFramePr>
        <p:xfrm>
          <a:off x="2097087" y="1325204"/>
          <a:ext cx="7997825" cy="5167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600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E290475-FB3E-4102-9640-5D01434B8EA1}"/>
                                            </p:graphicEl>
                                          </p:spTgt>
                                        </p:tgtEl>
                                        <p:attrNameLst>
                                          <p:attrName>style.visibility</p:attrName>
                                        </p:attrNameLst>
                                      </p:cBhvr>
                                      <p:to>
                                        <p:strVal val="visible"/>
                                      </p:to>
                                    </p:set>
                                    <p:anim calcmode="lin" valueType="num">
                                      <p:cBhvr additive="base">
                                        <p:cTn id="7" dur="500" fill="hold"/>
                                        <p:tgtEl>
                                          <p:spTgt spid="4">
                                            <p:graphicEl>
                                              <a:dgm id="{0E290475-FB3E-4102-9640-5D01434B8EA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E290475-FB3E-4102-9640-5D01434B8EA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Principle Duties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A98B60C6-2E5F-1D80-26FC-7F255F5A47CF}"/>
              </a:ext>
            </a:extLst>
          </p:cNvPr>
          <p:cNvGraphicFramePr/>
          <p:nvPr>
            <p:extLst>
              <p:ext uri="{D42A27DB-BD31-4B8C-83A1-F6EECF244321}">
                <p14:modId xmlns:p14="http://schemas.microsoft.com/office/powerpoint/2010/main" val="3681975648"/>
              </p:ext>
            </p:extLst>
          </p:nvPr>
        </p:nvGraphicFramePr>
        <p:xfrm>
          <a:off x="923925" y="1230610"/>
          <a:ext cx="10344150" cy="507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807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Veterans Quarterly Manager’s Report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61F4F071-71F3-64B3-8457-AC24BABE172F}"/>
              </a:ext>
            </a:extLst>
          </p:cNvPr>
          <p:cNvGraphicFramePr/>
          <p:nvPr>
            <p:extLst>
              <p:ext uri="{D42A27DB-BD31-4B8C-83A1-F6EECF244321}">
                <p14:modId xmlns:p14="http://schemas.microsoft.com/office/powerpoint/2010/main" val="2916674975"/>
              </p:ext>
            </p:extLst>
          </p:nvPr>
        </p:nvGraphicFramePr>
        <p:xfrm>
          <a:off x="2097087" y="725754"/>
          <a:ext cx="7997825" cy="6740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5144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Outreach</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43AE946D-38CD-247F-8AA3-8710651F68B0}"/>
              </a:ext>
            </a:extLst>
          </p:cNvPr>
          <p:cNvGraphicFramePr/>
          <p:nvPr>
            <p:extLst>
              <p:ext uri="{D42A27DB-BD31-4B8C-83A1-F6EECF244321}">
                <p14:modId xmlns:p14="http://schemas.microsoft.com/office/powerpoint/2010/main" val="2926449603"/>
              </p:ext>
            </p:extLst>
          </p:nvPr>
        </p:nvGraphicFramePr>
        <p:xfrm>
          <a:off x="1805151" y="1351668"/>
          <a:ext cx="8581698" cy="522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11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Outreach Purpose and Outcomes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135BAC2F-CFE9-0EB5-C500-9208BC138681}"/>
              </a:ext>
            </a:extLst>
          </p:cNvPr>
          <p:cNvGraphicFramePr/>
          <p:nvPr>
            <p:extLst>
              <p:ext uri="{D42A27DB-BD31-4B8C-83A1-F6EECF244321}">
                <p14:modId xmlns:p14="http://schemas.microsoft.com/office/powerpoint/2010/main" val="2453599228"/>
              </p:ext>
            </p:extLst>
          </p:nvPr>
        </p:nvGraphicFramePr>
        <p:xfrm>
          <a:off x="838200" y="949536"/>
          <a:ext cx="10265229" cy="4910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617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Marketing Programs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9BD0DC39-C4FA-00EC-FF3F-136B13AA79C1}"/>
              </a:ext>
            </a:extLst>
          </p:cNvPr>
          <p:cNvGraphicFramePr/>
          <p:nvPr>
            <p:extLst>
              <p:ext uri="{D42A27DB-BD31-4B8C-83A1-F6EECF244321}">
                <p14:modId xmlns:p14="http://schemas.microsoft.com/office/powerpoint/2010/main" val="3834884119"/>
              </p:ext>
            </p:extLst>
          </p:nvPr>
        </p:nvGraphicFramePr>
        <p:xfrm>
          <a:off x="1686426" y="1323308"/>
          <a:ext cx="8819147" cy="5435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06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TEAM Approach</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17651FB4-ED68-6ABB-7A21-07413DD736F8}"/>
              </a:ext>
            </a:extLst>
          </p:cNvPr>
          <p:cNvGraphicFramePr/>
          <p:nvPr>
            <p:extLst>
              <p:ext uri="{D42A27DB-BD31-4B8C-83A1-F6EECF244321}">
                <p14:modId xmlns:p14="http://schemas.microsoft.com/office/powerpoint/2010/main" val="3826917843"/>
              </p:ext>
            </p:extLst>
          </p:nvPr>
        </p:nvGraphicFramePr>
        <p:xfrm>
          <a:off x="2296510" y="1085721"/>
          <a:ext cx="7598979" cy="5058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800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DVOP Coordination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E6C56ABF-B78F-335C-AA39-49A32284A242}"/>
              </a:ext>
            </a:extLst>
          </p:cNvPr>
          <p:cNvGraphicFramePr/>
          <p:nvPr>
            <p:extLst>
              <p:ext uri="{D42A27DB-BD31-4B8C-83A1-F6EECF244321}">
                <p14:modId xmlns:p14="http://schemas.microsoft.com/office/powerpoint/2010/main" val="4275430363"/>
              </p:ext>
            </p:extLst>
          </p:nvPr>
        </p:nvGraphicFramePr>
        <p:xfrm>
          <a:off x="2007393" y="1027906"/>
          <a:ext cx="8177213" cy="4929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4552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2115</Words>
  <Application>Microsoft Office PowerPoint</Application>
  <PresentationFormat>Widescreen</PresentationFormat>
  <Paragraphs>322</Paragraphs>
  <Slides>41</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Franklin Gothic Book</vt:lpstr>
      <vt:lpstr>Wingdings</vt:lpstr>
      <vt:lpstr>Office Theme</vt:lpstr>
      <vt:lpstr>PowerPoint Presentation</vt:lpstr>
      <vt:lpstr>Objectives</vt:lpstr>
      <vt:lpstr>Authorization and Guidance</vt:lpstr>
      <vt:lpstr>Principle Duties</vt:lpstr>
      <vt:lpstr>Employer Outreach</vt:lpstr>
      <vt:lpstr>Employer Outreach Purpose and Outcomes</vt:lpstr>
      <vt:lpstr>Marketing Programs</vt:lpstr>
      <vt:lpstr>The TEAM Approach</vt:lpstr>
      <vt:lpstr>DVOP Coordination</vt:lpstr>
      <vt:lpstr>Job Development Services</vt:lpstr>
      <vt:lpstr>Job Development Attempt</vt:lpstr>
      <vt:lpstr>Job Development Attempt Case Note</vt:lpstr>
      <vt:lpstr>Case Note Template</vt:lpstr>
      <vt:lpstr>Job Development Service Recording</vt:lpstr>
      <vt:lpstr>Job Development Case Notes</vt:lpstr>
      <vt:lpstr>Case Note Template</vt:lpstr>
      <vt:lpstr>Job Placements</vt:lpstr>
      <vt:lpstr>Job Development Process</vt:lpstr>
      <vt:lpstr>Individualized Veteran Advocacy</vt:lpstr>
      <vt:lpstr>Individualized Veteran Advocacy</vt:lpstr>
      <vt:lpstr>Individualized Veteran Advocacy</vt:lpstr>
      <vt:lpstr>Employer Service Code</vt:lpstr>
      <vt:lpstr>Case Note Template</vt:lpstr>
      <vt:lpstr>Business Services Integration</vt:lpstr>
      <vt:lpstr>Job Order Follow-Up</vt:lpstr>
      <vt:lpstr>Job Order Follow-Up</vt:lpstr>
      <vt:lpstr>Employer Service Codes</vt:lpstr>
      <vt:lpstr>Employer Service Codes</vt:lpstr>
      <vt:lpstr>Employer Service Codes</vt:lpstr>
      <vt:lpstr>Employer Service Codes</vt:lpstr>
      <vt:lpstr>Employer Service Codes</vt:lpstr>
      <vt:lpstr>Employer Service Codes</vt:lpstr>
      <vt:lpstr>Employer Service Codes</vt:lpstr>
      <vt:lpstr>Employer Service Codes</vt:lpstr>
      <vt:lpstr>Employer Service Codes</vt:lpstr>
      <vt:lpstr>Facilitating Veteran Services</vt:lpstr>
      <vt:lpstr>Capacity Building</vt:lpstr>
      <vt:lpstr>Capacity Building</vt:lpstr>
      <vt:lpstr>Service Delivery Strategies</vt:lpstr>
      <vt:lpstr>Veterans Quarterly Manager’s Report</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2024-04-03T19:33:53Z</dcterms:modified>
</cp:coreProperties>
</file>