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8" r:id="rId3"/>
    <p:sldId id="259" r:id="rId4"/>
    <p:sldId id="267" r:id="rId5"/>
    <p:sldId id="268" r:id="rId6"/>
    <p:sldId id="269" r:id="rId7"/>
    <p:sldId id="270" r:id="rId8"/>
    <p:sldId id="271" r:id="rId9"/>
    <p:sldId id="272"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452"/>
    <a:srgbClr val="04A651"/>
    <a:srgbClr val="E2C549"/>
    <a:srgbClr val="7B8898"/>
    <a:srgbClr val="9C9E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03" d="100"/>
          <a:sy n="103" d="100"/>
        </p:scale>
        <p:origin x="7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59B7B0-914F-455E-A96A-413C343D31D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23B8D09-6032-4F32-BD4C-CA0A16624B99}">
      <dgm:prSet/>
      <dgm:spPr>
        <a:solidFill>
          <a:srgbClr val="04A651"/>
        </a:solidFill>
      </dgm:spPr>
      <dgm:t>
        <a:bodyPr/>
        <a:lstStyle/>
        <a:p>
          <a:r>
            <a:rPr lang="en-US" b="1" dirty="0">
              <a:solidFill>
                <a:srgbClr val="003F5D"/>
              </a:solidFill>
            </a:rPr>
            <a:t>Introduction</a:t>
          </a:r>
          <a:endParaRPr lang="en-US" dirty="0">
            <a:solidFill>
              <a:srgbClr val="003F5D"/>
            </a:solidFill>
          </a:endParaRPr>
        </a:p>
      </dgm:t>
    </dgm:pt>
    <dgm:pt modelId="{832C58EA-31BE-44E3-A730-6595190E0A38}" type="parTrans" cxnId="{02521DB2-088B-44C5-A538-C4FC0C9A1E59}">
      <dgm:prSet/>
      <dgm:spPr/>
      <dgm:t>
        <a:bodyPr/>
        <a:lstStyle/>
        <a:p>
          <a:endParaRPr lang="en-US"/>
        </a:p>
      </dgm:t>
    </dgm:pt>
    <dgm:pt modelId="{CBFB603A-32E6-4F08-82BE-A1F819CA1B20}" type="sibTrans" cxnId="{02521DB2-088B-44C5-A538-C4FC0C9A1E59}">
      <dgm:prSet/>
      <dgm:spPr/>
      <dgm:t>
        <a:bodyPr/>
        <a:lstStyle/>
        <a:p>
          <a:endParaRPr lang="en-US"/>
        </a:p>
      </dgm:t>
    </dgm:pt>
    <dgm:pt modelId="{54640D8D-5F5A-4A5A-9E96-2B756FC9F7FF}">
      <dgm:prSet/>
      <dgm:spPr>
        <a:solidFill>
          <a:srgbClr val="202452"/>
        </a:solidFill>
      </dgm:spPr>
      <dgm:t>
        <a:bodyPr/>
        <a:lstStyle/>
        <a:p>
          <a:r>
            <a:rPr lang="en-US" b="1" dirty="0"/>
            <a:t>Case 1 Review</a:t>
          </a:r>
          <a:endParaRPr lang="en-US" dirty="0"/>
        </a:p>
      </dgm:t>
    </dgm:pt>
    <dgm:pt modelId="{07CF722A-81BE-42EF-8416-16E83E7B0D7E}" type="parTrans" cxnId="{29DE7D43-028F-4E5F-A22C-74990B1DFB19}">
      <dgm:prSet/>
      <dgm:spPr/>
      <dgm:t>
        <a:bodyPr/>
        <a:lstStyle/>
        <a:p>
          <a:endParaRPr lang="en-US"/>
        </a:p>
      </dgm:t>
    </dgm:pt>
    <dgm:pt modelId="{03635FCD-A4C8-4551-8DFE-A8C68DF62125}" type="sibTrans" cxnId="{29DE7D43-028F-4E5F-A22C-74990B1DFB19}">
      <dgm:prSet/>
      <dgm:spPr/>
      <dgm:t>
        <a:bodyPr/>
        <a:lstStyle/>
        <a:p>
          <a:endParaRPr lang="en-US"/>
        </a:p>
      </dgm:t>
    </dgm:pt>
    <dgm:pt modelId="{7FACF964-D60E-40F7-BD1F-39720104BC57}">
      <dgm:prSet/>
      <dgm:spPr>
        <a:solidFill>
          <a:srgbClr val="E2C549"/>
        </a:solidFill>
      </dgm:spPr>
      <dgm:t>
        <a:bodyPr/>
        <a:lstStyle/>
        <a:p>
          <a:r>
            <a:rPr lang="en-US" b="1" dirty="0">
              <a:solidFill>
                <a:srgbClr val="003F5D"/>
              </a:solidFill>
            </a:rPr>
            <a:t>Case 2 Review</a:t>
          </a:r>
          <a:endParaRPr lang="en-US" dirty="0">
            <a:solidFill>
              <a:srgbClr val="003F5D"/>
            </a:solidFill>
          </a:endParaRPr>
        </a:p>
      </dgm:t>
    </dgm:pt>
    <dgm:pt modelId="{002765A0-6494-48E6-9A7A-4F727F937474}" type="parTrans" cxnId="{43984690-22FD-486C-9B64-4FC8BF73E883}">
      <dgm:prSet/>
      <dgm:spPr/>
      <dgm:t>
        <a:bodyPr/>
        <a:lstStyle/>
        <a:p>
          <a:endParaRPr lang="en-US"/>
        </a:p>
      </dgm:t>
    </dgm:pt>
    <dgm:pt modelId="{BF53CFDD-D355-4CDF-9EF7-937B14CEEC39}" type="sibTrans" cxnId="{43984690-22FD-486C-9B64-4FC8BF73E883}">
      <dgm:prSet/>
      <dgm:spPr/>
      <dgm:t>
        <a:bodyPr/>
        <a:lstStyle/>
        <a:p>
          <a:endParaRPr lang="en-US"/>
        </a:p>
      </dgm:t>
    </dgm:pt>
    <dgm:pt modelId="{E9DAC273-4782-45AB-89C9-F411CB93B66A}">
      <dgm:prSet/>
      <dgm:spPr>
        <a:solidFill>
          <a:srgbClr val="202452"/>
        </a:solidFill>
      </dgm:spPr>
      <dgm:t>
        <a:bodyPr/>
        <a:lstStyle/>
        <a:p>
          <a:r>
            <a:rPr lang="en-US" b="1" dirty="0">
              <a:solidFill>
                <a:schemeClr val="bg1"/>
              </a:solidFill>
            </a:rPr>
            <a:t>Case 3 Review</a:t>
          </a:r>
          <a:endParaRPr lang="en-US" dirty="0">
            <a:solidFill>
              <a:schemeClr val="bg1"/>
            </a:solidFill>
          </a:endParaRPr>
        </a:p>
      </dgm:t>
    </dgm:pt>
    <dgm:pt modelId="{C4709D8C-A9EF-4281-988A-9A720EC8BC17}" type="parTrans" cxnId="{7CE594FC-DEEE-429C-9E31-EB885399A317}">
      <dgm:prSet/>
      <dgm:spPr/>
      <dgm:t>
        <a:bodyPr/>
        <a:lstStyle/>
        <a:p>
          <a:endParaRPr lang="en-US"/>
        </a:p>
      </dgm:t>
    </dgm:pt>
    <dgm:pt modelId="{D92B131E-940E-4CC9-A8AF-A1933C3967BF}" type="sibTrans" cxnId="{7CE594FC-DEEE-429C-9E31-EB885399A317}">
      <dgm:prSet/>
      <dgm:spPr/>
      <dgm:t>
        <a:bodyPr/>
        <a:lstStyle/>
        <a:p>
          <a:endParaRPr lang="en-US"/>
        </a:p>
      </dgm:t>
    </dgm:pt>
    <dgm:pt modelId="{0D3B0E44-2285-4E3F-9572-3C2D96B37A04}">
      <dgm:prSet/>
      <dgm:spPr>
        <a:solidFill>
          <a:srgbClr val="04A651"/>
        </a:solidFill>
      </dgm:spPr>
      <dgm:t>
        <a:bodyPr/>
        <a:lstStyle/>
        <a:p>
          <a:r>
            <a:rPr lang="en-US" b="1" dirty="0">
              <a:solidFill>
                <a:srgbClr val="003F5D"/>
              </a:solidFill>
            </a:rPr>
            <a:t>Questions and Answers</a:t>
          </a:r>
          <a:r>
            <a:rPr lang="en-US" b="1" dirty="0"/>
            <a:t> </a:t>
          </a:r>
          <a:endParaRPr lang="en-US" dirty="0"/>
        </a:p>
      </dgm:t>
    </dgm:pt>
    <dgm:pt modelId="{3A2AAF9A-D3D5-4932-86AE-8598971535A3}" type="parTrans" cxnId="{A0402B62-C3E5-40D5-9F53-8BDE45FF824B}">
      <dgm:prSet/>
      <dgm:spPr/>
      <dgm:t>
        <a:bodyPr/>
        <a:lstStyle/>
        <a:p>
          <a:endParaRPr lang="en-US"/>
        </a:p>
      </dgm:t>
    </dgm:pt>
    <dgm:pt modelId="{717108BD-F5C7-4BC8-A760-692931378326}" type="sibTrans" cxnId="{A0402B62-C3E5-40D5-9F53-8BDE45FF824B}">
      <dgm:prSet/>
      <dgm:spPr/>
      <dgm:t>
        <a:bodyPr/>
        <a:lstStyle/>
        <a:p>
          <a:endParaRPr lang="en-US"/>
        </a:p>
      </dgm:t>
    </dgm:pt>
    <dgm:pt modelId="{16930296-BF07-45D2-869F-2A6829F09278}" type="pres">
      <dgm:prSet presAssocID="{7A59B7B0-914F-455E-A96A-413C343D31D3}" presName="linear" presStyleCnt="0">
        <dgm:presLayoutVars>
          <dgm:animLvl val="lvl"/>
          <dgm:resizeHandles val="exact"/>
        </dgm:presLayoutVars>
      </dgm:prSet>
      <dgm:spPr/>
    </dgm:pt>
    <dgm:pt modelId="{9AB93048-63D9-4C14-9265-2206A25F82C8}" type="pres">
      <dgm:prSet presAssocID="{B23B8D09-6032-4F32-BD4C-CA0A16624B99}" presName="parentText" presStyleLbl="node1" presStyleIdx="0" presStyleCnt="5">
        <dgm:presLayoutVars>
          <dgm:chMax val="0"/>
          <dgm:bulletEnabled val="1"/>
        </dgm:presLayoutVars>
      </dgm:prSet>
      <dgm:spPr/>
    </dgm:pt>
    <dgm:pt modelId="{A0B83501-DDDD-4240-B1B0-5C55EFF3ACDA}" type="pres">
      <dgm:prSet presAssocID="{CBFB603A-32E6-4F08-82BE-A1F819CA1B20}" presName="spacer" presStyleCnt="0"/>
      <dgm:spPr/>
    </dgm:pt>
    <dgm:pt modelId="{915EEF67-7F20-46BA-B089-0946A322EBDD}" type="pres">
      <dgm:prSet presAssocID="{54640D8D-5F5A-4A5A-9E96-2B756FC9F7FF}" presName="parentText" presStyleLbl="node1" presStyleIdx="1" presStyleCnt="5">
        <dgm:presLayoutVars>
          <dgm:chMax val="0"/>
          <dgm:bulletEnabled val="1"/>
        </dgm:presLayoutVars>
      </dgm:prSet>
      <dgm:spPr/>
    </dgm:pt>
    <dgm:pt modelId="{5D4EBC3B-31A2-4806-9FEF-B5BC22CD8D7C}" type="pres">
      <dgm:prSet presAssocID="{03635FCD-A4C8-4551-8DFE-A8C68DF62125}" presName="spacer" presStyleCnt="0"/>
      <dgm:spPr/>
    </dgm:pt>
    <dgm:pt modelId="{B789CCCE-AB15-4877-BA21-864625ACA4B1}" type="pres">
      <dgm:prSet presAssocID="{7FACF964-D60E-40F7-BD1F-39720104BC57}" presName="parentText" presStyleLbl="node1" presStyleIdx="2" presStyleCnt="5">
        <dgm:presLayoutVars>
          <dgm:chMax val="0"/>
          <dgm:bulletEnabled val="1"/>
        </dgm:presLayoutVars>
      </dgm:prSet>
      <dgm:spPr/>
    </dgm:pt>
    <dgm:pt modelId="{27EF63A4-681F-486C-B18F-ACCFE9187A47}" type="pres">
      <dgm:prSet presAssocID="{BF53CFDD-D355-4CDF-9EF7-937B14CEEC39}" presName="spacer" presStyleCnt="0"/>
      <dgm:spPr/>
    </dgm:pt>
    <dgm:pt modelId="{9154C426-5B0A-4E4B-A18F-3DFD60339A8D}" type="pres">
      <dgm:prSet presAssocID="{E9DAC273-4782-45AB-89C9-F411CB93B66A}" presName="parentText" presStyleLbl="node1" presStyleIdx="3" presStyleCnt="5">
        <dgm:presLayoutVars>
          <dgm:chMax val="0"/>
          <dgm:bulletEnabled val="1"/>
        </dgm:presLayoutVars>
      </dgm:prSet>
      <dgm:spPr/>
    </dgm:pt>
    <dgm:pt modelId="{ACB35CFB-B14E-46FB-809C-C296901D74D1}" type="pres">
      <dgm:prSet presAssocID="{D92B131E-940E-4CC9-A8AF-A1933C3967BF}" presName="spacer" presStyleCnt="0"/>
      <dgm:spPr/>
    </dgm:pt>
    <dgm:pt modelId="{D37981DE-9B60-4C8A-AC66-AE0F29EDAC2C}" type="pres">
      <dgm:prSet presAssocID="{0D3B0E44-2285-4E3F-9572-3C2D96B37A04}" presName="parentText" presStyleLbl="node1" presStyleIdx="4" presStyleCnt="5">
        <dgm:presLayoutVars>
          <dgm:chMax val="0"/>
          <dgm:bulletEnabled val="1"/>
        </dgm:presLayoutVars>
      </dgm:prSet>
      <dgm:spPr/>
    </dgm:pt>
  </dgm:ptLst>
  <dgm:cxnLst>
    <dgm:cxn modelId="{7C616200-240E-4317-B8F8-FDD4AB9CD915}" type="presOf" srcId="{7A59B7B0-914F-455E-A96A-413C343D31D3}" destId="{16930296-BF07-45D2-869F-2A6829F09278}" srcOrd="0" destOrd="0" presId="urn:microsoft.com/office/officeart/2005/8/layout/vList2"/>
    <dgm:cxn modelId="{A0402B62-C3E5-40D5-9F53-8BDE45FF824B}" srcId="{7A59B7B0-914F-455E-A96A-413C343D31D3}" destId="{0D3B0E44-2285-4E3F-9572-3C2D96B37A04}" srcOrd="4" destOrd="0" parTransId="{3A2AAF9A-D3D5-4932-86AE-8598971535A3}" sibTransId="{717108BD-F5C7-4BC8-A760-692931378326}"/>
    <dgm:cxn modelId="{29DE7D43-028F-4E5F-A22C-74990B1DFB19}" srcId="{7A59B7B0-914F-455E-A96A-413C343D31D3}" destId="{54640D8D-5F5A-4A5A-9E96-2B756FC9F7FF}" srcOrd="1" destOrd="0" parTransId="{07CF722A-81BE-42EF-8416-16E83E7B0D7E}" sibTransId="{03635FCD-A4C8-4551-8DFE-A8C68DF62125}"/>
    <dgm:cxn modelId="{645C996A-44CE-4BB8-8F57-887A657CF593}" type="presOf" srcId="{54640D8D-5F5A-4A5A-9E96-2B756FC9F7FF}" destId="{915EEF67-7F20-46BA-B089-0946A322EBDD}" srcOrd="0" destOrd="0" presId="urn:microsoft.com/office/officeart/2005/8/layout/vList2"/>
    <dgm:cxn modelId="{43984690-22FD-486C-9B64-4FC8BF73E883}" srcId="{7A59B7B0-914F-455E-A96A-413C343D31D3}" destId="{7FACF964-D60E-40F7-BD1F-39720104BC57}" srcOrd="2" destOrd="0" parTransId="{002765A0-6494-48E6-9A7A-4F727F937474}" sibTransId="{BF53CFDD-D355-4CDF-9EF7-937B14CEEC39}"/>
    <dgm:cxn modelId="{507B53AF-1BEE-46E9-9F40-40E83AD473BE}" type="presOf" srcId="{0D3B0E44-2285-4E3F-9572-3C2D96B37A04}" destId="{D37981DE-9B60-4C8A-AC66-AE0F29EDAC2C}" srcOrd="0" destOrd="0" presId="urn:microsoft.com/office/officeart/2005/8/layout/vList2"/>
    <dgm:cxn modelId="{02521DB2-088B-44C5-A538-C4FC0C9A1E59}" srcId="{7A59B7B0-914F-455E-A96A-413C343D31D3}" destId="{B23B8D09-6032-4F32-BD4C-CA0A16624B99}" srcOrd="0" destOrd="0" parTransId="{832C58EA-31BE-44E3-A730-6595190E0A38}" sibTransId="{CBFB603A-32E6-4F08-82BE-A1F819CA1B20}"/>
    <dgm:cxn modelId="{2B464EC3-9490-407E-806F-6ED5F4AAD8C3}" type="presOf" srcId="{B23B8D09-6032-4F32-BD4C-CA0A16624B99}" destId="{9AB93048-63D9-4C14-9265-2206A25F82C8}" srcOrd="0" destOrd="0" presId="urn:microsoft.com/office/officeart/2005/8/layout/vList2"/>
    <dgm:cxn modelId="{B9968BC5-17B0-4BED-B672-955C2EB7F546}" type="presOf" srcId="{7FACF964-D60E-40F7-BD1F-39720104BC57}" destId="{B789CCCE-AB15-4877-BA21-864625ACA4B1}" srcOrd="0" destOrd="0" presId="urn:microsoft.com/office/officeart/2005/8/layout/vList2"/>
    <dgm:cxn modelId="{1BB869EA-182A-4733-BBAB-E0ABF8FEEAAF}" type="presOf" srcId="{E9DAC273-4782-45AB-89C9-F411CB93B66A}" destId="{9154C426-5B0A-4E4B-A18F-3DFD60339A8D}" srcOrd="0" destOrd="0" presId="urn:microsoft.com/office/officeart/2005/8/layout/vList2"/>
    <dgm:cxn modelId="{7CE594FC-DEEE-429C-9E31-EB885399A317}" srcId="{7A59B7B0-914F-455E-A96A-413C343D31D3}" destId="{E9DAC273-4782-45AB-89C9-F411CB93B66A}" srcOrd="3" destOrd="0" parTransId="{C4709D8C-A9EF-4281-988A-9A720EC8BC17}" sibTransId="{D92B131E-940E-4CC9-A8AF-A1933C3967BF}"/>
    <dgm:cxn modelId="{70D7DAEC-4668-42B4-A94F-112AE64EF19C}" type="presParOf" srcId="{16930296-BF07-45D2-869F-2A6829F09278}" destId="{9AB93048-63D9-4C14-9265-2206A25F82C8}" srcOrd="0" destOrd="0" presId="urn:microsoft.com/office/officeart/2005/8/layout/vList2"/>
    <dgm:cxn modelId="{F9F7C74B-7233-4A44-A1CE-67CA8792A6E9}" type="presParOf" srcId="{16930296-BF07-45D2-869F-2A6829F09278}" destId="{A0B83501-DDDD-4240-B1B0-5C55EFF3ACDA}" srcOrd="1" destOrd="0" presId="urn:microsoft.com/office/officeart/2005/8/layout/vList2"/>
    <dgm:cxn modelId="{E4772E30-F2C6-4A86-8A4F-7C354FC14256}" type="presParOf" srcId="{16930296-BF07-45D2-869F-2A6829F09278}" destId="{915EEF67-7F20-46BA-B089-0946A322EBDD}" srcOrd="2" destOrd="0" presId="urn:microsoft.com/office/officeart/2005/8/layout/vList2"/>
    <dgm:cxn modelId="{1683F722-85BD-4DA6-908C-D8FEB49A5243}" type="presParOf" srcId="{16930296-BF07-45D2-869F-2A6829F09278}" destId="{5D4EBC3B-31A2-4806-9FEF-B5BC22CD8D7C}" srcOrd="3" destOrd="0" presId="urn:microsoft.com/office/officeart/2005/8/layout/vList2"/>
    <dgm:cxn modelId="{D8F7F507-3976-4D0F-9BAC-6E12F656AA87}" type="presParOf" srcId="{16930296-BF07-45D2-869F-2A6829F09278}" destId="{B789CCCE-AB15-4877-BA21-864625ACA4B1}" srcOrd="4" destOrd="0" presId="urn:microsoft.com/office/officeart/2005/8/layout/vList2"/>
    <dgm:cxn modelId="{07452819-AE70-4500-B8F5-4CE37570A957}" type="presParOf" srcId="{16930296-BF07-45D2-869F-2A6829F09278}" destId="{27EF63A4-681F-486C-B18F-ACCFE9187A47}" srcOrd="5" destOrd="0" presId="urn:microsoft.com/office/officeart/2005/8/layout/vList2"/>
    <dgm:cxn modelId="{3B12F659-E65B-4748-BF36-5F250A2A5F33}" type="presParOf" srcId="{16930296-BF07-45D2-869F-2A6829F09278}" destId="{9154C426-5B0A-4E4B-A18F-3DFD60339A8D}" srcOrd="6" destOrd="0" presId="urn:microsoft.com/office/officeart/2005/8/layout/vList2"/>
    <dgm:cxn modelId="{1A692CE8-DC5E-46A1-94DC-ED677DD0385B}" type="presParOf" srcId="{16930296-BF07-45D2-869F-2A6829F09278}" destId="{ACB35CFB-B14E-46FB-809C-C296901D74D1}" srcOrd="7" destOrd="0" presId="urn:microsoft.com/office/officeart/2005/8/layout/vList2"/>
    <dgm:cxn modelId="{A0E68745-7CC6-4ABC-AF1E-198ECDAD74FB}" type="presParOf" srcId="{16930296-BF07-45D2-869F-2A6829F09278}" destId="{D37981DE-9B60-4C8A-AC66-AE0F29EDAC2C}"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5890506-4B91-4145-971C-02188B7D258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C2D0778E-783E-47DE-91CD-54EFDA4D0B1D}">
      <dgm:prSet/>
      <dgm:spPr>
        <a:solidFill>
          <a:srgbClr val="7B8898"/>
        </a:solidFill>
      </dgm:spPr>
      <dgm:t>
        <a:bodyPr/>
        <a:lstStyle/>
        <a:p>
          <a:r>
            <a:rPr lang="en-US" b="1" dirty="0"/>
            <a:t>Codes </a:t>
          </a:r>
          <a:endParaRPr lang="en-US" dirty="0"/>
        </a:p>
      </dgm:t>
    </dgm:pt>
    <dgm:pt modelId="{5301B7F8-7201-47BC-B455-98BAC16F0E7A}" type="parTrans" cxnId="{165DDF6F-BF81-44CB-8172-788883195BA5}">
      <dgm:prSet/>
      <dgm:spPr/>
      <dgm:t>
        <a:bodyPr/>
        <a:lstStyle/>
        <a:p>
          <a:endParaRPr lang="en-US"/>
        </a:p>
      </dgm:t>
    </dgm:pt>
    <dgm:pt modelId="{C712308A-89EC-4556-AB98-C05BA5BE38FF}" type="sibTrans" cxnId="{165DDF6F-BF81-44CB-8172-788883195BA5}">
      <dgm:prSet/>
      <dgm:spPr/>
      <dgm:t>
        <a:bodyPr/>
        <a:lstStyle/>
        <a:p>
          <a:endParaRPr lang="en-US"/>
        </a:p>
      </dgm:t>
    </dgm:pt>
    <dgm:pt modelId="{F6CAAC6C-2491-4375-949A-2F6870E24CC3}">
      <dgm:prSet/>
      <dgm:spPr>
        <a:solidFill>
          <a:srgbClr val="E2C549"/>
        </a:solidFill>
      </dgm:spPr>
      <dgm:t>
        <a:bodyPr/>
        <a:lstStyle/>
        <a:p>
          <a:r>
            <a:rPr lang="en-US" b="1" dirty="0"/>
            <a:t>Case Notes</a:t>
          </a:r>
          <a:endParaRPr lang="en-US" dirty="0"/>
        </a:p>
      </dgm:t>
    </dgm:pt>
    <dgm:pt modelId="{508F0765-9C0D-478C-8F36-9CA0D70E532C}" type="parTrans" cxnId="{0EEECD85-6B86-423E-B0F0-81ACC13459C8}">
      <dgm:prSet/>
      <dgm:spPr/>
      <dgm:t>
        <a:bodyPr/>
        <a:lstStyle/>
        <a:p>
          <a:endParaRPr lang="en-US"/>
        </a:p>
      </dgm:t>
    </dgm:pt>
    <dgm:pt modelId="{FC7A35DC-DC8B-44B2-8338-62F618F9B7FE}" type="sibTrans" cxnId="{0EEECD85-6B86-423E-B0F0-81ACC13459C8}">
      <dgm:prSet/>
      <dgm:spPr/>
      <dgm:t>
        <a:bodyPr/>
        <a:lstStyle/>
        <a:p>
          <a:endParaRPr lang="en-US"/>
        </a:p>
      </dgm:t>
    </dgm:pt>
    <dgm:pt modelId="{AA3DE7A3-96A3-4066-AC09-3D6B17FAE63C}">
      <dgm:prSet/>
      <dgm:spPr>
        <a:solidFill>
          <a:srgbClr val="7B8898"/>
        </a:solidFill>
      </dgm:spPr>
      <dgm:t>
        <a:bodyPr/>
        <a:lstStyle/>
        <a:p>
          <a:r>
            <a:rPr lang="en-US" b="1" dirty="0"/>
            <a:t>Tracking Progress</a:t>
          </a:r>
          <a:endParaRPr lang="en-US" dirty="0"/>
        </a:p>
      </dgm:t>
    </dgm:pt>
    <dgm:pt modelId="{BD20C269-9895-4196-AC81-4B67A3F02828}" type="parTrans" cxnId="{8AFD6B7F-29BD-4C09-9B26-FDEA5C5237CC}">
      <dgm:prSet/>
      <dgm:spPr/>
      <dgm:t>
        <a:bodyPr/>
        <a:lstStyle/>
        <a:p>
          <a:endParaRPr lang="en-US"/>
        </a:p>
      </dgm:t>
    </dgm:pt>
    <dgm:pt modelId="{09C10BC9-A484-49A6-B775-E026F32CE524}" type="sibTrans" cxnId="{8AFD6B7F-29BD-4C09-9B26-FDEA5C5237CC}">
      <dgm:prSet/>
      <dgm:spPr/>
      <dgm:t>
        <a:bodyPr/>
        <a:lstStyle/>
        <a:p>
          <a:endParaRPr lang="en-US"/>
        </a:p>
      </dgm:t>
    </dgm:pt>
    <dgm:pt modelId="{74672DC8-2319-4C6B-82CB-1E4946089B21}">
      <dgm:prSet/>
      <dgm:spPr>
        <a:solidFill>
          <a:srgbClr val="E2C549"/>
        </a:solidFill>
      </dgm:spPr>
      <dgm:t>
        <a:bodyPr/>
        <a:lstStyle/>
        <a:p>
          <a:r>
            <a:rPr lang="en-US" b="1" dirty="0"/>
            <a:t>Complete Picture</a:t>
          </a:r>
        </a:p>
      </dgm:t>
    </dgm:pt>
    <dgm:pt modelId="{39481F95-8465-4941-B339-5E7F168E845B}" type="parTrans" cxnId="{71670B5E-BB6D-4EA9-8F66-8577DC6F1C63}">
      <dgm:prSet/>
      <dgm:spPr/>
      <dgm:t>
        <a:bodyPr/>
        <a:lstStyle/>
        <a:p>
          <a:endParaRPr lang="en-US"/>
        </a:p>
      </dgm:t>
    </dgm:pt>
    <dgm:pt modelId="{7EE8F3E8-3292-4305-8EE5-4539C7145B24}" type="sibTrans" cxnId="{71670B5E-BB6D-4EA9-8F66-8577DC6F1C63}">
      <dgm:prSet/>
      <dgm:spPr/>
      <dgm:t>
        <a:bodyPr/>
        <a:lstStyle/>
        <a:p>
          <a:endParaRPr lang="en-US"/>
        </a:p>
      </dgm:t>
    </dgm:pt>
    <dgm:pt modelId="{687FD694-3522-4F75-B66D-350DA3272499}" type="pres">
      <dgm:prSet presAssocID="{A5890506-4B91-4145-971C-02188B7D2588}" presName="CompostProcess" presStyleCnt="0">
        <dgm:presLayoutVars>
          <dgm:dir/>
          <dgm:resizeHandles val="exact"/>
        </dgm:presLayoutVars>
      </dgm:prSet>
      <dgm:spPr/>
    </dgm:pt>
    <dgm:pt modelId="{5E4E0829-565B-4F79-BBF8-EF7B8D45F189}" type="pres">
      <dgm:prSet presAssocID="{A5890506-4B91-4145-971C-02188B7D2588}" presName="arrow" presStyleLbl="bgShp" presStyleIdx="0" presStyleCnt="1" custLinFactNeighborY="353"/>
      <dgm:spPr>
        <a:solidFill>
          <a:srgbClr val="202452"/>
        </a:solidFill>
        <a:ln w="76200">
          <a:solidFill>
            <a:srgbClr val="04A651"/>
          </a:solidFill>
        </a:ln>
      </dgm:spPr>
    </dgm:pt>
    <dgm:pt modelId="{C0581163-AA49-40B6-8499-4ACE51A787ED}" type="pres">
      <dgm:prSet presAssocID="{A5890506-4B91-4145-971C-02188B7D2588}" presName="linearProcess" presStyleCnt="0"/>
      <dgm:spPr/>
    </dgm:pt>
    <dgm:pt modelId="{E0F5F2B2-CA87-4C74-BA27-617C6E1A4E8E}" type="pres">
      <dgm:prSet presAssocID="{C2D0778E-783E-47DE-91CD-54EFDA4D0B1D}" presName="textNode" presStyleLbl="node1" presStyleIdx="0" presStyleCnt="4">
        <dgm:presLayoutVars>
          <dgm:bulletEnabled val="1"/>
        </dgm:presLayoutVars>
      </dgm:prSet>
      <dgm:spPr/>
    </dgm:pt>
    <dgm:pt modelId="{11A5A636-B9A4-479A-849B-FF2CFD38F54A}" type="pres">
      <dgm:prSet presAssocID="{C712308A-89EC-4556-AB98-C05BA5BE38FF}" presName="sibTrans" presStyleCnt="0"/>
      <dgm:spPr/>
    </dgm:pt>
    <dgm:pt modelId="{C2E94B8C-0CE3-4D90-A0ED-CF551D5CE0F7}" type="pres">
      <dgm:prSet presAssocID="{F6CAAC6C-2491-4375-949A-2F6870E24CC3}" presName="textNode" presStyleLbl="node1" presStyleIdx="1" presStyleCnt="4">
        <dgm:presLayoutVars>
          <dgm:bulletEnabled val="1"/>
        </dgm:presLayoutVars>
      </dgm:prSet>
      <dgm:spPr/>
    </dgm:pt>
    <dgm:pt modelId="{FF45606E-97BA-4CB1-B38D-A895B4953376}" type="pres">
      <dgm:prSet presAssocID="{FC7A35DC-DC8B-44B2-8338-62F618F9B7FE}" presName="sibTrans" presStyleCnt="0"/>
      <dgm:spPr/>
    </dgm:pt>
    <dgm:pt modelId="{4F8CA845-FEDB-4C68-8062-A6BD939282BB}" type="pres">
      <dgm:prSet presAssocID="{AA3DE7A3-96A3-4066-AC09-3D6B17FAE63C}" presName="textNode" presStyleLbl="node1" presStyleIdx="2" presStyleCnt="4">
        <dgm:presLayoutVars>
          <dgm:bulletEnabled val="1"/>
        </dgm:presLayoutVars>
      </dgm:prSet>
      <dgm:spPr/>
    </dgm:pt>
    <dgm:pt modelId="{69E86981-768F-4040-8E33-6996F2557C30}" type="pres">
      <dgm:prSet presAssocID="{09C10BC9-A484-49A6-B775-E026F32CE524}" presName="sibTrans" presStyleCnt="0"/>
      <dgm:spPr/>
    </dgm:pt>
    <dgm:pt modelId="{EBADC299-CD09-41A1-A693-9CC16E968DFA}" type="pres">
      <dgm:prSet presAssocID="{74672DC8-2319-4C6B-82CB-1E4946089B21}" presName="textNode" presStyleLbl="node1" presStyleIdx="3" presStyleCnt="4">
        <dgm:presLayoutVars>
          <dgm:bulletEnabled val="1"/>
        </dgm:presLayoutVars>
      </dgm:prSet>
      <dgm:spPr/>
    </dgm:pt>
  </dgm:ptLst>
  <dgm:cxnLst>
    <dgm:cxn modelId="{76998E01-865E-4CB9-B18C-492CCA69C3D8}" type="presOf" srcId="{F6CAAC6C-2491-4375-949A-2F6870E24CC3}" destId="{C2E94B8C-0CE3-4D90-A0ED-CF551D5CE0F7}" srcOrd="0" destOrd="0" presId="urn:microsoft.com/office/officeart/2005/8/layout/hProcess9"/>
    <dgm:cxn modelId="{56865816-71ED-4E7B-80A3-CFA75488B6A4}" type="presOf" srcId="{A5890506-4B91-4145-971C-02188B7D2588}" destId="{687FD694-3522-4F75-B66D-350DA3272499}" srcOrd="0" destOrd="0" presId="urn:microsoft.com/office/officeart/2005/8/layout/hProcess9"/>
    <dgm:cxn modelId="{71670B5E-BB6D-4EA9-8F66-8577DC6F1C63}" srcId="{A5890506-4B91-4145-971C-02188B7D2588}" destId="{74672DC8-2319-4C6B-82CB-1E4946089B21}" srcOrd="3" destOrd="0" parTransId="{39481F95-8465-4941-B339-5E7F168E845B}" sibTransId="{7EE8F3E8-3292-4305-8EE5-4539C7145B24}"/>
    <dgm:cxn modelId="{A85E7644-17E7-40A7-8A55-463F29BC4C0A}" type="presOf" srcId="{C2D0778E-783E-47DE-91CD-54EFDA4D0B1D}" destId="{E0F5F2B2-CA87-4C74-BA27-617C6E1A4E8E}" srcOrd="0" destOrd="0" presId="urn:microsoft.com/office/officeart/2005/8/layout/hProcess9"/>
    <dgm:cxn modelId="{165DDF6F-BF81-44CB-8172-788883195BA5}" srcId="{A5890506-4B91-4145-971C-02188B7D2588}" destId="{C2D0778E-783E-47DE-91CD-54EFDA4D0B1D}" srcOrd="0" destOrd="0" parTransId="{5301B7F8-7201-47BC-B455-98BAC16F0E7A}" sibTransId="{C712308A-89EC-4556-AB98-C05BA5BE38FF}"/>
    <dgm:cxn modelId="{96B0BA52-3AAF-404E-B64C-D9CC9995B288}" type="presOf" srcId="{74672DC8-2319-4C6B-82CB-1E4946089B21}" destId="{EBADC299-CD09-41A1-A693-9CC16E968DFA}" srcOrd="0" destOrd="0" presId="urn:microsoft.com/office/officeart/2005/8/layout/hProcess9"/>
    <dgm:cxn modelId="{8AFD6B7F-29BD-4C09-9B26-FDEA5C5237CC}" srcId="{A5890506-4B91-4145-971C-02188B7D2588}" destId="{AA3DE7A3-96A3-4066-AC09-3D6B17FAE63C}" srcOrd="2" destOrd="0" parTransId="{BD20C269-9895-4196-AC81-4B67A3F02828}" sibTransId="{09C10BC9-A484-49A6-B775-E026F32CE524}"/>
    <dgm:cxn modelId="{0EEECD85-6B86-423E-B0F0-81ACC13459C8}" srcId="{A5890506-4B91-4145-971C-02188B7D2588}" destId="{F6CAAC6C-2491-4375-949A-2F6870E24CC3}" srcOrd="1" destOrd="0" parTransId="{508F0765-9C0D-478C-8F36-9CA0D70E532C}" sibTransId="{FC7A35DC-DC8B-44B2-8338-62F618F9B7FE}"/>
    <dgm:cxn modelId="{AA0E87E8-5760-4233-814C-E5EE41B7E120}" type="presOf" srcId="{AA3DE7A3-96A3-4066-AC09-3D6B17FAE63C}" destId="{4F8CA845-FEDB-4C68-8062-A6BD939282BB}" srcOrd="0" destOrd="0" presId="urn:microsoft.com/office/officeart/2005/8/layout/hProcess9"/>
    <dgm:cxn modelId="{B32D5ACB-48F1-4168-BF5B-8469D0A9CE80}" type="presParOf" srcId="{687FD694-3522-4F75-B66D-350DA3272499}" destId="{5E4E0829-565B-4F79-BBF8-EF7B8D45F189}" srcOrd="0" destOrd="0" presId="urn:microsoft.com/office/officeart/2005/8/layout/hProcess9"/>
    <dgm:cxn modelId="{9A8D661A-B880-4A7A-942E-24ABE943B3F5}" type="presParOf" srcId="{687FD694-3522-4F75-B66D-350DA3272499}" destId="{C0581163-AA49-40B6-8499-4ACE51A787ED}" srcOrd="1" destOrd="0" presId="urn:microsoft.com/office/officeart/2005/8/layout/hProcess9"/>
    <dgm:cxn modelId="{882F9582-6F2F-4544-A528-15880C3CBB1F}" type="presParOf" srcId="{C0581163-AA49-40B6-8499-4ACE51A787ED}" destId="{E0F5F2B2-CA87-4C74-BA27-617C6E1A4E8E}" srcOrd="0" destOrd="0" presId="urn:microsoft.com/office/officeart/2005/8/layout/hProcess9"/>
    <dgm:cxn modelId="{69E53F68-123F-4245-A4D9-9E8DAC0839D6}" type="presParOf" srcId="{C0581163-AA49-40B6-8499-4ACE51A787ED}" destId="{11A5A636-B9A4-479A-849B-FF2CFD38F54A}" srcOrd="1" destOrd="0" presId="urn:microsoft.com/office/officeart/2005/8/layout/hProcess9"/>
    <dgm:cxn modelId="{80B8454C-3A1D-464C-AFD1-72B77B5848E3}" type="presParOf" srcId="{C0581163-AA49-40B6-8499-4ACE51A787ED}" destId="{C2E94B8C-0CE3-4D90-A0ED-CF551D5CE0F7}" srcOrd="2" destOrd="0" presId="urn:microsoft.com/office/officeart/2005/8/layout/hProcess9"/>
    <dgm:cxn modelId="{C8F5242E-22F7-41D9-943E-8F9AD12FEFE4}" type="presParOf" srcId="{C0581163-AA49-40B6-8499-4ACE51A787ED}" destId="{FF45606E-97BA-4CB1-B38D-A895B4953376}" srcOrd="3" destOrd="0" presId="urn:microsoft.com/office/officeart/2005/8/layout/hProcess9"/>
    <dgm:cxn modelId="{3DDC5847-1F89-4F67-B291-AFAB2BEBF542}" type="presParOf" srcId="{C0581163-AA49-40B6-8499-4ACE51A787ED}" destId="{4F8CA845-FEDB-4C68-8062-A6BD939282BB}" srcOrd="4" destOrd="0" presId="urn:microsoft.com/office/officeart/2005/8/layout/hProcess9"/>
    <dgm:cxn modelId="{C87CE9D0-87A6-4798-A3B0-3F8CE3FD82E9}" type="presParOf" srcId="{C0581163-AA49-40B6-8499-4ACE51A787ED}" destId="{69E86981-768F-4040-8E33-6996F2557C30}" srcOrd="5" destOrd="0" presId="urn:microsoft.com/office/officeart/2005/8/layout/hProcess9"/>
    <dgm:cxn modelId="{021BA8D7-9B6B-4EA0-8358-80D56A398E67}" type="presParOf" srcId="{C0581163-AA49-40B6-8499-4ACE51A787ED}" destId="{EBADC299-CD09-41A1-A693-9CC16E968DFA}"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93048-63D9-4C14-9265-2206A25F82C8}">
      <dsp:nvSpPr>
        <dsp:cNvPr id="0" name=""/>
        <dsp:cNvSpPr/>
      </dsp:nvSpPr>
      <dsp:spPr>
        <a:xfrm>
          <a:off x="0" y="59645"/>
          <a:ext cx="9064757" cy="815490"/>
        </a:xfrm>
        <a:prstGeom prst="roundRect">
          <a:avLst/>
        </a:prstGeom>
        <a:solidFill>
          <a:srgbClr val="04A6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kern="1200" dirty="0">
              <a:solidFill>
                <a:srgbClr val="003F5D"/>
              </a:solidFill>
            </a:rPr>
            <a:t>Introduction</a:t>
          </a:r>
          <a:endParaRPr lang="en-US" sz="3400" kern="1200" dirty="0">
            <a:solidFill>
              <a:srgbClr val="003F5D"/>
            </a:solidFill>
          </a:endParaRPr>
        </a:p>
      </dsp:txBody>
      <dsp:txXfrm>
        <a:off x="39809" y="99454"/>
        <a:ext cx="8985139" cy="735872"/>
      </dsp:txXfrm>
    </dsp:sp>
    <dsp:sp modelId="{915EEF67-7F20-46BA-B089-0946A322EBDD}">
      <dsp:nvSpPr>
        <dsp:cNvPr id="0" name=""/>
        <dsp:cNvSpPr/>
      </dsp:nvSpPr>
      <dsp:spPr>
        <a:xfrm>
          <a:off x="0" y="973055"/>
          <a:ext cx="9064757" cy="815490"/>
        </a:xfrm>
        <a:prstGeom prst="roundRect">
          <a:avLst/>
        </a:prstGeom>
        <a:solidFill>
          <a:srgbClr val="20245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kern="1200" dirty="0"/>
            <a:t>Case 1 Review</a:t>
          </a:r>
          <a:endParaRPr lang="en-US" sz="3400" kern="1200" dirty="0"/>
        </a:p>
      </dsp:txBody>
      <dsp:txXfrm>
        <a:off x="39809" y="1012864"/>
        <a:ext cx="8985139" cy="735872"/>
      </dsp:txXfrm>
    </dsp:sp>
    <dsp:sp modelId="{B789CCCE-AB15-4877-BA21-864625ACA4B1}">
      <dsp:nvSpPr>
        <dsp:cNvPr id="0" name=""/>
        <dsp:cNvSpPr/>
      </dsp:nvSpPr>
      <dsp:spPr>
        <a:xfrm>
          <a:off x="0" y="1886466"/>
          <a:ext cx="9064757" cy="815490"/>
        </a:xfrm>
        <a:prstGeom prst="roundRect">
          <a:avLst/>
        </a:prstGeom>
        <a:solidFill>
          <a:srgbClr val="E2C5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kern="1200" dirty="0">
              <a:solidFill>
                <a:srgbClr val="003F5D"/>
              </a:solidFill>
            </a:rPr>
            <a:t>Case 2 Review</a:t>
          </a:r>
          <a:endParaRPr lang="en-US" sz="3400" kern="1200" dirty="0">
            <a:solidFill>
              <a:srgbClr val="003F5D"/>
            </a:solidFill>
          </a:endParaRPr>
        </a:p>
      </dsp:txBody>
      <dsp:txXfrm>
        <a:off x="39809" y="1926275"/>
        <a:ext cx="8985139" cy="735872"/>
      </dsp:txXfrm>
    </dsp:sp>
    <dsp:sp modelId="{9154C426-5B0A-4E4B-A18F-3DFD60339A8D}">
      <dsp:nvSpPr>
        <dsp:cNvPr id="0" name=""/>
        <dsp:cNvSpPr/>
      </dsp:nvSpPr>
      <dsp:spPr>
        <a:xfrm>
          <a:off x="0" y="2799876"/>
          <a:ext cx="9064757" cy="815490"/>
        </a:xfrm>
        <a:prstGeom prst="roundRect">
          <a:avLst/>
        </a:prstGeom>
        <a:solidFill>
          <a:srgbClr val="20245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kern="1200" dirty="0">
              <a:solidFill>
                <a:schemeClr val="bg1"/>
              </a:solidFill>
            </a:rPr>
            <a:t>Case 3 Review</a:t>
          </a:r>
          <a:endParaRPr lang="en-US" sz="3400" kern="1200" dirty="0">
            <a:solidFill>
              <a:schemeClr val="bg1"/>
            </a:solidFill>
          </a:endParaRPr>
        </a:p>
      </dsp:txBody>
      <dsp:txXfrm>
        <a:off x="39809" y="2839685"/>
        <a:ext cx="8985139" cy="735872"/>
      </dsp:txXfrm>
    </dsp:sp>
    <dsp:sp modelId="{D37981DE-9B60-4C8A-AC66-AE0F29EDAC2C}">
      <dsp:nvSpPr>
        <dsp:cNvPr id="0" name=""/>
        <dsp:cNvSpPr/>
      </dsp:nvSpPr>
      <dsp:spPr>
        <a:xfrm>
          <a:off x="0" y="3713286"/>
          <a:ext cx="9064757" cy="815490"/>
        </a:xfrm>
        <a:prstGeom prst="roundRect">
          <a:avLst/>
        </a:prstGeom>
        <a:solidFill>
          <a:srgbClr val="04A6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kern="1200" dirty="0">
              <a:solidFill>
                <a:srgbClr val="003F5D"/>
              </a:solidFill>
            </a:rPr>
            <a:t>Questions and Answers</a:t>
          </a:r>
          <a:r>
            <a:rPr lang="en-US" sz="3400" b="1" kern="1200" dirty="0"/>
            <a:t> </a:t>
          </a:r>
          <a:endParaRPr lang="en-US" sz="3400" kern="1200" dirty="0"/>
        </a:p>
      </dsp:txBody>
      <dsp:txXfrm>
        <a:off x="39809" y="3753095"/>
        <a:ext cx="8985139" cy="7358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E0829-565B-4F79-BBF8-EF7B8D45F189}">
      <dsp:nvSpPr>
        <dsp:cNvPr id="0" name=""/>
        <dsp:cNvSpPr/>
      </dsp:nvSpPr>
      <dsp:spPr>
        <a:xfrm>
          <a:off x="698168" y="0"/>
          <a:ext cx="7912571" cy="4169213"/>
        </a:xfrm>
        <a:prstGeom prst="rightArrow">
          <a:avLst/>
        </a:prstGeom>
        <a:solidFill>
          <a:srgbClr val="202452"/>
        </a:solidFill>
        <a:ln w="76200">
          <a:solidFill>
            <a:srgbClr val="04A651"/>
          </a:solidFill>
        </a:ln>
        <a:effectLst/>
      </dsp:spPr>
      <dsp:style>
        <a:lnRef idx="0">
          <a:scrgbClr r="0" g="0" b="0"/>
        </a:lnRef>
        <a:fillRef idx="1">
          <a:scrgbClr r="0" g="0" b="0"/>
        </a:fillRef>
        <a:effectRef idx="0">
          <a:scrgbClr r="0" g="0" b="0"/>
        </a:effectRef>
        <a:fontRef idx="minor"/>
      </dsp:style>
    </dsp:sp>
    <dsp:sp modelId="{E0F5F2B2-CA87-4C74-BA27-617C6E1A4E8E}">
      <dsp:nvSpPr>
        <dsp:cNvPr id="0" name=""/>
        <dsp:cNvSpPr/>
      </dsp:nvSpPr>
      <dsp:spPr>
        <a:xfrm>
          <a:off x="4129" y="1250763"/>
          <a:ext cx="2209596" cy="1667685"/>
        </a:xfrm>
        <a:prstGeom prst="roundRect">
          <a:avLst/>
        </a:prstGeom>
        <a:solidFill>
          <a:srgbClr val="7B889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t>Codes </a:t>
          </a:r>
          <a:endParaRPr lang="en-US" sz="3500" kern="1200" dirty="0"/>
        </a:p>
      </dsp:txBody>
      <dsp:txXfrm>
        <a:off x="85539" y="1332173"/>
        <a:ext cx="2046776" cy="1504865"/>
      </dsp:txXfrm>
    </dsp:sp>
    <dsp:sp modelId="{C2E94B8C-0CE3-4D90-A0ED-CF551D5CE0F7}">
      <dsp:nvSpPr>
        <dsp:cNvPr id="0" name=""/>
        <dsp:cNvSpPr/>
      </dsp:nvSpPr>
      <dsp:spPr>
        <a:xfrm>
          <a:off x="2367813" y="1250763"/>
          <a:ext cx="2209596" cy="1667685"/>
        </a:xfrm>
        <a:prstGeom prst="roundRect">
          <a:avLst/>
        </a:prstGeom>
        <a:solidFill>
          <a:srgbClr val="E2C5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t>Case Notes</a:t>
          </a:r>
          <a:endParaRPr lang="en-US" sz="3500" kern="1200" dirty="0"/>
        </a:p>
      </dsp:txBody>
      <dsp:txXfrm>
        <a:off x="2449223" y="1332173"/>
        <a:ext cx="2046776" cy="1504865"/>
      </dsp:txXfrm>
    </dsp:sp>
    <dsp:sp modelId="{4F8CA845-FEDB-4C68-8062-A6BD939282BB}">
      <dsp:nvSpPr>
        <dsp:cNvPr id="0" name=""/>
        <dsp:cNvSpPr/>
      </dsp:nvSpPr>
      <dsp:spPr>
        <a:xfrm>
          <a:off x="4731497" y="1250763"/>
          <a:ext cx="2209596" cy="1667685"/>
        </a:xfrm>
        <a:prstGeom prst="roundRect">
          <a:avLst/>
        </a:prstGeom>
        <a:solidFill>
          <a:srgbClr val="7B889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t>Tracking Progress</a:t>
          </a:r>
          <a:endParaRPr lang="en-US" sz="3500" kern="1200" dirty="0"/>
        </a:p>
      </dsp:txBody>
      <dsp:txXfrm>
        <a:off x="4812907" y="1332173"/>
        <a:ext cx="2046776" cy="1504865"/>
      </dsp:txXfrm>
    </dsp:sp>
    <dsp:sp modelId="{EBADC299-CD09-41A1-A693-9CC16E968DFA}">
      <dsp:nvSpPr>
        <dsp:cNvPr id="0" name=""/>
        <dsp:cNvSpPr/>
      </dsp:nvSpPr>
      <dsp:spPr>
        <a:xfrm>
          <a:off x="7095181" y="1250763"/>
          <a:ext cx="2209596" cy="1667685"/>
        </a:xfrm>
        <a:prstGeom prst="roundRect">
          <a:avLst/>
        </a:prstGeom>
        <a:solidFill>
          <a:srgbClr val="E2C5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t>Complete Picture</a:t>
          </a:r>
        </a:p>
      </dsp:txBody>
      <dsp:txXfrm>
        <a:off x="7176591" y="1332173"/>
        <a:ext cx="2046776" cy="150486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13B6D-728D-490A-AC63-CD65EE5068DF}" type="datetimeFigureOut">
              <a:rPr lang="en-US" smtClean="0"/>
              <a:t>4/3/2024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C95AC-A3AE-480C-9ADF-C7206673AE40}" type="slidenum">
              <a:rPr lang="en-US" smtClean="0"/>
              <a:t>‹#›</a:t>
            </a:fld>
            <a:endParaRPr lang="en-US"/>
          </a:p>
        </p:txBody>
      </p:sp>
    </p:spTree>
    <p:extLst>
      <p:ext uri="{BB962C8B-B14F-4D97-AF65-F5344CB8AC3E}">
        <p14:creationId xmlns:p14="http://schemas.microsoft.com/office/powerpoint/2010/main" val="160820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Talk about the importance of the above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a:t>
            </a:fld>
            <a:endParaRPr lang="en-US"/>
          </a:p>
        </p:txBody>
      </p:sp>
    </p:spTree>
    <p:extLst>
      <p:ext uri="{BB962C8B-B14F-4D97-AF65-F5344CB8AC3E}">
        <p14:creationId xmlns:p14="http://schemas.microsoft.com/office/powerpoint/2010/main" val="1171709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Missing the 159 or V10. no contact in 60 days, no follow up services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a:t>
            </a:fld>
            <a:endParaRPr lang="en-US"/>
          </a:p>
        </p:txBody>
      </p:sp>
    </p:spTree>
    <p:extLst>
      <p:ext uri="{BB962C8B-B14F-4D97-AF65-F5344CB8AC3E}">
        <p14:creationId xmlns:p14="http://schemas.microsoft.com/office/powerpoint/2010/main" val="6361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a:t>
            </a:fld>
            <a:endParaRPr lang="en-US"/>
          </a:p>
        </p:txBody>
      </p:sp>
    </p:spTree>
    <p:extLst>
      <p:ext uri="{BB962C8B-B14F-4D97-AF65-F5344CB8AC3E}">
        <p14:creationId xmlns:p14="http://schemas.microsoft.com/office/powerpoint/2010/main" val="2729031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a:t>
            </a:fld>
            <a:endParaRPr lang="en-US"/>
          </a:p>
        </p:txBody>
      </p:sp>
    </p:spTree>
    <p:extLst>
      <p:ext uri="{BB962C8B-B14F-4D97-AF65-F5344CB8AC3E}">
        <p14:creationId xmlns:p14="http://schemas.microsoft.com/office/powerpoint/2010/main" val="1396227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7</a:t>
            </a:fld>
            <a:endParaRPr lang="en-US"/>
          </a:p>
        </p:txBody>
      </p:sp>
    </p:spTree>
    <p:extLst>
      <p:ext uri="{BB962C8B-B14F-4D97-AF65-F5344CB8AC3E}">
        <p14:creationId xmlns:p14="http://schemas.microsoft.com/office/powerpoint/2010/main" val="1730713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8</a:t>
            </a:fld>
            <a:endParaRPr lang="en-US"/>
          </a:p>
        </p:txBody>
      </p:sp>
    </p:spTree>
    <p:extLst>
      <p:ext uri="{BB962C8B-B14F-4D97-AF65-F5344CB8AC3E}">
        <p14:creationId xmlns:p14="http://schemas.microsoft.com/office/powerpoint/2010/main" val="2643450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9</a:t>
            </a:fld>
            <a:endParaRPr lang="en-US"/>
          </a:p>
        </p:txBody>
      </p:sp>
    </p:spTree>
    <p:extLst>
      <p:ext uri="{BB962C8B-B14F-4D97-AF65-F5344CB8AC3E}">
        <p14:creationId xmlns:p14="http://schemas.microsoft.com/office/powerpoint/2010/main" val="2077520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concludes our presentation. What questions do you have for us today? Who will be first? If we don’t know the answer, we will park them and reply in detail as soon as we can.</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10</a:t>
            </a:fld>
            <a:endParaRPr lang="en-US"/>
          </a:p>
        </p:txBody>
      </p:sp>
    </p:spTree>
    <p:extLst>
      <p:ext uri="{BB962C8B-B14F-4D97-AF65-F5344CB8AC3E}">
        <p14:creationId xmlns:p14="http://schemas.microsoft.com/office/powerpoint/2010/main" val="3319038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4E23-4CB6-7816-6FCE-840FB3806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71AC1E-BE95-3C84-4DEF-AE6AA1712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61A67E-67A8-5633-0ED4-ADE890CDF14C}"/>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6D443BB4-6240-4C3F-66F3-4AE76BB8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E7D70-A769-EA5C-9D62-6DFF750A3A0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42149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ADE-5CBA-1B75-10F2-56349574C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AD0CF-9733-32D0-A0C7-4CEA06D5CA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B038F-8FCA-810B-997D-1BE77F00FEAB}"/>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ED3948AE-97C2-B22A-E50D-CC8273193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53857-459B-74F5-A271-986BDD999EA8}"/>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418302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D3C82-87D4-E3ED-8D3D-B1A71E8EB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67294-982D-33C9-D3DB-9E47A7372D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CCD54-AF99-1832-279F-CFCC9615840C}"/>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A61F6406-DEB6-DBA9-CD11-03A811795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81E25-EDD2-358B-78B0-4B98E24F2F97}"/>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85993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DEFD-E517-5A37-7163-486E378C2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6CE0A-0772-A7F1-F0E1-EAB02AA5F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1C6-3DEE-E715-C4F1-A9386D5C78F3}"/>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AB6353E6-B0F9-EB8D-14B4-A7BB23D9E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F3823-A859-018F-8D57-E42659128B75}"/>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71730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13BA-42E2-5A91-59E3-404447C75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75562-75A9-64DB-255A-8613A27C7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F896E-EFB0-10F0-5528-E4AF844C4F4D}"/>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90DF74AB-42E2-0828-AA1B-D9E832304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BD4D7-DD1F-4334-DD93-C7603863A1B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36579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BAA4-F598-89F4-6FDF-D53EA2248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0E0A5-D63D-BF48-CB71-2F74C4D49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8AE4C-B218-D6F6-157A-F03D1E8E9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8EDDA2-BAE3-45A6-1100-41021149AEE4}"/>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6" name="Footer Placeholder 5">
            <a:extLst>
              <a:ext uri="{FF2B5EF4-FFF2-40B4-BE49-F238E27FC236}">
                <a16:creationId xmlns:a16="http://schemas.microsoft.com/office/drawing/2014/main" id="{BE7D220D-3D2A-5815-83AE-DC197F48C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D11C0-CD3B-5E8B-5FA7-4168BE12E1F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09638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CE2E-9DC0-8550-0367-13EDC2919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CBD52-C12D-4BFE-875F-8712EB35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C1880-CA19-4910-069A-5F60651747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33C3F-F294-FCA8-5496-BC301A36E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4D20D-00B3-1D2A-51E8-3650DEBE9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B2B1A-A62D-2892-C02B-A38C02EF8976}"/>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8" name="Footer Placeholder 7">
            <a:extLst>
              <a:ext uri="{FF2B5EF4-FFF2-40B4-BE49-F238E27FC236}">
                <a16:creationId xmlns:a16="http://schemas.microsoft.com/office/drawing/2014/main" id="{A0B3613A-6BB4-9EBA-0CC5-69D11FD94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4FBDF-028E-689B-5052-21430E30BA4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03959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AA4E-02CD-427A-7DA6-24DA810CBA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8AC2D-5F8E-96A0-1193-EBCD8EC03D07}"/>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4" name="Footer Placeholder 3">
            <a:extLst>
              <a:ext uri="{FF2B5EF4-FFF2-40B4-BE49-F238E27FC236}">
                <a16:creationId xmlns:a16="http://schemas.microsoft.com/office/drawing/2014/main" id="{15F57071-A154-1A0C-CF7D-D1F8C1D53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C7762-398B-0006-2BDD-7B351CFB6C50}"/>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64819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C7581-1C8A-3F14-0422-EB98E189E780}"/>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3" name="Footer Placeholder 2">
            <a:extLst>
              <a:ext uri="{FF2B5EF4-FFF2-40B4-BE49-F238E27FC236}">
                <a16:creationId xmlns:a16="http://schemas.microsoft.com/office/drawing/2014/main" id="{63CAF1F3-1716-63A2-D84D-6068A9AEBF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1D3E25-2583-AD9D-C298-D3A188A06A83}"/>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2887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CE1-8B5E-A0BF-4567-296E5798A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7E449-FFEB-71CB-DB43-48389A4AD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9111E-5B2D-C507-DE8B-410045C21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7488A-AA58-CACE-6E39-EA322B0D8AD9}"/>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6" name="Footer Placeholder 5">
            <a:extLst>
              <a:ext uri="{FF2B5EF4-FFF2-40B4-BE49-F238E27FC236}">
                <a16:creationId xmlns:a16="http://schemas.microsoft.com/office/drawing/2014/main" id="{ED261C95-0773-7D76-3D6D-31004F5ED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ACCD0-B23C-2520-E16C-1CC3E70D2BCF}"/>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40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A1D9-04C8-91DC-253F-49492AD61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16650-830B-C798-C6F8-2E467FC01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48306-9358-0053-658E-765D6130E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58AA9-D262-CB4A-8B47-8690769945DF}"/>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6" name="Footer Placeholder 5">
            <a:extLst>
              <a:ext uri="{FF2B5EF4-FFF2-40B4-BE49-F238E27FC236}">
                <a16:creationId xmlns:a16="http://schemas.microsoft.com/office/drawing/2014/main" id="{1EBD7FF3-2EEC-07EB-B86A-AD7910402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80B6C-6BFC-24AF-B040-659B1E4E22F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91780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37BDE-F9E0-C596-0B2E-C3A4DCE58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E1D13-FA3C-B3A3-BD00-2D41DCDFB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1D1B4-6476-F9CE-28F5-E91F5DC7B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BFBEADFB-E14D-8D7A-3AF6-ADD1B5EAA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F25EB-9929-E691-BB58-852354510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2D185-12EC-1345-84C6-F37B919F986D}" type="slidenum">
              <a:rPr lang="en-US" smtClean="0"/>
              <a:t>‹#›</a:t>
            </a:fld>
            <a:endParaRPr lang="en-US"/>
          </a:p>
        </p:txBody>
      </p:sp>
    </p:spTree>
    <p:extLst>
      <p:ext uri="{BB962C8B-B14F-4D97-AF65-F5344CB8AC3E}">
        <p14:creationId xmlns:p14="http://schemas.microsoft.com/office/powerpoint/2010/main" val="330001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dfreephotos.com/holidays/4th-of-july-independence-day/sunset-beyond-the-american-flag-celebrating-4th-of-july-independence-day.jpg.php"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sky, grass, clouds&#10;&#10;Description automatically generated">
            <a:extLst>
              <a:ext uri="{FF2B5EF4-FFF2-40B4-BE49-F238E27FC236}">
                <a16:creationId xmlns:a16="http://schemas.microsoft.com/office/drawing/2014/main" id="{A42EE535-FB8D-185B-0935-D75D461656E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30593" y="0"/>
            <a:ext cx="13087604" cy="6005384"/>
          </a:xfrm>
          <a:prstGeom prst="rect">
            <a:avLst/>
          </a:prstGeom>
        </p:spPr>
      </p:pic>
      <p:pic>
        <p:nvPicPr>
          <p:cNvPr id="16" name="Picture 15" descr="A blue background with white text&#10;&#10;Description automatically generated with low confidence">
            <a:extLst>
              <a:ext uri="{FF2B5EF4-FFF2-40B4-BE49-F238E27FC236}">
                <a16:creationId xmlns:a16="http://schemas.microsoft.com/office/drawing/2014/main" id="{505F8949-43C7-2543-8351-42CA7A9F6097}"/>
              </a:ext>
            </a:extLst>
          </p:cNvPr>
          <p:cNvPicPr>
            <a:picLocks noChangeAspect="1"/>
          </p:cNvPicPr>
          <p:nvPr/>
        </p:nvPicPr>
        <p:blipFill>
          <a:blip r:embed="rId4"/>
          <a:stretch>
            <a:fillRect/>
          </a:stretch>
        </p:blipFill>
        <p:spPr>
          <a:xfrm>
            <a:off x="0" y="0"/>
            <a:ext cx="12198750" cy="6860968"/>
          </a:xfrm>
          <a:prstGeom prst="rect">
            <a:avLst/>
          </a:prstGeom>
        </p:spPr>
      </p:pic>
      <p:sp>
        <p:nvSpPr>
          <p:cNvPr id="2" name="Title 1">
            <a:extLst>
              <a:ext uri="{FF2B5EF4-FFF2-40B4-BE49-F238E27FC236}">
                <a16:creationId xmlns:a16="http://schemas.microsoft.com/office/drawing/2014/main" id="{E50AE79A-EAF8-CF98-D417-A2366B97A5B0}"/>
              </a:ext>
            </a:extLst>
          </p:cNvPr>
          <p:cNvSpPr>
            <a:spLocks noGrp="1"/>
          </p:cNvSpPr>
          <p:nvPr>
            <p:ph type="ctrTitle"/>
          </p:nvPr>
        </p:nvSpPr>
        <p:spPr>
          <a:xfrm>
            <a:off x="951469" y="3262183"/>
            <a:ext cx="5758249" cy="1174535"/>
          </a:xfrm>
        </p:spPr>
        <p:txBody>
          <a:bodyPr>
            <a:normAutofit/>
          </a:bodyPr>
          <a:lstStyle/>
          <a:p>
            <a:pPr algn="l"/>
            <a:r>
              <a:rPr lang="en-US" sz="4000" b="1" dirty="0">
                <a:solidFill>
                  <a:srgbClr val="04A651"/>
                </a:solidFill>
                <a:latin typeface="Arial" panose="020B0604020202020204" pitchFamily="34" charset="0"/>
                <a:cs typeface="Arial" panose="020B0604020202020204" pitchFamily="34" charset="0"/>
              </a:rPr>
              <a:t>JVSG Program</a:t>
            </a:r>
          </a:p>
        </p:txBody>
      </p:sp>
      <p:sp>
        <p:nvSpPr>
          <p:cNvPr id="3" name="Subtitle 2">
            <a:extLst>
              <a:ext uri="{FF2B5EF4-FFF2-40B4-BE49-F238E27FC236}">
                <a16:creationId xmlns:a16="http://schemas.microsoft.com/office/drawing/2014/main" id="{8E5B2544-7953-1A54-7120-C6B5D7FF6359}"/>
              </a:ext>
            </a:extLst>
          </p:cNvPr>
          <p:cNvSpPr>
            <a:spLocks noGrp="1"/>
          </p:cNvSpPr>
          <p:nvPr>
            <p:ph type="subTitle" idx="1"/>
          </p:nvPr>
        </p:nvSpPr>
        <p:spPr>
          <a:xfrm>
            <a:off x="951470" y="4436718"/>
            <a:ext cx="5758249" cy="538933"/>
          </a:xfrm>
        </p:spPr>
        <p:txBody>
          <a:bodyPr/>
          <a:lstStyle/>
          <a:p>
            <a:pPr algn="l"/>
            <a:r>
              <a:rPr lang="en-US" dirty="0">
                <a:solidFill>
                  <a:schemeClr val="bg1"/>
                </a:solidFill>
                <a:latin typeface="Arial" panose="020B0604020202020204" pitchFamily="34" charset="0"/>
                <a:cs typeface="Arial" panose="020B0604020202020204" pitchFamily="34" charset="0"/>
              </a:rPr>
              <a:t>Case Management Tracking</a:t>
            </a:r>
          </a:p>
        </p:txBody>
      </p:sp>
      <p:sp>
        <p:nvSpPr>
          <p:cNvPr id="6" name="Subtitle 2">
            <a:extLst>
              <a:ext uri="{FF2B5EF4-FFF2-40B4-BE49-F238E27FC236}">
                <a16:creationId xmlns:a16="http://schemas.microsoft.com/office/drawing/2014/main" id="{CF890FCE-18B2-41AA-B423-21AAE5EFE1A8}"/>
              </a:ext>
            </a:extLst>
          </p:cNvPr>
          <p:cNvSpPr txBox="1">
            <a:spLocks/>
          </p:cNvSpPr>
          <p:nvPr/>
        </p:nvSpPr>
        <p:spPr>
          <a:xfrm>
            <a:off x="951470" y="5466451"/>
            <a:ext cx="5758249" cy="53893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200" dirty="0">
                <a:solidFill>
                  <a:schemeClr val="bg1"/>
                </a:solidFill>
                <a:latin typeface="Arial" panose="020B0604020202020204" pitchFamily="34" charset="0"/>
                <a:cs typeface="Arial" panose="020B0604020202020204" pitchFamily="34" charset="0"/>
              </a:rPr>
              <a:t>State Veterans’ Program Team</a:t>
            </a:r>
          </a:p>
          <a:p>
            <a:pPr algn="l"/>
            <a:r>
              <a:rPr lang="en-US" sz="1200" dirty="0">
                <a:solidFill>
                  <a:schemeClr val="bg1"/>
                </a:solidFill>
                <a:latin typeface="Arial" panose="020B0604020202020204" pitchFamily="34" charset="0"/>
                <a:cs typeface="Arial" panose="020B0604020202020204" pitchFamily="34" charset="0"/>
              </a:rPr>
              <a:t>Division of Workforce Services</a:t>
            </a:r>
          </a:p>
        </p:txBody>
      </p:sp>
    </p:spTree>
    <p:extLst>
      <p:ext uri="{BB962C8B-B14F-4D97-AF65-F5344CB8AC3E}">
        <p14:creationId xmlns:p14="http://schemas.microsoft.com/office/powerpoint/2010/main" val="228119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Questions &amp; Answers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Tree>
    <p:extLst>
      <p:ext uri="{BB962C8B-B14F-4D97-AF65-F5344CB8AC3E}">
        <p14:creationId xmlns:p14="http://schemas.microsoft.com/office/powerpoint/2010/main" val="487000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Agenda</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graphicFrame>
        <p:nvGraphicFramePr>
          <p:cNvPr id="5" name="Content Placeholder 1">
            <a:extLst>
              <a:ext uri="{FF2B5EF4-FFF2-40B4-BE49-F238E27FC236}">
                <a16:creationId xmlns:a16="http://schemas.microsoft.com/office/drawing/2014/main" id="{79F15C93-BC5B-7DFC-DEAF-CA8074114D58}"/>
              </a:ext>
            </a:extLst>
          </p:cNvPr>
          <p:cNvGraphicFramePr>
            <a:graphicFrameLocks noGrp="1"/>
          </p:cNvGraphicFramePr>
          <p:nvPr>
            <p:ph idx="1"/>
            <p:extLst>
              <p:ext uri="{D42A27DB-BD31-4B8C-83A1-F6EECF244321}">
                <p14:modId xmlns:p14="http://schemas.microsoft.com/office/powerpoint/2010/main" val="2992135310"/>
              </p:ext>
            </p:extLst>
          </p:nvPr>
        </p:nvGraphicFramePr>
        <p:xfrm>
          <a:off x="1563621" y="1551121"/>
          <a:ext cx="9064757" cy="45884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6900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Case Management Case Code Tracking</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7" name="Content Placeholder 3">
            <a:extLst>
              <a:ext uri="{FF2B5EF4-FFF2-40B4-BE49-F238E27FC236}">
                <a16:creationId xmlns:a16="http://schemas.microsoft.com/office/drawing/2014/main" id="{107971E5-1E12-5116-6269-2652C2D5B223}"/>
              </a:ext>
            </a:extLst>
          </p:cNvPr>
          <p:cNvGraphicFramePr>
            <a:graphicFrameLocks noGrp="1"/>
          </p:cNvGraphicFramePr>
          <p:nvPr>
            <p:ph idx="1"/>
            <p:extLst>
              <p:ext uri="{D42A27DB-BD31-4B8C-83A1-F6EECF244321}">
                <p14:modId xmlns:p14="http://schemas.microsoft.com/office/powerpoint/2010/main" val="2715947538"/>
              </p:ext>
            </p:extLst>
          </p:nvPr>
        </p:nvGraphicFramePr>
        <p:xfrm>
          <a:off x="1441546" y="1690688"/>
          <a:ext cx="9308908" cy="41692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9602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Case 1</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6" name="Table 5">
            <a:extLst>
              <a:ext uri="{FF2B5EF4-FFF2-40B4-BE49-F238E27FC236}">
                <a16:creationId xmlns:a16="http://schemas.microsoft.com/office/drawing/2014/main" id="{B7545830-A59B-F283-6DCC-99EEE827B410}"/>
              </a:ext>
            </a:extLst>
          </p:cNvPr>
          <p:cNvGraphicFramePr>
            <a:graphicFrameLocks noGrp="1"/>
          </p:cNvGraphicFramePr>
          <p:nvPr>
            <p:extLst>
              <p:ext uri="{D42A27DB-BD31-4B8C-83A1-F6EECF244321}">
                <p14:modId xmlns:p14="http://schemas.microsoft.com/office/powerpoint/2010/main" val="1680500554"/>
              </p:ext>
            </p:extLst>
          </p:nvPr>
        </p:nvGraphicFramePr>
        <p:xfrm>
          <a:off x="1632078" y="1526397"/>
          <a:ext cx="8927843" cy="4697121"/>
        </p:xfrm>
        <a:graphic>
          <a:graphicData uri="http://schemas.openxmlformats.org/drawingml/2006/table">
            <a:tbl>
              <a:tblPr firstRow="1" firstCol="1" bandRow="1">
                <a:tableStyleId>{5C22544A-7EE6-4342-B048-85BDC9FD1C3A}</a:tableStyleId>
              </a:tblPr>
              <a:tblGrid>
                <a:gridCol w="1390510">
                  <a:extLst>
                    <a:ext uri="{9D8B030D-6E8A-4147-A177-3AD203B41FA5}">
                      <a16:colId xmlns:a16="http://schemas.microsoft.com/office/drawing/2014/main" val="641970228"/>
                    </a:ext>
                  </a:extLst>
                </a:gridCol>
                <a:gridCol w="1994645">
                  <a:extLst>
                    <a:ext uri="{9D8B030D-6E8A-4147-A177-3AD203B41FA5}">
                      <a16:colId xmlns:a16="http://schemas.microsoft.com/office/drawing/2014/main" val="1505576391"/>
                    </a:ext>
                  </a:extLst>
                </a:gridCol>
                <a:gridCol w="1382501">
                  <a:extLst>
                    <a:ext uri="{9D8B030D-6E8A-4147-A177-3AD203B41FA5}">
                      <a16:colId xmlns:a16="http://schemas.microsoft.com/office/drawing/2014/main" val="2157756440"/>
                    </a:ext>
                  </a:extLst>
                </a:gridCol>
                <a:gridCol w="1385839">
                  <a:extLst>
                    <a:ext uri="{9D8B030D-6E8A-4147-A177-3AD203B41FA5}">
                      <a16:colId xmlns:a16="http://schemas.microsoft.com/office/drawing/2014/main" val="844349005"/>
                    </a:ext>
                  </a:extLst>
                </a:gridCol>
                <a:gridCol w="1386507">
                  <a:extLst>
                    <a:ext uri="{9D8B030D-6E8A-4147-A177-3AD203B41FA5}">
                      <a16:colId xmlns:a16="http://schemas.microsoft.com/office/drawing/2014/main" val="180773291"/>
                    </a:ext>
                  </a:extLst>
                </a:gridCol>
                <a:gridCol w="1387841">
                  <a:extLst>
                    <a:ext uri="{9D8B030D-6E8A-4147-A177-3AD203B41FA5}">
                      <a16:colId xmlns:a16="http://schemas.microsoft.com/office/drawing/2014/main" val="111993604"/>
                    </a:ext>
                  </a:extLst>
                </a:gridCol>
              </a:tblGrid>
              <a:tr h="471457">
                <a:tc>
                  <a:txBody>
                    <a:bodyPr/>
                    <a:lstStyle/>
                    <a:p>
                      <a:pPr marL="0" marR="0" algn="ctr">
                        <a:lnSpc>
                          <a:spcPct val="107000"/>
                        </a:lnSpc>
                        <a:spcBef>
                          <a:spcPts val="0"/>
                        </a:spcBef>
                        <a:spcAft>
                          <a:spcPts val="0"/>
                        </a:spcAft>
                      </a:pPr>
                      <a:r>
                        <a:rPr lang="en-US" sz="1000" b="1" u="sng" dirty="0">
                          <a:effectLst/>
                        </a:rPr>
                        <a:t>Activity</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18326" marR="18326" marT="24434" marB="61086">
                    <a:solidFill>
                      <a:srgbClr val="202452"/>
                    </a:solidFill>
                  </a:tcPr>
                </a:tc>
                <a:tc>
                  <a:txBody>
                    <a:bodyPr/>
                    <a:lstStyle/>
                    <a:p>
                      <a:pPr marL="0" marR="0" algn="ctr">
                        <a:lnSpc>
                          <a:spcPct val="107000"/>
                        </a:lnSpc>
                        <a:spcBef>
                          <a:spcPts val="0"/>
                        </a:spcBef>
                        <a:spcAft>
                          <a:spcPts val="0"/>
                        </a:spcAft>
                      </a:pPr>
                      <a:r>
                        <a:rPr lang="en-US" sz="1000" u="sng" dirty="0">
                          <a:effectLst/>
                        </a:rPr>
                        <a:t>Program</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8326" marR="18326" marT="24434" marB="61086">
                    <a:solidFill>
                      <a:srgbClr val="202452"/>
                    </a:solidFill>
                  </a:tcPr>
                </a:tc>
                <a:tc>
                  <a:txBody>
                    <a:bodyPr/>
                    <a:lstStyle/>
                    <a:p>
                      <a:pPr marL="0" marR="0" algn="ctr">
                        <a:lnSpc>
                          <a:spcPct val="107000"/>
                        </a:lnSpc>
                        <a:spcBef>
                          <a:spcPts val="0"/>
                        </a:spcBef>
                        <a:spcAft>
                          <a:spcPts val="0"/>
                        </a:spcAft>
                      </a:pPr>
                      <a:r>
                        <a:rPr lang="en-US" sz="1000" u="sng" dirty="0">
                          <a:effectLst/>
                        </a:rPr>
                        <a:t>Scheduled Date/Time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8326" marR="18326" marT="24434" marB="61086">
                    <a:solidFill>
                      <a:srgbClr val="202452"/>
                    </a:solidFill>
                  </a:tcPr>
                </a:tc>
                <a:tc>
                  <a:txBody>
                    <a:bodyPr/>
                    <a:lstStyle/>
                    <a:p>
                      <a:pPr marL="0" marR="0" algn="ctr">
                        <a:lnSpc>
                          <a:spcPct val="107000"/>
                        </a:lnSpc>
                        <a:spcBef>
                          <a:spcPts val="0"/>
                        </a:spcBef>
                        <a:spcAft>
                          <a:spcPts val="0"/>
                        </a:spcAft>
                      </a:pPr>
                      <a:r>
                        <a:rPr lang="en-US" sz="1000" u="sng" dirty="0">
                          <a:effectLst/>
                        </a:rPr>
                        <a:t>Actual End Date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8326" marR="18326" marT="24434" marB="61086">
                    <a:solidFill>
                      <a:srgbClr val="202452"/>
                    </a:solidFill>
                  </a:tcPr>
                </a:tc>
                <a:tc>
                  <a:txBody>
                    <a:bodyPr/>
                    <a:lstStyle/>
                    <a:p>
                      <a:pPr marL="0" marR="0" algn="ctr">
                        <a:lnSpc>
                          <a:spcPct val="107000"/>
                        </a:lnSpc>
                        <a:spcBef>
                          <a:spcPts val="0"/>
                        </a:spcBef>
                        <a:spcAft>
                          <a:spcPts val="0"/>
                        </a:spcAft>
                      </a:pPr>
                      <a:r>
                        <a:rPr lang="en-US" sz="1000" u="sng" dirty="0">
                          <a:effectLst/>
                        </a:rPr>
                        <a:t>Completion Code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8326" marR="18326" marT="24434" marB="61086">
                    <a:solidFill>
                      <a:srgbClr val="202452"/>
                    </a:solidFill>
                  </a:tcPr>
                </a:tc>
                <a:tc>
                  <a:txBody>
                    <a:bodyPr/>
                    <a:lstStyle/>
                    <a:p>
                      <a:pPr marL="0" marR="0" algn="ctr">
                        <a:lnSpc>
                          <a:spcPct val="107000"/>
                        </a:lnSpc>
                        <a:spcBef>
                          <a:spcPts val="0"/>
                        </a:spcBef>
                        <a:spcAft>
                          <a:spcPts val="0"/>
                        </a:spcAft>
                      </a:pPr>
                      <a:r>
                        <a:rPr lang="en-US" sz="1000" u="sng" dirty="0">
                          <a:effectLst/>
                        </a:rPr>
                        <a:t>Service Created By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8326" marR="18326" marT="24434" marB="61086">
                    <a:solidFill>
                      <a:srgbClr val="202452"/>
                    </a:solidFill>
                  </a:tcPr>
                </a:tc>
                <a:extLst>
                  <a:ext uri="{0D108BD9-81ED-4DB2-BD59-A6C34878D82A}">
                    <a16:rowId xmlns:a16="http://schemas.microsoft.com/office/drawing/2014/main" val="1860347883"/>
                  </a:ext>
                </a:extLst>
              </a:tr>
              <a:tr h="668086">
                <a:tc>
                  <a:txBody>
                    <a:bodyPr/>
                    <a:lstStyle/>
                    <a:p>
                      <a:pPr marL="0" marR="0" algn="ctr">
                        <a:lnSpc>
                          <a:spcPct val="107000"/>
                        </a:lnSpc>
                        <a:spcBef>
                          <a:spcPts val="0"/>
                        </a:spcBef>
                        <a:spcAft>
                          <a:spcPts val="0"/>
                        </a:spcAft>
                      </a:pPr>
                      <a:r>
                        <a:rPr lang="en-US" sz="1000" b="1" dirty="0">
                          <a:effectLst/>
                        </a:rPr>
                        <a:t>006 - Self Service Job Search through VOS</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solidFill>
                      <a:srgbClr val="202452"/>
                    </a:solidFill>
                  </a:tcPr>
                </a:tc>
                <a:tc>
                  <a:txBody>
                    <a:bodyPr/>
                    <a:lstStyle/>
                    <a:p>
                      <a:pPr marL="0" marR="0">
                        <a:lnSpc>
                          <a:spcPct val="107000"/>
                        </a:lnSpc>
                        <a:spcBef>
                          <a:spcPts val="0"/>
                        </a:spcBef>
                        <a:spcAft>
                          <a:spcPts val="0"/>
                        </a:spcAft>
                      </a:pPr>
                      <a:r>
                        <a:rPr lang="en-US" sz="1050" b="1" dirty="0">
                          <a:solidFill>
                            <a:srgbClr val="202452"/>
                          </a:solidFill>
                          <a:effectLst/>
                        </a:rPr>
                        <a:t>WP #164048026 (Registration-Only)</a:t>
                      </a:r>
                      <a:endParaRPr lang="en-US" sz="10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solidFill>
                      <a:srgbClr val="04A651"/>
                    </a:solidFill>
                  </a:tcPr>
                </a:tc>
                <a:tc>
                  <a:txBody>
                    <a:bodyPr/>
                    <a:lstStyle/>
                    <a:p>
                      <a:pPr marL="0" marR="0">
                        <a:lnSpc>
                          <a:spcPct val="107000"/>
                        </a:lnSpc>
                        <a:spcBef>
                          <a:spcPts val="0"/>
                        </a:spcBef>
                        <a:spcAft>
                          <a:spcPts val="0"/>
                        </a:spcAft>
                      </a:pPr>
                      <a:r>
                        <a:rPr lang="en-US" sz="1050" b="1">
                          <a:solidFill>
                            <a:srgbClr val="202452"/>
                          </a:solidFill>
                          <a:effectLst/>
                        </a:rPr>
                        <a:t> </a:t>
                      </a:r>
                      <a:endParaRPr lang="en-US" sz="10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solidFill>
                      <a:srgbClr val="04A651"/>
                    </a:solidFill>
                  </a:tcPr>
                </a:tc>
                <a:tc>
                  <a:txBody>
                    <a:bodyPr/>
                    <a:lstStyle/>
                    <a:p>
                      <a:pPr marL="0" marR="0">
                        <a:lnSpc>
                          <a:spcPct val="107000"/>
                        </a:lnSpc>
                        <a:spcBef>
                          <a:spcPts val="0"/>
                        </a:spcBef>
                        <a:spcAft>
                          <a:spcPts val="0"/>
                        </a:spcAft>
                      </a:pPr>
                      <a:r>
                        <a:rPr lang="en-US" sz="1050" b="1">
                          <a:solidFill>
                            <a:srgbClr val="202452"/>
                          </a:solidFill>
                          <a:effectLst/>
                        </a:rPr>
                        <a:t>07/20/2022</a:t>
                      </a:r>
                      <a:endParaRPr lang="en-US" sz="10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solidFill>
                      <a:srgbClr val="04A651"/>
                    </a:solidFill>
                  </a:tcPr>
                </a:tc>
                <a:tc>
                  <a:txBody>
                    <a:bodyPr/>
                    <a:lstStyle/>
                    <a:p>
                      <a:pPr marL="0" marR="0">
                        <a:lnSpc>
                          <a:spcPct val="107000"/>
                        </a:lnSpc>
                        <a:spcBef>
                          <a:spcPts val="0"/>
                        </a:spcBef>
                        <a:spcAft>
                          <a:spcPts val="0"/>
                        </a:spcAft>
                      </a:pPr>
                      <a:r>
                        <a:rPr lang="en-US" sz="1050" b="1">
                          <a:solidFill>
                            <a:srgbClr val="202452"/>
                          </a:solidFill>
                          <a:effectLst/>
                        </a:rPr>
                        <a:t>Successful Completion</a:t>
                      </a:r>
                      <a:endParaRPr lang="en-US" sz="10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solidFill>
                      <a:srgbClr val="04A651"/>
                    </a:solidFill>
                  </a:tcPr>
                </a:tc>
                <a:tc>
                  <a:txBody>
                    <a:bodyPr/>
                    <a:lstStyle/>
                    <a:p>
                      <a:pPr marL="0" marR="0" algn="ctr">
                        <a:lnSpc>
                          <a:spcPct val="107000"/>
                        </a:lnSpc>
                        <a:spcBef>
                          <a:spcPts val="0"/>
                        </a:spcBef>
                        <a:spcAft>
                          <a:spcPts val="0"/>
                        </a:spcAft>
                      </a:pPr>
                      <a:r>
                        <a:rPr lang="en-US" sz="1050" b="1">
                          <a:solidFill>
                            <a:srgbClr val="202452"/>
                          </a:solidFill>
                          <a:effectLst/>
                        </a:rPr>
                        <a:t>SYSTEM</a:t>
                      </a:r>
                      <a:endParaRPr lang="en-US" sz="10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solidFill>
                      <a:srgbClr val="04A651"/>
                    </a:solidFill>
                  </a:tcPr>
                </a:tc>
                <a:extLst>
                  <a:ext uri="{0D108BD9-81ED-4DB2-BD59-A6C34878D82A}">
                    <a16:rowId xmlns:a16="http://schemas.microsoft.com/office/drawing/2014/main" val="1601081679"/>
                  </a:ext>
                </a:extLst>
              </a:tr>
              <a:tr h="526860">
                <a:tc>
                  <a:txBody>
                    <a:bodyPr/>
                    <a:lstStyle/>
                    <a:p>
                      <a:pPr marL="0" marR="0" algn="ctr">
                        <a:lnSpc>
                          <a:spcPct val="107000"/>
                        </a:lnSpc>
                        <a:spcBef>
                          <a:spcPts val="0"/>
                        </a:spcBef>
                        <a:spcAft>
                          <a:spcPts val="0"/>
                        </a:spcAft>
                      </a:pPr>
                      <a:r>
                        <a:rPr lang="en-US" sz="1000" b="1" dirty="0">
                          <a:effectLst/>
                        </a:rPr>
                        <a:t>203 - Objective Assessment</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solidFill>
                      <a:srgbClr val="202452"/>
                    </a:solidFill>
                  </a:tcPr>
                </a:tc>
                <a:tc>
                  <a:txBody>
                    <a:bodyPr/>
                    <a:lstStyle/>
                    <a:p>
                      <a:pPr marL="0" marR="0">
                        <a:lnSpc>
                          <a:spcPct val="107000"/>
                        </a:lnSpc>
                        <a:spcBef>
                          <a:spcPts val="0"/>
                        </a:spcBef>
                        <a:spcAft>
                          <a:spcPts val="0"/>
                        </a:spcAft>
                      </a:pPr>
                      <a:r>
                        <a:rPr lang="en-US" sz="1050" b="1" dirty="0">
                          <a:solidFill>
                            <a:srgbClr val="202452"/>
                          </a:solidFill>
                          <a:effectLst/>
                        </a:rPr>
                        <a:t>WP #164048026 (Wagner-Peyser)</a:t>
                      </a:r>
                      <a:endParaRPr lang="en-US" sz="10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solidFill>
                      <a:srgbClr val="04A651"/>
                    </a:solidFill>
                  </a:tcPr>
                </a:tc>
                <a:tc>
                  <a:txBody>
                    <a:bodyPr/>
                    <a:lstStyle/>
                    <a:p>
                      <a:pPr marL="0" marR="0">
                        <a:lnSpc>
                          <a:spcPct val="107000"/>
                        </a:lnSpc>
                        <a:spcBef>
                          <a:spcPts val="0"/>
                        </a:spcBef>
                        <a:spcAft>
                          <a:spcPts val="0"/>
                        </a:spcAft>
                      </a:pPr>
                      <a:r>
                        <a:rPr lang="en-US" sz="1050" b="1">
                          <a:solidFill>
                            <a:srgbClr val="202452"/>
                          </a:solidFill>
                          <a:effectLst/>
                        </a:rPr>
                        <a:t> </a:t>
                      </a:r>
                      <a:endParaRPr lang="en-US" sz="10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solidFill>
                      <a:srgbClr val="04A651"/>
                    </a:solidFill>
                  </a:tcPr>
                </a:tc>
                <a:tc>
                  <a:txBody>
                    <a:bodyPr/>
                    <a:lstStyle/>
                    <a:p>
                      <a:pPr marL="0" marR="0">
                        <a:lnSpc>
                          <a:spcPct val="107000"/>
                        </a:lnSpc>
                        <a:spcBef>
                          <a:spcPts val="0"/>
                        </a:spcBef>
                        <a:spcAft>
                          <a:spcPts val="0"/>
                        </a:spcAft>
                      </a:pPr>
                      <a:r>
                        <a:rPr lang="en-US" sz="1050" b="1">
                          <a:solidFill>
                            <a:srgbClr val="202452"/>
                          </a:solidFill>
                          <a:effectLst/>
                        </a:rPr>
                        <a:t>06/20/2022</a:t>
                      </a:r>
                      <a:endParaRPr lang="en-US" sz="10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solidFill>
                      <a:srgbClr val="04A651"/>
                    </a:solidFill>
                  </a:tcPr>
                </a:tc>
                <a:tc>
                  <a:txBody>
                    <a:bodyPr/>
                    <a:lstStyle/>
                    <a:p>
                      <a:pPr marL="0" marR="0">
                        <a:lnSpc>
                          <a:spcPct val="107000"/>
                        </a:lnSpc>
                        <a:spcBef>
                          <a:spcPts val="0"/>
                        </a:spcBef>
                        <a:spcAft>
                          <a:spcPts val="0"/>
                        </a:spcAft>
                      </a:pPr>
                      <a:r>
                        <a:rPr lang="en-US" sz="1050" b="1">
                          <a:solidFill>
                            <a:srgbClr val="202452"/>
                          </a:solidFill>
                          <a:effectLst/>
                        </a:rPr>
                        <a:t>Successful Completion</a:t>
                      </a:r>
                      <a:endParaRPr lang="en-US" sz="10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solidFill>
                      <a:srgbClr val="04A651"/>
                    </a:solidFill>
                  </a:tcPr>
                </a:tc>
                <a:tc>
                  <a:txBody>
                    <a:bodyPr/>
                    <a:lstStyle/>
                    <a:p>
                      <a:pPr marL="0" marR="0" algn="ctr">
                        <a:lnSpc>
                          <a:spcPct val="107000"/>
                        </a:lnSpc>
                        <a:spcBef>
                          <a:spcPts val="0"/>
                        </a:spcBef>
                        <a:spcAft>
                          <a:spcPts val="0"/>
                        </a:spcAft>
                      </a:pPr>
                      <a:r>
                        <a:rPr lang="en-US" sz="1050" b="1">
                          <a:solidFill>
                            <a:srgbClr val="202452"/>
                          </a:solidFill>
                          <a:effectLst/>
                        </a:rPr>
                        <a:t>2144830978 - DVOP</a:t>
                      </a:r>
                      <a:endParaRPr lang="en-US" sz="10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solidFill>
                      <a:srgbClr val="04A651"/>
                    </a:solidFill>
                  </a:tcPr>
                </a:tc>
                <a:extLst>
                  <a:ext uri="{0D108BD9-81ED-4DB2-BD59-A6C34878D82A}">
                    <a16:rowId xmlns:a16="http://schemas.microsoft.com/office/drawing/2014/main" val="3540558242"/>
                  </a:ext>
                </a:extLst>
              </a:tr>
              <a:tr h="847273">
                <a:tc>
                  <a:txBody>
                    <a:bodyPr/>
                    <a:lstStyle/>
                    <a:p>
                      <a:pPr marL="0" marR="0" algn="ctr">
                        <a:lnSpc>
                          <a:spcPct val="107000"/>
                        </a:lnSpc>
                        <a:spcBef>
                          <a:spcPts val="0"/>
                        </a:spcBef>
                        <a:spcAft>
                          <a:spcPts val="0"/>
                        </a:spcAft>
                      </a:pPr>
                      <a:r>
                        <a:rPr lang="en-US" sz="1000" b="1" dirty="0">
                          <a:effectLst/>
                        </a:rPr>
                        <a:t>205 - Develop Service Strategies (IEP/ISS/EDP)</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solidFill>
                      <a:srgbClr val="202452"/>
                    </a:solidFill>
                  </a:tcPr>
                </a:tc>
                <a:tc>
                  <a:txBody>
                    <a:bodyPr/>
                    <a:lstStyle/>
                    <a:p>
                      <a:pPr marL="0" marR="0">
                        <a:lnSpc>
                          <a:spcPct val="107000"/>
                        </a:lnSpc>
                        <a:spcBef>
                          <a:spcPts val="0"/>
                        </a:spcBef>
                        <a:spcAft>
                          <a:spcPts val="0"/>
                        </a:spcAft>
                      </a:pPr>
                      <a:r>
                        <a:rPr lang="en-US" sz="1050" b="1" dirty="0">
                          <a:solidFill>
                            <a:srgbClr val="202452"/>
                          </a:solidFill>
                          <a:effectLst/>
                        </a:rPr>
                        <a:t>WP #164048026 (Wagner-</a:t>
                      </a:r>
                      <a:r>
                        <a:rPr lang="en-US" sz="1050" b="1" dirty="0" err="1">
                          <a:solidFill>
                            <a:srgbClr val="202452"/>
                          </a:solidFill>
                          <a:effectLst/>
                        </a:rPr>
                        <a:t>Peyser</a:t>
                      </a:r>
                      <a:r>
                        <a:rPr lang="en-US" sz="1050" b="1" dirty="0">
                          <a:solidFill>
                            <a:srgbClr val="202452"/>
                          </a:solidFill>
                          <a:effectLst/>
                        </a:rPr>
                        <a:t>)</a:t>
                      </a:r>
                      <a:endParaRPr lang="en-US" sz="10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solidFill>
                      <a:srgbClr val="04A651"/>
                    </a:solidFill>
                  </a:tcPr>
                </a:tc>
                <a:tc>
                  <a:txBody>
                    <a:bodyPr/>
                    <a:lstStyle/>
                    <a:p>
                      <a:pPr marL="0" marR="0">
                        <a:lnSpc>
                          <a:spcPct val="107000"/>
                        </a:lnSpc>
                        <a:spcBef>
                          <a:spcPts val="0"/>
                        </a:spcBef>
                        <a:spcAft>
                          <a:spcPts val="0"/>
                        </a:spcAft>
                      </a:pPr>
                      <a:r>
                        <a:rPr lang="en-US" sz="1050" b="1">
                          <a:solidFill>
                            <a:srgbClr val="202452"/>
                          </a:solidFill>
                          <a:effectLst/>
                        </a:rPr>
                        <a:t>6/20/2022 12:00 AM</a:t>
                      </a:r>
                      <a:endParaRPr lang="en-US" sz="10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solidFill>
                      <a:srgbClr val="04A651"/>
                    </a:solidFill>
                  </a:tcPr>
                </a:tc>
                <a:tc>
                  <a:txBody>
                    <a:bodyPr/>
                    <a:lstStyle/>
                    <a:p>
                      <a:pPr marL="0" marR="0">
                        <a:lnSpc>
                          <a:spcPct val="107000"/>
                        </a:lnSpc>
                        <a:spcBef>
                          <a:spcPts val="0"/>
                        </a:spcBef>
                        <a:spcAft>
                          <a:spcPts val="0"/>
                        </a:spcAft>
                      </a:pPr>
                      <a:r>
                        <a:rPr lang="en-US" sz="1050" b="1" dirty="0">
                          <a:solidFill>
                            <a:srgbClr val="202452"/>
                          </a:solidFill>
                          <a:effectLst/>
                        </a:rPr>
                        <a:t>06/20/2022</a:t>
                      </a:r>
                      <a:endParaRPr lang="en-US" sz="10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solidFill>
                      <a:srgbClr val="04A651"/>
                    </a:solidFill>
                  </a:tcPr>
                </a:tc>
                <a:tc>
                  <a:txBody>
                    <a:bodyPr/>
                    <a:lstStyle/>
                    <a:p>
                      <a:pPr marL="0" marR="0">
                        <a:lnSpc>
                          <a:spcPct val="107000"/>
                        </a:lnSpc>
                        <a:spcBef>
                          <a:spcPts val="0"/>
                        </a:spcBef>
                        <a:spcAft>
                          <a:spcPts val="0"/>
                        </a:spcAft>
                      </a:pPr>
                      <a:r>
                        <a:rPr lang="en-US" sz="1050" b="1">
                          <a:solidFill>
                            <a:srgbClr val="202452"/>
                          </a:solidFill>
                          <a:effectLst/>
                        </a:rPr>
                        <a:t>Successful Completion</a:t>
                      </a:r>
                      <a:endParaRPr lang="en-US" sz="10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solidFill>
                      <a:srgbClr val="04A651"/>
                    </a:solidFill>
                  </a:tcPr>
                </a:tc>
                <a:tc>
                  <a:txBody>
                    <a:bodyPr/>
                    <a:lstStyle/>
                    <a:p>
                      <a:pPr marL="0" marR="0" algn="ctr">
                        <a:lnSpc>
                          <a:spcPct val="107000"/>
                        </a:lnSpc>
                        <a:spcBef>
                          <a:spcPts val="0"/>
                        </a:spcBef>
                        <a:spcAft>
                          <a:spcPts val="0"/>
                        </a:spcAft>
                      </a:pPr>
                      <a:r>
                        <a:rPr lang="en-US" sz="1050" b="1">
                          <a:solidFill>
                            <a:srgbClr val="202452"/>
                          </a:solidFill>
                          <a:effectLst/>
                        </a:rPr>
                        <a:t>2144830978 - DVOP</a:t>
                      </a:r>
                      <a:endParaRPr lang="en-US" sz="10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solidFill>
                      <a:srgbClr val="04A651"/>
                    </a:solidFill>
                  </a:tcPr>
                </a:tc>
                <a:extLst>
                  <a:ext uri="{0D108BD9-81ED-4DB2-BD59-A6C34878D82A}">
                    <a16:rowId xmlns:a16="http://schemas.microsoft.com/office/drawing/2014/main" val="2525094009"/>
                  </a:ext>
                </a:extLst>
              </a:tr>
              <a:tr h="847273">
                <a:tc>
                  <a:txBody>
                    <a:bodyPr/>
                    <a:lstStyle/>
                    <a:p>
                      <a:pPr marL="0" marR="0" algn="ctr">
                        <a:lnSpc>
                          <a:spcPct val="107000"/>
                        </a:lnSpc>
                        <a:spcBef>
                          <a:spcPts val="0"/>
                        </a:spcBef>
                        <a:spcAft>
                          <a:spcPts val="0"/>
                        </a:spcAft>
                      </a:pPr>
                      <a:r>
                        <a:rPr lang="en-US" sz="1000" b="1" dirty="0">
                          <a:effectLst/>
                        </a:rPr>
                        <a:t>189 - Notification of Veteran Priority of Service</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solidFill>
                      <a:srgbClr val="202452"/>
                    </a:solidFill>
                  </a:tcPr>
                </a:tc>
                <a:tc>
                  <a:txBody>
                    <a:bodyPr/>
                    <a:lstStyle/>
                    <a:p>
                      <a:pPr marL="0" marR="0">
                        <a:lnSpc>
                          <a:spcPct val="107000"/>
                        </a:lnSpc>
                        <a:spcBef>
                          <a:spcPts val="0"/>
                        </a:spcBef>
                        <a:spcAft>
                          <a:spcPts val="0"/>
                        </a:spcAft>
                      </a:pPr>
                      <a:r>
                        <a:rPr lang="en-US" sz="1050" b="1">
                          <a:solidFill>
                            <a:srgbClr val="202452"/>
                          </a:solidFill>
                          <a:effectLst/>
                        </a:rPr>
                        <a:t>WP #164048026 (Wagner-Peyser)</a:t>
                      </a:r>
                      <a:endParaRPr lang="en-US" sz="10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solidFill>
                      <a:srgbClr val="04A651"/>
                    </a:solidFill>
                  </a:tcPr>
                </a:tc>
                <a:tc>
                  <a:txBody>
                    <a:bodyPr/>
                    <a:lstStyle/>
                    <a:p>
                      <a:pPr marL="0" marR="0">
                        <a:lnSpc>
                          <a:spcPct val="107000"/>
                        </a:lnSpc>
                        <a:spcBef>
                          <a:spcPts val="0"/>
                        </a:spcBef>
                        <a:spcAft>
                          <a:spcPts val="0"/>
                        </a:spcAft>
                      </a:pPr>
                      <a:r>
                        <a:rPr lang="en-US" sz="1050" b="1" dirty="0">
                          <a:solidFill>
                            <a:srgbClr val="202452"/>
                          </a:solidFill>
                          <a:effectLst/>
                        </a:rPr>
                        <a:t> </a:t>
                      </a:r>
                      <a:endParaRPr lang="en-US" sz="10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solidFill>
                      <a:srgbClr val="04A651"/>
                    </a:solidFill>
                  </a:tcPr>
                </a:tc>
                <a:tc>
                  <a:txBody>
                    <a:bodyPr/>
                    <a:lstStyle/>
                    <a:p>
                      <a:pPr marL="0" marR="0">
                        <a:lnSpc>
                          <a:spcPct val="107000"/>
                        </a:lnSpc>
                        <a:spcBef>
                          <a:spcPts val="0"/>
                        </a:spcBef>
                        <a:spcAft>
                          <a:spcPts val="0"/>
                        </a:spcAft>
                      </a:pPr>
                      <a:r>
                        <a:rPr lang="en-US" sz="1050" b="1" dirty="0">
                          <a:solidFill>
                            <a:srgbClr val="202452"/>
                          </a:solidFill>
                          <a:effectLst/>
                        </a:rPr>
                        <a:t>06/16/2022</a:t>
                      </a:r>
                      <a:endParaRPr lang="en-US" sz="10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solidFill>
                      <a:srgbClr val="04A651"/>
                    </a:solidFill>
                  </a:tcPr>
                </a:tc>
                <a:tc>
                  <a:txBody>
                    <a:bodyPr/>
                    <a:lstStyle/>
                    <a:p>
                      <a:pPr marL="0" marR="0">
                        <a:lnSpc>
                          <a:spcPct val="107000"/>
                        </a:lnSpc>
                        <a:spcBef>
                          <a:spcPts val="0"/>
                        </a:spcBef>
                        <a:spcAft>
                          <a:spcPts val="0"/>
                        </a:spcAft>
                      </a:pPr>
                      <a:r>
                        <a:rPr lang="en-US" sz="1050" b="1">
                          <a:solidFill>
                            <a:srgbClr val="202452"/>
                          </a:solidFill>
                          <a:effectLst/>
                        </a:rPr>
                        <a:t>Successful Completion</a:t>
                      </a:r>
                      <a:endParaRPr lang="en-US" sz="10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solidFill>
                      <a:srgbClr val="04A651"/>
                    </a:solidFill>
                  </a:tcPr>
                </a:tc>
                <a:tc>
                  <a:txBody>
                    <a:bodyPr/>
                    <a:lstStyle/>
                    <a:p>
                      <a:pPr marL="0" marR="0" algn="ctr">
                        <a:lnSpc>
                          <a:spcPct val="107000"/>
                        </a:lnSpc>
                        <a:spcBef>
                          <a:spcPts val="0"/>
                        </a:spcBef>
                        <a:spcAft>
                          <a:spcPts val="0"/>
                        </a:spcAft>
                      </a:pPr>
                      <a:r>
                        <a:rPr lang="en-US" sz="1050" b="1">
                          <a:solidFill>
                            <a:srgbClr val="202452"/>
                          </a:solidFill>
                          <a:effectLst/>
                        </a:rPr>
                        <a:t>2144870131 – </a:t>
                      </a:r>
                      <a:endParaRPr lang="en-US" sz="1000" b="1">
                        <a:solidFill>
                          <a:srgbClr val="202452"/>
                        </a:solidFill>
                        <a:effectLst/>
                      </a:endParaRPr>
                    </a:p>
                    <a:p>
                      <a:pPr marL="0" marR="0" algn="ctr">
                        <a:lnSpc>
                          <a:spcPct val="107000"/>
                        </a:lnSpc>
                        <a:spcBef>
                          <a:spcPts val="0"/>
                        </a:spcBef>
                        <a:spcAft>
                          <a:spcPts val="0"/>
                        </a:spcAft>
                      </a:pPr>
                      <a:r>
                        <a:rPr lang="en-US" sz="1050" b="1">
                          <a:solidFill>
                            <a:srgbClr val="202452"/>
                          </a:solidFill>
                          <a:effectLst/>
                        </a:rPr>
                        <a:t>Staff</a:t>
                      </a:r>
                      <a:endParaRPr lang="en-US" sz="10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solidFill>
                      <a:srgbClr val="04A651"/>
                    </a:solidFill>
                  </a:tcPr>
                </a:tc>
                <a:extLst>
                  <a:ext uri="{0D108BD9-81ED-4DB2-BD59-A6C34878D82A}">
                    <a16:rowId xmlns:a16="http://schemas.microsoft.com/office/drawing/2014/main" val="4001769417"/>
                  </a:ext>
                </a:extLst>
              </a:tr>
              <a:tr h="668086">
                <a:tc>
                  <a:txBody>
                    <a:bodyPr/>
                    <a:lstStyle/>
                    <a:p>
                      <a:pPr marL="0" marR="0" algn="ctr">
                        <a:lnSpc>
                          <a:spcPct val="107000"/>
                        </a:lnSpc>
                        <a:spcBef>
                          <a:spcPts val="0"/>
                        </a:spcBef>
                        <a:spcAft>
                          <a:spcPts val="0"/>
                        </a:spcAft>
                      </a:pPr>
                      <a:r>
                        <a:rPr lang="en-US" sz="1000" b="1" dirty="0">
                          <a:effectLst/>
                        </a:rPr>
                        <a:t>V01 - JVSG - Objective Assessment</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solidFill>
                      <a:srgbClr val="202452"/>
                    </a:solidFill>
                  </a:tcPr>
                </a:tc>
                <a:tc>
                  <a:txBody>
                    <a:bodyPr/>
                    <a:lstStyle/>
                    <a:p>
                      <a:pPr marL="0" marR="0">
                        <a:lnSpc>
                          <a:spcPct val="107000"/>
                        </a:lnSpc>
                        <a:spcBef>
                          <a:spcPts val="0"/>
                        </a:spcBef>
                        <a:spcAft>
                          <a:spcPts val="0"/>
                        </a:spcAft>
                      </a:pPr>
                      <a:r>
                        <a:rPr lang="en-US" sz="1050" b="1">
                          <a:solidFill>
                            <a:srgbClr val="202452"/>
                          </a:solidFill>
                          <a:effectLst/>
                        </a:rPr>
                        <a:t>WP #164048026 (JVSG)</a:t>
                      </a:r>
                      <a:endParaRPr lang="en-US" sz="10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solidFill>
                      <a:srgbClr val="04A651"/>
                    </a:solidFill>
                  </a:tcPr>
                </a:tc>
                <a:tc>
                  <a:txBody>
                    <a:bodyPr/>
                    <a:lstStyle/>
                    <a:p>
                      <a:pPr marL="0" marR="0">
                        <a:lnSpc>
                          <a:spcPct val="107000"/>
                        </a:lnSpc>
                        <a:spcBef>
                          <a:spcPts val="0"/>
                        </a:spcBef>
                        <a:spcAft>
                          <a:spcPts val="0"/>
                        </a:spcAft>
                      </a:pPr>
                      <a:r>
                        <a:rPr lang="en-US" sz="1050" b="1" dirty="0">
                          <a:solidFill>
                            <a:srgbClr val="202452"/>
                          </a:solidFill>
                          <a:effectLst/>
                        </a:rPr>
                        <a:t>6/16/2022 12:00 AM</a:t>
                      </a:r>
                      <a:endParaRPr lang="en-US" sz="10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solidFill>
                      <a:srgbClr val="04A651"/>
                    </a:solidFill>
                  </a:tcPr>
                </a:tc>
                <a:tc>
                  <a:txBody>
                    <a:bodyPr/>
                    <a:lstStyle/>
                    <a:p>
                      <a:pPr marL="0" marR="0">
                        <a:lnSpc>
                          <a:spcPct val="107000"/>
                        </a:lnSpc>
                        <a:spcBef>
                          <a:spcPts val="0"/>
                        </a:spcBef>
                        <a:spcAft>
                          <a:spcPts val="0"/>
                        </a:spcAft>
                      </a:pPr>
                      <a:r>
                        <a:rPr lang="en-US" sz="1050" b="1">
                          <a:solidFill>
                            <a:srgbClr val="202452"/>
                          </a:solidFill>
                          <a:effectLst/>
                        </a:rPr>
                        <a:t>06/16/2022</a:t>
                      </a:r>
                      <a:endParaRPr lang="en-US" sz="10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solidFill>
                      <a:srgbClr val="04A651"/>
                    </a:solidFill>
                  </a:tcPr>
                </a:tc>
                <a:tc>
                  <a:txBody>
                    <a:bodyPr/>
                    <a:lstStyle/>
                    <a:p>
                      <a:pPr marL="0" marR="0">
                        <a:lnSpc>
                          <a:spcPct val="107000"/>
                        </a:lnSpc>
                        <a:spcBef>
                          <a:spcPts val="0"/>
                        </a:spcBef>
                        <a:spcAft>
                          <a:spcPts val="0"/>
                        </a:spcAft>
                      </a:pPr>
                      <a:r>
                        <a:rPr lang="en-US" sz="1050" b="1" dirty="0">
                          <a:solidFill>
                            <a:srgbClr val="202452"/>
                          </a:solidFill>
                          <a:effectLst/>
                        </a:rPr>
                        <a:t>Successful Completion</a:t>
                      </a:r>
                      <a:endParaRPr lang="en-US" sz="10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solidFill>
                      <a:srgbClr val="04A651"/>
                    </a:solidFill>
                  </a:tcPr>
                </a:tc>
                <a:tc>
                  <a:txBody>
                    <a:bodyPr/>
                    <a:lstStyle/>
                    <a:p>
                      <a:pPr marL="0" marR="0" algn="ctr">
                        <a:lnSpc>
                          <a:spcPct val="107000"/>
                        </a:lnSpc>
                        <a:spcBef>
                          <a:spcPts val="0"/>
                        </a:spcBef>
                        <a:spcAft>
                          <a:spcPts val="0"/>
                        </a:spcAft>
                      </a:pPr>
                      <a:r>
                        <a:rPr lang="en-US" sz="1050" b="1" dirty="0">
                          <a:solidFill>
                            <a:srgbClr val="202452"/>
                          </a:solidFill>
                          <a:effectLst/>
                        </a:rPr>
                        <a:t>2144830978 - DVOP</a:t>
                      </a:r>
                      <a:endParaRPr lang="en-US" sz="10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solidFill>
                      <a:srgbClr val="04A651"/>
                    </a:solidFill>
                  </a:tcPr>
                </a:tc>
                <a:extLst>
                  <a:ext uri="{0D108BD9-81ED-4DB2-BD59-A6C34878D82A}">
                    <a16:rowId xmlns:a16="http://schemas.microsoft.com/office/drawing/2014/main" val="3898518082"/>
                  </a:ext>
                </a:extLst>
              </a:tr>
              <a:tr h="668086">
                <a:tc>
                  <a:txBody>
                    <a:bodyPr/>
                    <a:lstStyle/>
                    <a:p>
                      <a:pPr marL="0" marR="0" algn="ctr">
                        <a:lnSpc>
                          <a:spcPct val="107000"/>
                        </a:lnSpc>
                        <a:spcBef>
                          <a:spcPts val="0"/>
                        </a:spcBef>
                        <a:spcAft>
                          <a:spcPts val="0"/>
                        </a:spcAft>
                      </a:pPr>
                      <a:r>
                        <a:rPr lang="en-US" sz="1000" b="1" dirty="0">
                          <a:effectLst/>
                        </a:rPr>
                        <a:t>007 - Self Service Resume</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solidFill>
                      <a:srgbClr val="202452"/>
                    </a:solidFill>
                  </a:tcPr>
                </a:tc>
                <a:tc>
                  <a:txBody>
                    <a:bodyPr/>
                    <a:lstStyle/>
                    <a:p>
                      <a:pPr marL="0" marR="0">
                        <a:lnSpc>
                          <a:spcPct val="107000"/>
                        </a:lnSpc>
                        <a:spcBef>
                          <a:spcPts val="0"/>
                        </a:spcBef>
                        <a:spcAft>
                          <a:spcPts val="0"/>
                        </a:spcAft>
                      </a:pPr>
                      <a:r>
                        <a:rPr lang="en-US" sz="1050" b="1">
                          <a:solidFill>
                            <a:srgbClr val="202452"/>
                          </a:solidFill>
                          <a:effectLst/>
                        </a:rPr>
                        <a:t>WP #164048026(Registration-Only)</a:t>
                      </a:r>
                      <a:endParaRPr lang="en-US" sz="10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solidFill>
                      <a:srgbClr val="04A651"/>
                    </a:solidFill>
                  </a:tcPr>
                </a:tc>
                <a:tc>
                  <a:txBody>
                    <a:bodyPr/>
                    <a:lstStyle/>
                    <a:p>
                      <a:pPr marL="0" marR="0">
                        <a:lnSpc>
                          <a:spcPct val="107000"/>
                        </a:lnSpc>
                        <a:spcBef>
                          <a:spcPts val="0"/>
                        </a:spcBef>
                        <a:spcAft>
                          <a:spcPts val="0"/>
                        </a:spcAft>
                      </a:pPr>
                      <a:r>
                        <a:rPr lang="en-US" sz="1050" b="1">
                          <a:solidFill>
                            <a:srgbClr val="202452"/>
                          </a:solidFill>
                          <a:effectLst/>
                        </a:rPr>
                        <a:t> </a:t>
                      </a:r>
                      <a:endParaRPr lang="en-US" sz="10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solidFill>
                      <a:srgbClr val="04A651"/>
                    </a:solidFill>
                  </a:tcPr>
                </a:tc>
                <a:tc>
                  <a:txBody>
                    <a:bodyPr/>
                    <a:lstStyle/>
                    <a:p>
                      <a:pPr marL="0" marR="0">
                        <a:lnSpc>
                          <a:spcPct val="107000"/>
                        </a:lnSpc>
                        <a:spcBef>
                          <a:spcPts val="0"/>
                        </a:spcBef>
                        <a:spcAft>
                          <a:spcPts val="0"/>
                        </a:spcAft>
                      </a:pPr>
                      <a:r>
                        <a:rPr lang="en-US" sz="1050" b="1">
                          <a:solidFill>
                            <a:srgbClr val="202452"/>
                          </a:solidFill>
                          <a:effectLst/>
                        </a:rPr>
                        <a:t>09/01/2020</a:t>
                      </a:r>
                      <a:endParaRPr lang="en-US" sz="10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solidFill>
                      <a:srgbClr val="04A651"/>
                    </a:solidFill>
                  </a:tcPr>
                </a:tc>
                <a:tc>
                  <a:txBody>
                    <a:bodyPr/>
                    <a:lstStyle/>
                    <a:p>
                      <a:pPr marL="0" marR="0">
                        <a:lnSpc>
                          <a:spcPct val="107000"/>
                        </a:lnSpc>
                        <a:spcBef>
                          <a:spcPts val="0"/>
                        </a:spcBef>
                        <a:spcAft>
                          <a:spcPts val="0"/>
                        </a:spcAft>
                      </a:pPr>
                      <a:r>
                        <a:rPr lang="en-US" sz="1050" b="1">
                          <a:solidFill>
                            <a:srgbClr val="202452"/>
                          </a:solidFill>
                          <a:effectLst/>
                        </a:rPr>
                        <a:t>Successful Completion</a:t>
                      </a:r>
                      <a:endParaRPr lang="en-US" sz="10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solidFill>
                      <a:srgbClr val="04A651"/>
                    </a:solidFill>
                  </a:tcPr>
                </a:tc>
                <a:tc>
                  <a:txBody>
                    <a:bodyPr/>
                    <a:lstStyle/>
                    <a:p>
                      <a:pPr marL="0" marR="0" algn="ctr">
                        <a:lnSpc>
                          <a:spcPct val="107000"/>
                        </a:lnSpc>
                        <a:spcBef>
                          <a:spcPts val="0"/>
                        </a:spcBef>
                        <a:spcAft>
                          <a:spcPts val="0"/>
                        </a:spcAft>
                      </a:pPr>
                      <a:r>
                        <a:rPr lang="en-US" sz="1050" b="1" dirty="0">
                          <a:solidFill>
                            <a:srgbClr val="202452"/>
                          </a:solidFill>
                          <a:effectLst/>
                        </a:rPr>
                        <a:t>SYSTEM</a:t>
                      </a:r>
                      <a:endParaRPr lang="en-US" sz="10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solidFill>
                      <a:srgbClr val="04A651"/>
                    </a:solidFill>
                  </a:tcPr>
                </a:tc>
                <a:extLst>
                  <a:ext uri="{0D108BD9-81ED-4DB2-BD59-A6C34878D82A}">
                    <a16:rowId xmlns:a16="http://schemas.microsoft.com/office/drawing/2014/main" val="2556316495"/>
                  </a:ext>
                </a:extLst>
              </a:tr>
            </a:tbl>
          </a:graphicData>
        </a:graphic>
      </p:graphicFrame>
    </p:spTree>
    <p:extLst>
      <p:ext uri="{BB962C8B-B14F-4D97-AF65-F5344CB8AC3E}">
        <p14:creationId xmlns:p14="http://schemas.microsoft.com/office/powerpoint/2010/main" val="33695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Case 2</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Table 2">
            <a:extLst>
              <a:ext uri="{FF2B5EF4-FFF2-40B4-BE49-F238E27FC236}">
                <a16:creationId xmlns:a16="http://schemas.microsoft.com/office/drawing/2014/main" id="{892BAD96-5F49-14EF-ABAD-E0EA062A9BEB}"/>
              </a:ext>
            </a:extLst>
          </p:cNvPr>
          <p:cNvGraphicFramePr>
            <a:graphicFrameLocks noGrp="1"/>
          </p:cNvGraphicFramePr>
          <p:nvPr>
            <p:extLst>
              <p:ext uri="{D42A27DB-BD31-4B8C-83A1-F6EECF244321}">
                <p14:modId xmlns:p14="http://schemas.microsoft.com/office/powerpoint/2010/main" val="2931146593"/>
              </p:ext>
            </p:extLst>
          </p:nvPr>
        </p:nvGraphicFramePr>
        <p:xfrm>
          <a:off x="1872926" y="1466753"/>
          <a:ext cx="8446147" cy="4878063"/>
        </p:xfrm>
        <a:graphic>
          <a:graphicData uri="http://schemas.openxmlformats.org/drawingml/2006/table">
            <a:tbl>
              <a:tblPr firstRow="1" firstCol="1" bandRow="1">
                <a:tableStyleId>{5C22544A-7EE6-4342-B048-85BDC9FD1C3A}</a:tableStyleId>
              </a:tblPr>
              <a:tblGrid>
                <a:gridCol w="1183215">
                  <a:extLst>
                    <a:ext uri="{9D8B030D-6E8A-4147-A177-3AD203B41FA5}">
                      <a16:colId xmlns:a16="http://schemas.microsoft.com/office/drawing/2014/main" val="330140042"/>
                    </a:ext>
                  </a:extLst>
                </a:gridCol>
                <a:gridCol w="1323839">
                  <a:extLst>
                    <a:ext uri="{9D8B030D-6E8A-4147-A177-3AD203B41FA5}">
                      <a16:colId xmlns:a16="http://schemas.microsoft.com/office/drawing/2014/main" val="2500402706"/>
                    </a:ext>
                  </a:extLst>
                </a:gridCol>
                <a:gridCol w="1906329">
                  <a:extLst>
                    <a:ext uri="{9D8B030D-6E8A-4147-A177-3AD203B41FA5}">
                      <a16:colId xmlns:a16="http://schemas.microsoft.com/office/drawing/2014/main" val="3181649721"/>
                    </a:ext>
                  </a:extLst>
                </a:gridCol>
                <a:gridCol w="1318096">
                  <a:extLst>
                    <a:ext uri="{9D8B030D-6E8A-4147-A177-3AD203B41FA5}">
                      <a16:colId xmlns:a16="http://schemas.microsoft.com/office/drawing/2014/main" val="3479532931"/>
                    </a:ext>
                  </a:extLst>
                </a:gridCol>
                <a:gridCol w="1323202">
                  <a:extLst>
                    <a:ext uri="{9D8B030D-6E8A-4147-A177-3AD203B41FA5}">
                      <a16:colId xmlns:a16="http://schemas.microsoft.com/office/drawing/2014/main" val="3393858133"/>
                    </a:ext>
                  </a:extLst>
                </a:gridCol>
                <a:gridCol w="1391466">
                  <a:extLst>
                    <a:ext uri="{9D8B030D-6E8A-4147-A177-3AD203B41FA5}">
                      <a16:colId xmlns:a16="http://schemas.microsoft.com/office/drawing/2014/main" val="2969670756"/>
                    </a:ext>
                  </a:extLst>
                </a:gridCol>
              </a:tblGrid>
              <a:tr h="467561">
                <a:tc>
                  <a:txBody>
                    <a:bodyPr/>
                    <a:lstStyle/>
                    <a:p>
                      <a:pPr marL="0" marR="0">
                        <a:lnSpc>
                          <a:spcPct val="107000"/>
                        </a:lnSpc>
                        <a:spcBef>
                          <a:spcPts val="0"/>
                        </a:spcBef>
                        <a:spcAft>
                          <a:spcPts val="0"/>
                        </a:spcAft>
                      </a:pPr>
                      <a:r>
                        <a:rPr lang="en-US" sz="1000" b="1" dirty="0">
                          <a:solidFill>
                            <a:srgbClr val="202452"/>
                          </a:solidFill>
                          <a:effectLst/>
                        </a:rPr>
                        <a:t>CareerSource</a:t>
                      </a:r>
                      <a:endParaRPr lang="en-US" sz="10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solidFill>
                      <a:srgbClr val="04A651"/>
                    </a:solidFill>
                  </a:tcPr>
                </a:tc>
                <a:tc>
                  <a:txBody>
                    <a:bodyPr/>
                    <a:lstStyle/>
                    <a:p>
                      <a:pPr marL="0" marR="0" algn="ctr">
                        <a:lnSpc>
                          <a:spcPct val="107000"/>
                        </a:lnSpc>
                        <a:spcBef>
                          <a:spcPts val="0"/>
                        </a:spcBef>
                        <a:spcAft>
                          <a:spcPts val="0"/>
                        </a:spcAft>
                      </a:pPr>
                      <a:r>
                        <a:rPr lang="en-US" sz="1000" dirty="0">
                          <a:solidFill>
                            <a:srgbClr val="202452"/>
                          </a:solidFill>
                          <a:effectLst/>
                        </a:rPr>
                        <a:t>203 - Objective Assessment</a:t>
                      </a:r>
                      <a:endParaRPr lang="en-US" sz="1000"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solidFill>
                      <a:srgbClr val="04A651"/>
                    </a:solidFill>
                  </a:tcPr>
                </a:tc>
                <a:tc>
                  <a:txBody>
                    <a:bodyPr/>
                    <a:lstStyle/>
                    <a:p>
                      <a:pPr marL="0" marR="0">
                        <a:lnSpc>
                          <a:spcPct val="107000"/>
                        </a:lnSpc>
                        <a:spcBef>
                          <a:spcPts val="0"/>
                        </a:spcBef>
                        <a:spcAft>
                          <a:spcPts val="0"/>
                        </a:spcAft>
                      </a:pPr>
                      <a:r>
                        <a:rPr lang="en-US" sz="1000" dirty="0">
                          <a:solidFill>
                            <a:srgbClr val="202452"/>
                          </a:solidFill>
                          <a:effectLst/>
                        </a:rPr>
                        <a:t>WP #162256845 (Wagner-</a:t>
                      </a:r>
                      <a:r>
                        <a:rPr lang="en-US" sz="1000" dirty="0" err="1">
                          <a:solidFill>
                            <a:srgbClr val="202452"/>
                          </a:solidFill>
                          <a:effectLst/>
                        </a:rPr>
                        <a:t>Peyser</a:t>
                      </a:r>
                      <a:r>
                        <a:rPr lang="en-US" sz="1000" dirty="0">
                          <a:solidFill>
                            <a:srgbClr val="202452"/>
                          </a:solidFill>
                          <a:effectLst/>
                        </a:rPr>
                        <a:t>)</a:t>
                      </a:r>
                      <a:endParaRPr lang="en-US" sz="1000"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solidFill>
                      <a:srgbClr val="04A651"/>
                    </a:solidFill>
                  </a:tcPr>
                </a:tc>
                <a:tc>
                  <a:txBody>
                    <a:bodyPr/>
                    <a:lstStyle/>
                    <a:p>
                      <a:pPr marL="0" marR="0">
                        <a:lnSpc>
                          <a:spcPct val="107000"/>
                        </a:lnSpc>
                        <a:spcBef>
                          <a:spcPts val="0"/>
                        </a:spcBef>
                        <a:spcAft>
                          <a:spcPts val="0"/>
                        </a:spcAft>
                      </a:pPr>
                      <a:r>
                        <a:rPr lang="en-US" sz="1000" dirty="0">
                          <a:solidFill>
                            <a:srgbClr val="202452"/>
                          </a:solidFill>
                          <a:effectLst/>
                        </a:rPr>
                        <a:t>02/18/2022</a:t>
                      </a:r>
                      <a:endParaRPr lang="en-US" sz="1000"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solidFill>
                      <a:srgbClr val="04A651"/>
                    </a:solidFill>
                  </a:tcPr>
                </a:tc>
                <a:tc>
                  <a:txBody>
                    <a:bodyPr/>
                    <a:lstStyle/>
                    <a:p>
                      <a:pPr marL="0" marR="0">
                        <a:lnSpc>
                          <a:spcPct val="107000"/>
                        </a:lnSpc>
                        <a:spcBef>
                          <a:spcPts val="0"/>
                        </a:spcBef>
                        <a:spcAft>
                          <a:spcPts val="0"/>
                        </a:spcAft>
                      </a:pPr>
                      <a:r>
                        <a:rPr lang="en-US" sz="1000" dirty="0">
                          <a:solidFill>
                            <a:srgbClr val="202452"/>
                          </a:solidFill>
                          <a:effectLst/>
                        </a:rPr>
                        <a:t>Successful Completion</a:t>
                      </a:r>
                      <a:endParaRPr lang="en-US" sz="1000"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solidFill>
                      <a:srgbClr val="04A651"/>
                    </a:solidFill>
                  </a:tcPr>
                </a:tc>
                <a:tc>
                  <a:txBody>
                    <a:bodyPr/>
                    <a:lstStyle/>
                    <a:p>
                      <a:pPr marL="0" marR="0" algn="ctr">
                        <a:lnSpc>
                          <a:spcPct val="107000"/>
                        </a:lnSpc>
                        <a:spcBef>
                          <a:spcPts val="0"/>
                        </a:spcBef>
                        <a:spcAft>
                          <a:spcPts val="0"/>
                        </a:spcAft>
                      </a:pPr>
                      <a:r>
                        <a:rPr lang="en-US" sz="1000" dirty="0">
                          <a:solidFill>
                            <a:srgbClr val="202452"/>
                          </a:solidFill>
                          <a:effectLst/>
                        </a:rPr>
                        <a:t>11267631 - </a:t>
                      </a:r>
                      <a:r>
                        <a:rPr lang="en-US" sz="1000" dirty="0">
                          <a:solidFill>
                            <a:srgbClr val="202452"/>
                          </a:solidFill>
                          <a:effectLst/>
                          <a:highlight>
                            <a:srgbClr val="000000"/>
                          </a:highlight>
                        </a:rPr>
                        <a:t>Henry, E</a:t>
                      </a:r>
                      <a:endParaRPr lang="en-US" sz="1000"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solidFill>
                      <a:srgbClr val="04A651"/>
                    </a:solidFill>
                  </a:tcPr>
                </a:tc>
                <a:extLst>
                  <a:ext uri="{0D108BD9-81ED-4DB2-BD59-A6C34878D82A}">
                    <a16:rowId xmlns:a16="http://schemas.microsoft.com/office/drawing/2014/main" val="633688468"/>
                  </a:ext>
                </a:extLst>
              </a:tr>
              <a:tr h="798578">
                <a:tc>
                  <a:txBody>
                    <a:bodyPr/>
                    <a:lstStyle/>
                    <a:p>
                      <a:pPr marL="0" marR="0">
                        <a:lnSpc>
                          <a:spcPct val="107000"/>
                        </a:lnSpc>
                        <a:spcBef>
                          <a:spcPts val="0"/>
                        </a:spcBef>
                        <a:spcAft>
                          <a:spcPts val="0"/>
                        </a:spcAft>
                      </a:pPr>
                      <a:r>
                        <a:rPr lang="en-US" sz="1000" b="1" dirty="0">
                          <a:solidFill>
                            <a:srgbClr val="202452"/>
                          </a:solidFill>
                          <a:effectLst/>
                        </a:rPr>
                        <a:t>CareerSource</a:t>
                      </a:r>
                      <a:endParaRPr lang="en-US" sz="10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solidFill>
                      <a:srgbClr val="04A651"/>
                    </a:solidFill>
                  </a:tcPr>
                </a:tc>
                <a:tc>
                  <a:txBody>
                    <a:bodyPr/>
                    <a:lstStyle/>
                    <a:p>
                      <a:pPr marL="0" marR="0" algn="ctr">
                        <a:lnSpc>
                          <a:spcPct val="107000"/>
                        </a:lnSpc>
                        <a:spcBef>
                          <a:spcPts val="0"/>
                        </a:spcBef>
                        <a:spcAft>
                          <a:spcPts val="0"/>
                        </a:spcAft>
                      </a:pPr>
                      <a:r>
                        <a:rPr lang="en-US" sz="1000" b="1" dirty="0">
                          <a:solidFill>
                            <a:srgbClr val="202452"/>
                          </a:solidFill>
                          <a:effectLst/>
                        </a:rPr>
                        <a:t>V01 - JVSG - Objective Assessment</a:t>
                      </a:r>
                      <a:endParaRPr lang="en-US" sz="10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tc>
                <a:tc>
                  <a:txBody>
                    <a:bodyPr/>
                    <a:lstStyle/>
                    <a:p>
                      <a:pPr marL="0" marR="0">
                        <a:lnSpc>
                          <a:spcPct val="107000"/>
                        </a:lnSpc>
                        <a:spcBef>
                          <a:spcPts val="0"/>
                        </a:spcBef>
                        <a:spcAft>
                          <a:spcPts val="0"/>
                        </a:spcAft>
                      </a:pPr>
                      <a:r>
                        <a:rPr lang="en-US" sz="1000" b="1" dirty="0">
                          <a:solidFill>
                            <a:srgbClr val="202452"/>
                          </a:solidFill>
                          <a:effectLst/>
                        </a:rPr>
                        <a:t>WP #162256845 (JVSG)</a:t>
                      </a:r>
                      <a:endParaRPr lang="en-US" sz="10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tc>
                <a:tc>
                  <a:txBody>
                    <a:bodyPr/>
                    <a:lstStyle/>
                    <a:p>
                      <a:pPr marL="0" marR="0">
                        <a:lnSpc>
                          <a:spcPct val="107000"/>
                        </a:lnSpc>
                        <a:spcBef>
                          <a:spcPts val="0"/>
                        </a:spcBef>
                        <a:spcAft>
                          <a:spcPts val="0"/>
                        </a:spcAft>
                      </a:pPr>
                      <a:r>
                        <a:rPr lang="en-US" sz="1000" b="1" dirty="0">
                          <a:solidFill>
                            <a:srgbClr val="202452"/>
                          </a:solidFill>
                          <a:effectLst/>
                        </a:rPr>
                        <a:t>02/16/2022</a:t>
                      </a:r>
                      <a:endParaRPr lang="en-US" sz="10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tc>
                <a:tc>
                  <a:txBody>
                    <a:bodyPr/>
                    <a:lstStyle/>
                    <a:p>
                      <a:pPr marL="0" marR="0">
                        <a:lnSpc>
                          <a:spcPct val="107000"/>
                        </a:lnSpc>
                        <a:spcBef>
                          <a:spcPts val="0"/>
                        </a:spcBef>
                        <a:spcAft>
                          <a:spcPts val="0"/>
                        </a:spcAft>
                      </a:pPr>
                      <a:r>
                        <a:rPr lang="en-US" sz="1000" b="1" dirty="0">
                          <a:solidFill>
                            <a:srgbClr val="202452"/>
                          </a:solidFill>
                          <a:effectLst/>
                        </a:rPr>
                        <a:t>Successful Completion</a:t>
                      </a:r>
                      <a:endParaRPr lang="en-US" sz="10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tc>
                <a:tc>
                  <a:txBody>
                    <a:bodyPr/>
                    <a:lstStyle/>
                    <a:p>
                      <a:pPr marL="0" marR="0" algn="ctr">
                        <a:lnSpc>
                          <a:spcPct val="107000"/>
                        </a:lnSpc>
                        <a:spcBef>
                          <a:spcPts val="0"/>
                        </a:spcBef>
                        <a:spcAft>
                          <a:spcPts val="0"/>
                        </a:spcAft>
                      </a:pPr>
                      <a:r>
                        <a:rPr lang="en-US" sz="1000" b="1" dirty="0">
                          <a:solidFill>
                            <a:srgbClr val="202452"/>
                          </a:solidFill>
                          <a:effectLst/>
                        </a:rPr>
                        <a:t>11267631 - </a:t>
                      </a:r>
                      <a:r>
                        <a:rPr lang="en-US" sz="1000" b="1" dirty="0">
                          <a:solidFill>
                            <a:srgbClr val="202452"/>
                          </a:solidFill>
                          <a:effectLst/>
                          <a:highlight>
                            <a:srgbClr val="000000"/>
                          </a:highlight>
                        </a:rPr>
                        <a:t>Henry, E</a:t>
                      </a:r>
                      <a:endParaRPr lang="en-US" sz="10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tc>
                <a:extLst>
                  <a:ext uri="{0D108BD9-81ED-4DB2-BD59-A6C34878D82A}">
                    <a16:rowId xmlns:a16="http://schemas.microsoft.com/office/drawing/2014/main" val="91603218"/>
                  </a:ext>
                </a:extLst>
              </a:tr>
              <a:tr h="798578">
                <a:tc>
                  <a:txBody>
                    <a:bodyPr/>
                    <a:lstStyle/>
                    <a:p>
                      <a:pPr marL="0" marR="0">
                        <a:lnSpc>
                          <a:spcPct val="107000"/>
                        </a:lnSpc>
                        <a:spcBef>
                          <a:spcPts val="0"/>
                        </a:spcBef>
                        <a:spcAft>
                          <a:spcPts val="0"/>
                        </a:spcAft>
                      </a:pPr>
                      <a:r>
                        <a:rPr lang="en-US" sz="1000" b="1" dirty="0">
                          <a:solidFill>
                            <a:srgbClr val="202452"/>
                          </a:solidFill>
                          <a:effectLst/>
                        </a:rPr>
                        <a:t>CareerSource</a:t>
                      </a:r>
                      <a:endParaRPr lang="en-US" sz="10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solidFill>
                      <a:srgbClr val="04A651"/>
                    </a:solidFill>
                  </a:tcPr>
                </a:tc>
                <a:tc>
                  <a:txBody>
                    <a:bodyPr/>
                    <a:lstStyle/>
                    <a:p>
                      <a:pPr marL="0" marR="0" algn="ctr">
                        <a:lnSpc>
                          <a:spcPct val="107000"/>
                        </a:lnSpc>
                        <a:spcBef>
                          <a:spcPts val="0"/>
                        </a:spcBef>
                        <a:spcAft>
                          <a:spcPts val="0"/>
                        </a:spcAft>
                      </a:pPr>
                      <a:r>
                        <a:rPr lang="en-US" sz="1000" b="1">
                          <a:solidFill>
                            <a:srgbClr val="202452"/>
                          </a:solidFill>
                          <a:effectLst/>
                        </a:rPr>
                        <a:t>V03 - JVSG - Individual Career Counseling</a:t>
                      </a:r>
                      <a:endParaRPr lang="en-US" sz="10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tc>
                <a:tc>
                  <a:txBody>
                    <a:bodyPr/>
                    <a:lstStyle/>
                    <a:p>
                      <a:pPr marL="0" marR="0">
                        <a:lnSpc>
                          <a:spcPct val="107000"/>
                        </a:lnSpc>
                        <a:spcBef>
                          <a:spcPts val="0"/>
                        </a:spcBef>
                        <a:spcAft>
                          <a:spcPts val="0"/>
                        </a:spcAft>
                      </a:pPr>
                      <a:r>
                        <a:rPr lang="en-US" sz="1000" b="1" dirty="0">
                          <a:solidFill>
                            <a:srgbClr val="202452"/>
                          </a:solidFill>
                          <a:effectLst/>
                        </a:rPr>
                        <a:t>WP #162256845 (JVSG)</a:t>
                      </a:r>
                      <a:endParaRPr lang="en-US" sz="10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tc>
                <a:tc>
                  <a:txBody>
                    <a:bodyPr/>
                    <a:lstStyle/>
                    <a:p>
                      <a:pPr marL="0" marR="0">
                        <a:lnSpc>
                          <a:spcPct val="107000"/>
                        </a:lnSpc>
                        <a:spcBef>
                          <a:spcPts val="0"/>
                        </a:spcBef>
                        <a:spcAft>
                          <a:spcPts val="0"/>
                        </a:spcAft>
                      </a:pPr>
                      <a:r>
                        <a:rPr lang="en-US" sz="1000" b="1">
                          <a:solidFill>
                            <a:srgbClr val="202452"/>
                          </a:solidFill>
                          <a:effectLst/>
                        </a:rPr>
                        <a:t>02/16/2022</a:t>
                      </a:r>
                      <a:endParaRPr lang="en-US" sz="10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tc>
                <a:tc>
                  <a:txBody>
                    <a:bodyPr/>
                    <a:lstStyle/>
                    <a:p>
                      <a:pPr marL="0" marR="0">
                        <a:lnSpc>
                          <a:spcPct val="107000"/>
                        </a:lnSpc>
                        <a:spcBef>
                          <a:spcPts val="0"/>
                        </a:spcBef>
                        <a:spcAft>
                          <a:spcPts val="0"/>
                        </a:spcAft>
                      </a:pPr>
                      <a:r>
                        <a:rPr lang="en-US" sz="1000" b="1">
                          <a:solidFill>
                            <a:srgbClr val="202452"/>
                          </a:solidFill>
                          <a:effectLst/>
                        </a:rPr>
                        <a:t>Successful Completion</a:t>
                      </a:r>
                      <a:endParaRPr lang="en-US" sz="10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tc>
                <a:tc>
                  <a:txBody>
                    <a:bodyPr/>
                    <a:lstStyle/>
                    <a:p>
                      <a:pPr marL="0" marR="0" algn="ctr">
                        <a:lnSpc>
                          <a:spcPct val="107000"/>
                        </a:lnSpc>
                        <a:spcBef>
                          <a:spcPts val="0"/>
                        </a:spcBef>
                        <a:spcAft>
                          <a:spcPts val="0"/>
                        </a:spcAft>
                      </a:pPr>
                      <a:r>
                        <a:rPr lang="en-US" sz="1000" b="1">
                          <a:solidFill>
                            <a:srgbClr val="202452"/>
                          </a:solidFill>
                          <a:effectLst/>
                        </a:rPr>
                        <a:t>11267631 - </a:t>
                      </a:r>
                      <a:r>
                        <a:rPr lang="en-US" sz="1000" b="1">
                          <a:solidFill>
                            <a:srgbClr val="202452"/>
                          </a:solidFill>
                          <a:effectLst/>
                          <a:highlight>
                            <a:srgbClr val="000000"/>
                          </a:highlight>
                        </a:rPr>
                        <a:t>Henry, E</a:t>
                      </a:r>
                      <a:endParaRPr lang="en-US" sz="10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tc>
                <a:extLst>
                  <a:ext uri="{0D108BD9-81ED-4DB2-BD59-A6C34878D82A}">
                    <a16:rowId xmlns:a16="http://schemas.microsoft.com/office/drawing/2014/main" val="3373184630"/>
                  </a:ext>
                </a:extLst>
              </a:tr>
              <a:tr h="1007384">
                <a:tc>
                  <a:txBody>
                    <a:bodyPr/>
                    <a:lstStyle/>
                    <a:p>
                      <a:pPr marL="0" marR="0">
                        <a:lnSpc>
                          <a:spcPct val="107000"/>
                        </a:lnSpc>
                        <a:spcBef>
                          <a:spcPts val="0"/>
                        </a:spcBef>
                        <a:spcAft>
                          <a:spcPts val="0"/>
                        </a:spcAft>
                      </a:pPr>
                      <a:r>
                        <a:rPr lang="en-US" sz="1000" b="1" dirty="0">
                          <a:solidFill>
                            <a:srgbClr val="202452"/>
                          </a:solidFill>
                          <a:effectLst/>
                        </a:rPr>
                        <a:t>CareerSource</a:t>
                      </a:r>
                      <a:endParaRPr lang="en-US" sz="10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solidFill>
                      <a:srgbClr val="04A651"/>
                    </a:solidFill>
                  </a:tcPr>
                </a:tc>
                <a:tc>
                  <a:txBody>
                    <a:bodyPr/>
                    <a:lstStyle/>
                    <a:p>
                      <a:pPr marL="0" marR="0" algn="ctr">
                        <a:lnSpc>
                          <a:spcPct val="107000"/>
                        </a:lnSpc>
                        <a:spcBef>
                          <a:spcPts val="0"/>
                        </a:spcBef>
                        <a:spcAft>
                          <a:spcPts val="0"/>
                        </a:spcAft>
                      </a:pPr>
                      <a:r>
                        <a:rPr lang="en-US" sz="1000" b="1" dirty="0">
                          <a:solidFill>
                            <a:srgbClr val="202452"/>
                          </a:solidFill>
                          <a:effectLst/>
                        </a:rPr>
                        <a:t>205 - Develop Service Strategies (IEP/ISS/EDP)</a:t>
                      </a:r>
                      <a:endParaRPr lang="en-US" sz="10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tc>
                <a:tc>
                  <a:txBody>
                    <a:bodyPr/>
                    <a:lstStyle/>
                    <a:p>
                      <a:pPr marL="0" marR="0">
                        <a:lnSpc>
                          <a:spcPct val="107000"/>
                        </a:lnSpc>
                        <a:spcBef>
                          <a:spcPts val="0"/>
                        </a:spcBef>
                        <a:spcAft>
                          <a:spcPts val="0"/>
                        </a:spcAft>
                      </a:pPr>
                      <a:r>
                        <a:rPr lang="en-US" sz="1000" b="1" dirty="0">
                          <a:solidFill>
                            <a:srgbClr val="202452"/>
                          </a:solidFill>
                          <a:effectLst/>
                        </a:rPr>
                        <a:t>WP #162256845 (Wagner-</a:t>
                      </a:r>
                      <a:r>
                        <a:rPr lang="en-US" sz="1000" b="1" dirty="0" err="1">
                          <a:solidFill>
                            <a:srgbClr val="202452"/>
                          </a:solidFill>
                          <a:effectLst/>
                        </a:rPr>
                        <a:t>Peyser</a:t>
                      </a:r>
                      <a:r>
                        <a:rPr lang="en-US" sz="1000" b="1" dirty="0">
                          <a:solidFill>
                            <a:srgbClr val="202452"/>
                          </a:solidFill>
                          <a:effectLst/>
                        </a:rPr>
                        <a:t>)</a:t>
                      </a:r>
                      <a:endParaRPr lang="en-US" sz="10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tc>
                <a:tc>
                  <a:txBody>
                    <a:bodyPr/>
                    <a:lstStyle/>
                    <a:p>
                      <a:pPr marL="0" marR="0">
                        <a:lnSpc>
                          <a:spcPct val="107000"/>
                        </a:lnSpc>
                        <a:spcBef>
                          <a:spcPts val="0"/>
                        </a:spcBef>
                        <a:spcAft>
                          <a:spcPts val="0"/>
                        </a:spcAft>
                      </a:pPr>
                      <a:r>
                        <a:rPr lang="en-US" sz="1000" b="1">
                          <a:solidFill>
                            <a:srgbClr val="202452"/>
                          </a:solidFill>
                          <a:effectLst/>
                        </a:rPr>
                        <a:t>02/16/2022</a:t>
                      </a:r>
                      <a:endParaRPr lang="en-US" sz="10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tc>
                <a:tc>
                  <a:txBody>
                    <a:bodyPr/>
                    <a:lstStyle/>
                    <a:p>
                      <a:pPr marL="0" marR="0">
                        <a:lnSpc>
                          <a:spcPct val="107000"/>
                        </a:lnSpc>
                        <a:spcBef>
                          <a:spcPts val="0"/>
                        </a:spcBef>
                        <a:spcAft>
                          <a:spcPts val="0"/>
                        </a:spcAft>
                      </a:pPr>
                      <a:r>
                        <a:rPr lang="en-US" sz="1000" b="1" dirty="0">
                          <a:solidFill>
                            <a:srgbClr val="202452"/>
                          </a:solidFill>
                          <a:effectLst/>
                        </a:rPr>
                        <a:t>Successful Completion</a:t>
                      </a:r>
                      <a:endParaRPr lang="en-US" sz="10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tc>
                <a:tc>
                  <a:txBody>
                    <a:bodyPr/>
                    <a:lstStyle/>
                    <a:p>
                      <a:pPr marL="0" marR="0" algn="ctr">
                        <a:lnSpc>
                          <a:spcPct val="107000"/>
                        </a:lnSpc>
                        <a:spcBef>
                          <a:spcPts val="0"/>
                        </a:spcBef>
                        <a:spcAft>
                          <a:spcPts val="0"/>
                        </a:spcAft>
                      </a:pPr>
                      <a:r>
                        <a:rPr lang="en-US" sz="1000" b="1">
                          <a:solidFill>
                            <a:srgbClr val="202452"/>
                          </a:solidFill>
                          <a:effectLst/>
                        </a:rPr>
                        <a:t>11267631 - </a:t>
                      </a:r>
                      <a:r>
                        <a:rPr lang="en-US" sz="1000" b="1">
                          <a:solidFill>
                            <a:srgbClr val="202452"/>
                          </a:solidFill>
                          <a:effectLst/>
                          <a:highlight>
                            <a:srgbClr val="000000"/>
                          </a:highlight>
                        </a:rPr>
                        <a:t>Henry, E</a:t>
                      </a:r>
                      <a:endParaRPr lang="en-US" sz="10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tc>
                <a:extLst>
                  <a:ext uri="{0D108BD9-81ED-4DB2-BD59-A6C34878D82A}">
                    <a16:rowId xmlns:a16="http://schemas.microsoft.com/office/drawing/2014/main" val="2112824443"/>
                  </a:ext>
                </a:extLst>
              </a:tr>
              <a:tr h="798578">
                <a:tc>
                  <a:txBody>
                    <a:bodyPr/>
                    <a:lstStyle/>
                    <a:p>
                      <a:pPr marL="0" marR="0">
                        <a:lnSpc>
                          <a:spcPct val="107000"/>
                        </a:lnSpc>
                        <a:spcBef>
                          <a:spcPts val="0"/>
                        </a:spcBef>
                        <a:spcAft>
                          <a:spcPts val="0"/>
                        </a:spcAft>
                      </a:pPr>
                      <a:r>
                        <a:rPr lang="en-US" sz="1000" b="1" dirty="0">
                          <a:solidFill>
                            <a:srgbClr val="202452"/>
                          </a:solidFill>
                          <a:effectLst/>
                        </a:rPr>
                        <a:t>CareerSource</a:t>
                      </a:r>
                      <a:endParaRPr lang="en-US" sz="10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solidFill>
                      <a:srgbClr val="04A651"/>
                    </a:solidFill>
                  </a:tcPr>
                </a:tc>
                <a:tc>
                  <a:txBody>
                    <a:bodyPr/>
                    <a:lstStyle/>
                    <a:p>
                      <a:pPr marL="0" marR="0" algn="ctr">
                        <a:lnSpc>
                          <a:spcPct val="107000"/>
                        </a:lnSpc>
                        <a:spcBef>
                          <a:spcPts val="0"/>
                        </a:spcBef>
                        <a:spcAft>
                          <a:spcPts val="0"/>
                        </a:spcAft>
                      </a:pPr>
                      <a:r>
                        <a:rPr lang="en-US" sz="1000" b="1">
                          <a:solidFill>
                            <a:srgbClr val="202452"/>
                          </a:solidFill>
                          <a:effectLst/>
                        </a:rPr>
                        <a:t>115 - Resume Preparation Assistance</a:t>
                      </a:r>
                      <a:endParaRPr lang="en-US" sz="10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tc>
                <a:tc>
                  <a:txBody>
                    <a:bodyPr/>
                    <a:lstStyle/>
                    <a:p>
                      <a:pPr marL="0" marR="0">
                        <a:lnSpc>
                          <a:spcPct val="107000"/>
                        </a:lnSpc>
                        <a:spcBef>
                          <a:spcPts val="0"/>
                        </a:spcBef>
                        <a:spcAft>
                          <a:spcPts val="0"/>
                        </a:spcAft>
                      </a:pPr>
                      <a:r>
                        <a:rPr lang="en-US" sz="1000" b="1" dirty="0">
                          <a:solidFill>
                            <a:srgbClr val="202452"/>
                          </a:solidFill>
                          <a:effectLst/>
                        </a:rPr>
                        <a:t>WP #162256845 (JVSG)</a:t>
                      </a:r>
                      <a:endParaRPr lang="en-US" sz="10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tc>
                <a:tc>
                  <a:txBody>
                    <a:bodyPr/>
                    <a:lstStyle/>
                    <a:p>
                      <a:pPr marL="0" marR="0">
                        <a:lnSpc>
                          <a:spcPct val="107000"/>
                        </a:lnSpc>
                        <a:spcBef>
                          <a:spcPts val="0"/>
                        </a:spcBef>
                        <a:spcAft>
                          <a:spcPts val="0"/>
                        </a:spcAft>
                      </a:pPr>
                      <a:r>
                        <a:rPr lang="en-US" sz="1000" b="1">
                          <a:solidFill>
                            <a:srgbClr val="202452"/>
                          </a:solidFill>
                          <a:effectLst/>
                        </a:rPr>
                        <a:t>02/16/2022</a:t>
                      </a:r>
                      <a:endParaRPr lang="en-US" sz="10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tc>
                <a:tc>
                  <a:txBody>
                    <a:bodyPr/>
                    <a:lstStyle/>
                    <a:p>
                      <a:pPr marL="0" marR="0">
                        <a:lnSpc>
                          <a:spcPct val="107000"/>
                        </a:lnSpc>
                        <a:spcBef>
                          <a:spcPts val="0"/>
                        </a:spcBef>
                        <a:spcAft>
                          <a:spcPts val="0"/>
                        </a:spcAft>
                      </a:pPr>
                      <a:r>
                        <a:rPr lang="en-US" sz="1000" b="1">
                          <a:solidFill>
                            <a:srgbClr val="202452"/>
                          </a:solidFill>
                          <a:effectLst/>
                        </a:rPr>
                        <a:t>Successful Completion</a:t>
                      </a:r>
                      <a:endParaRPr lang="en-US" sz="10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tc>
                <a:tc>
                  <a:txBody>
                    <a:bodyPr/>
                    <a:lstStyle/>
                    <a:p>
                      <a:pPr marL="0" marR="0" algn="ctr">
                        <a:lnSpc>
                          <a:spcPct val="107000"/>
                        </a:lnSpc>
                        <a:spcBef>
                          <a:spcPts val="0"/>
                        </a:spcBef>
                        <a:spcAft>
                          <a:spcPts val="0"/>
                        </a:spcAft>
                      </a:pPr>
                      <a:r>
                        <a:rPr lang="en-US" sz="1000" b="1">
                          <a:solidFill>
                            <a:srgbClr val="202452"/>
                          </a:solidFill>
                          <a:effectLst/>
                        </a:rPr>
                        <a:t>11267631 - </a:t>
                      </a:r>
                      <a:r>
                        <a:rPr lang="en-US" sz="1000" b="1">
                          <a:solidFill>
                            <a:srgbClr val="202452"/>
                          </a:solidFill>
                          <a:effectLst/>
                          <a:highlight>
                            <a:srgbClr val="000000"/>
                          </a:highlight>
                        </a:rPr>
                        <a:t>Henry, E</a:t>
                      </a:r>
                      <a:endParaRPr lang="en-US" sz="10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tc>
                <a:extLst>
                  <a:ext uri="{0D108BD9-81ED-4DB2-BD59-A6C34878D82A}">
                    <a16:rowId xmlns:a16="http://schemas.microsoft.com/office/drawing/2014/main" val="295489751"/>
                  </a:ext>
                </a:extLst>
              </a:tr>
              <a:tr h="1007384">
                <a:tc>
                  <a:txBody>
                    <a:bodyPr/>
                    <a:lstStyle/>
                    <a:p>
                      <a:pPr marL="0" marR="0">
                        <a:lnSpc>
                          <a:spcPct val="107000"/>
                        </a:lnSpc>
                        <a:spcBef>
                          <a:spcPts val="0"/>
                        </a:spcBef>
                        <a:spcAft>
                          <a:spcPts val="0"/>
                        </a:spcAft>
                      </a:pPr>
                      <a:r>
                        <a:rPr lang="en-US" sz="1000" b="1" dirty="0">
                          <a:solidFill>
                            <a:srgbClr val="202452"/>
                          </a:solidFill>
                          <a:effectLst/>
                        </a:rPr>
                        <a:t>CareerSource</a:t>
                      </a:r>
                      <a:endParaRPr lang="en-US" sz="10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solidFill>
                      <a:srgbClr val="04A651"/>
                    </a:solidFill>
                  </a:tcPr>
                </a:tc>
                <a:tc>
                  <a:txBody>
                    <a:bodyPr/>
                    <a:lstStyle/>
                    <a:p>
                      <a:pPr marL="0" marR="0" algn="ctr">
                        <a:lnSpc>
                          <a:spcPct val="107000"/>
                        </a:lnSpc>
                        <a:spcBef>
                          <a:spcPts val="0"/>
                        </a:spcBef>
                        <a:spcAft>
                          <a:spcPts val="0"/>
                        </a:spcAft>
                      </a:pPr>
                      <a:r>
                        <a:rPr lang="en-US" sz="1000" b="1">
                          <a:solidFill>
                            <a:srgbClr val="202452"/>
                          </a:solidFill>
                          <a:effectLst/>
                        </a:rPr>
                        <a:t>189 - Notification of Veteran Priority of Service</a:t>
                      </a:r>
                      <a:endParaRPr lang="en-US" sz="10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tc>
                <a:tc>
                  <a:txBody>
                    <a:bodyPr/>
                    <a:lstStyle/>
                    <a:p>
                      <a:pPr marL="0" marR="0">
                        <a:lnSpc>
                          <a:spcPct val="107000"/>
                        </a:lnSpc>
                        <a:spcBef>
                          <a:spcPts val="0"/>
                        </a:spcBef>
                        <a:spcAft>
                          <a:spcPts val="0"/>
                        </a:spcAft>
                      </a:pPr>
                      <a:r>
                        <a:rPr lang="en-US" sz="1000" b="1">
                          <a:solidFill>
                            <a:srgbClr val="202452"/>
                          </a:solidFill>
                          <a:effectLst/>
                        </a:rPr>
                        <a:t>WP #162256845 (JVSG)</a:t>
                      </a:r>
                      <a:endParaRPr lang="en-US" sz="10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tc>
                <a:tc>
                  <a:txBody>
                    <a:bodyPr/>
                    <a:lstStyle/>
                    <a:p>
                      <a:pPr marL="0" marR="0">
                        <a:lnSpc>
                          <a:spcPct val="107000"/>
                        </a:lnSpc>
                        <a:spcBef>
                          <a:spcPts val="0"/>
                        </a:spcBef>
                        <a:spcAft>
                          <a:spcPts val="0"/>
                        </a:spcAft>
                      </a:pPr>
                      <a:r>
                        <a:rPr lang="en-US" sz="1000" b="1" dirty="0">
                          <a:solidFill>
                            <a:srgbClr val="202452"/>
                          </a:solidFill>
                          <a:effectLst/>
                        </a:rPr>
                        <a:t>02/16/2022</a:t>
                      </a:r>
                      <a:endParaRPr lang="en-US" sz="10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tc>
                <a:tc>
                  <a:txBody>
                    <a:bodyPr/>
                    <a:lstStyle/>
                    <a:p>
                      <a:pPr marL="0" marR="0">
                        <a:lnSpc>
                          <a:spcPct val="107000"/>
                        </a:lnSpc>
                        <a:spcBef>
                          <a:spcPts val="0"/>
                        </a:spcBef>
                        <a:spcAft>
                          <a:spcPts val="0"/>
                        </a:spcAft>
                      </a:pPr>
                      <a:r>
                        <a:rPr lang="en-US" sz="1000" b="1" dirty="0">
                          <a:solidFill>
                            <a:srgbClr val="202452"/>
                          </a:solidFill>
                          <a:effectLst/>
                        </a:rPr>
                        <a:t>Successful Completion</a:t>
                      </a:r>
                      <a:endParaRPr lang="en-US" sz="10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tc>
                <a:tc>
                  <a:txBody>
                    <a:bodyPr/>
                    <a:lstStyle/>
                    <a:p>
                      <a:pPr marL="0" marR="0" algn="ctr">
                        <a:lnSpc>
                          <a:spcPct val="107000"/>
                        </a:lnSpc>
                        <a:spcBef>
                          <a:spcPts val="0"/>
                        </a:spcBef>
                        <a:spcAft>
                          <a:spcPts val="0"/>
                        </a:spcAft>
                      </a:pPr>
                      <a:r>
                        <a:rPr lang="en-US" sz="1000" b="1" dirty="0">
                          <a:solidFill>
                            <a:srgbClr val="202452"/>
                          </a:solidFill>
                          <a:effectLst/>
                        </a:rPr>
                        <a:t>11267631 - </a:t>
                      </a:r>
                      <a:r>
                        <a:rPr lang="en-US" sz="1000" b="1" dirty="0">
                          <a:solidFill>
                            <a:srgbClr val="202452"/>
                          </a:solidFill>
                          <a:effectLst/>
                          <a:highlight>
                            <a:srgbClr val="000000"/>
                          </a:highlight>
                        </a:rPr>
                        <a:t>Henry, E</a:t>
                      </a:r>
                      <a:endParaRPr lang="en-US" sz="10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tc>
                <a:extLst>
                  <a:ext uri="{0D108BD9-81ED-4DB2-BD59-A6C34878D82A}">
                    <a16:rowId xmlns:a16="http://schemas.microsoft.com/office/drawing/2014/main" val="4018407206"/>
                  </a:ext>
                </a:extLst>
              </a:tr>
            </a:tbl>
          </a:graphicData>
        </a:graphic>
      </p:graphicFrame>
    </p:spTree>
    <p:extLst>
      <p:ext uri="{BB962C8B-B14F-4D97-AF65-F5344CB8AC3E}">
        <p14:creationId xmlns:p14="http://schemas.microsoft.com/office/powerpoint/2010/main" val="4089886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Case 2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4" name="Table 3">
            <a:extLst>
              <a:ext uri="{FF2B5EF4-FFF2-40B4-BE49-F238E27FC236}">
                <a16:creationId xmlns:a16="http://schemas.microsoft.com/office/drawing/2014/main" id="{04A544F1-EC4B-62C2-E9FB-8C2AB2946394}"/>
              </a:ext>
            </a:extLst>
          </p:cNvPr>
          <p:cNvGraphicFramePr>
            <a:graphicFrameLocks noGrp="1"/>
          </p:cNvGraphicFramePr>
          <p:nvPr>
            <p:extLst>
              <p:ext uri="{D42A27DB-BD31-4B8C-83A1-F6EECF244321}">
                <p14:modId xmlns:p14="http://schemas.microsoft.com/office/powerpoint/2010/main" val="4148178677"/>
              </p:ext>
            </p:extLst>
          </p:nvPr>
        </p:nvGraphicFramePr>
        <p:xfrm>
          <a:off x="1840372" y="1690688"/>
          <a:ext cx="8511255" cy="4732808"/>
        </p:xfrm>
        <a:graphic>
          <a:graphicData uri="http://schemas.openxmlformats.org/drawingml/2006/table">
            <a:tbl>
              <a:tblPr firstRow="1" firstCol="1" bandRow="1">
                <a:tableStyleId>{5C22544A-7EE6-4342-B048-85BDC9FD1C3A}</a:tableStyleId>
              </a:tblPr>
              <a:tblGrid>
                <a:gridCol w="1300606">
                  <a:extLst>
                    <a:ext uri="{9D8B030D-6E8A-4147-A177-3AD203B41FA5}">
                      <a16:colId xmlns:a16="http://schemas.microsoft.com/office/drawing/2014/main" val="3959673454"/>
                    </a:ext>
                  </a:extLst>
                </a:gridCol>
                <a:gridCol w="1299981">
                  <a:extLst>
                    <a:ext uri="{9D8B030D-6E8A-4147-A177-3AD203B41FA5}">
                      <a16:colId xmlns:a16="http://schemas.microsoft.com/office/drawing/2014/main" val="1017190652"/>
                    </a:ext>
                  </a:extLst>
                </a:gridCol>
                <a:gridCol w="1950583">
                  <a:extLst>
                    <a:ext uri="{9D8B030D-6E8A-4147-A177-3AD203B41FA5}">
                      <a16:colId xmlns:a16="http://schemas.microsoft.com/office/drawing/2014/main" val="3850206186"/>
                    </a:ext>
                  </a:extLst>
                </a:gridCol>
                <a:gridCol w="1294343">
                  <a:extLst>
                    <a:ext uri="{9D8B030D-6E8A-4147-A177-3AD203B41FA5}">
                      <a16:colId xmlns:a16="http://schemas.microsoft.com/office/drawing/2014/main" val="2579177793"/>
                    </a:ext>
                  </a:extLst>
                </a:gridCol>
                <a:gridCol w="1299353">
                  <a:extLst>
                    <a:ext uri="{9D8B030D-6E8A-4147-A177-3AD203B41FA5}">
                      <a16:colId xmlns:a16="http://schemas.microsoft.com/office/drawing/2014/main" val="1163126817"/>
                    </a:ext>
                  </a:extLst>
                </a:gridCol>
                <a:gridCol w="1366389">
                  <a:extLst>
                    <a:ext uri="{9D8B030D-6E8A-4147-A177-3AD203B41FA5}">
                      <a16:colId xmlns:a16="http://schemas.microsoft.com/office/drawing/2014/main" val="1138428353"/>
                    </a:ext>
                  </a:extLst>
                </a:gridCol>
              </a:tblGrid>
              <a:tr h="1094794">
                <a:tc>
                  <a:txBody>
                    <a:bodyPr/>
                    <a:lstStyle/>
                    <a:p>
                      <a:pPr marL="0" marR="0">
                        <a:lnSpc>
                          <a:spcPct val="107000"/>
                        </a:lnSpc>
                        <a:spcBef>
                          <a:spcPts val="0"/>
                        </a:spcBef>
                        <a:spcAft>
                          <a:spcPts val="0"/>
                        </a:spcAft>
                      </a:pPr>
                      <a:r>
                        <a:rPr lang="en-US" sz="1000" dirty="0">
                          <a:solidFill>
                            <a:srgbClr val="202452"/>
                          </a:solidFill>
                          <a:effectLst/>
                        </a:rPr>
                        <a:t>CareerSource</a:t>
                      </a:r>
                      <a:endParaRPr lang="en-US" sz="1000"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solidFill>
                      <a:srgbClr val="04A651"/>
                    </a:solidFill>
                  </a:tcPr>
                </a:tc>
                <a:tc>
                  <a:txBody>
                    <a:bodyPr/>
                    <a:lstStyle/>
                    <a:p>
                      <a:pPr marL="0" marR="0" algn="ctr">
                        <a:lnSpc>
                          <a:spcPct val="107000"/>
                        </a:lnSpc>
                        <a:spcBef>
                          <a:spcPts val="0"/>
                        </a:spcBef>
                        <a:spcAft>
                          <a:spcPts val="0"/>
                        </a:spcAft>
                      </a:pPr>
                      <a:r>
                        <a:rPr lang="en-US" sz="1000" dirty="0">
                          <a:solidFill>
                            <a:srgbClr val="202452"/>
                          </a:solidFill>
                          <a:effectLst/>
                        </a:rPr>
                        <a:t>V13 - JVSG - Post-Employment Consistent Contact</a:t>
                      </a:r>
                      <a:endParaRPr lang="en-US" sz="1000"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solidFill>
                      <a:srgbClr val="04A651"/>
                    </a:solidFill>
                  </a:tcPr>
                </a:tc>
                <a:tc>
                  <a:txBody>
                    <a:bodyPr/>
                    <a:lstStyle/>
                    <a:p>
                      <a:pPr marL="0" marR="0">
                        <a:lnSpc>
                          <a:spcPct val="107000"/>
                        </a:lnSpc>
                        <a:spcBef>
                          <a:spcPts val="0"/>
                        </a:spcBef>
                        <a:spcAft>
                          <a:spcPts val="0"/>
                        </a:spcAft>
                      </a:pPr>
                      <a:r>
                        <a:rPr lang="en-US" sz="1000" dirty="0">
                          <a:solidFill>
                            <a:srgbClr val="202452"/>
                          </a:solidFill>
                          <a:effectLst/>
                        </a:rPr>
                        <a:t>WP #162256845 (JVSG)</a:t>
                      </a:r>
                      <a:endParaRPr lang="en-US" sz="1000"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solidFill>
                      <a:srgbClr val="04A651"/>
                    </a:solidFill>
                  </a:tcPr>
                </a:tc>
                <a:tc>
                  <a:txBody>
                    <a:bodyPr/>
                    <a:lstStyle/>
                    <a:p>
                      <a:pPr marL="0" marR="0">
                        <a:lnSpc>
                          <a:spcPct val="107000"/>
                        </a:lnSpc>
                        <a:spcBef>
                          <a:spcPts val="0"/>
                        </a:spcBef>
                        <a:spcAft>
                          <a:spcPts val="0"/>
                        </a:spcAft>
                      </a:pPr>
                      <a:r>
                        <a:rPr lang="en-US" sz="1000" dirty="0">
                          <a:solidFill>
                            <a:srgbClr val="202452"/>
                          </a:solidFill>
                          <a:effectLst/>
                        </a:rPr>
                        <a:t>07/29/2022</a:t>
                      </a:r>
                      <a:endParaRPr lang="en-US" sz="1000"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solidFill>
                      <a:srgbClr val="04A651"/>
                    </a:solidFill>
                  </a:tcPr>
                </a:tc>
                <a:tc>
                  <a:txBody>
                    <a:bodyPr/>
                    <a:lstStyle/>
                    <a:p>
                      <a:pPr marL="0" marR="0">
                        <a:lnSpc>
                          <a:spcPct val="107000"/>
                        </a:lnSpc>
                        <a:spcBef>
                          <a:spcPts val="0"/>
                        </a:spcBef>
                        <a:spcAft>
                          <a:spcPts val="0"/>
                        </a:spcAft>
                      </a:pPr>
                      <a:r>
                        <a:rPr lang="en-US" sz="1000" dirty="0">
                          <a:solidFill>
                            <a:srgbClr val="202452"/>
                          </a:solidFill>
                          <a:effectLst/>
                        </a:rPr>
                        <a:t>Successful Completion</a:t>
                      </a:r>
                      <a:endParaRPr lang="en-US" sz="1000"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solidFill>
                      <a:srgbClr val="04A651"/>
                    </a:solidFill>
                  </a:tcPr>
                </a:tc>
                <a:tc>
                  <a:txBody>
                    <a:bodyPr/>
                    <a:lstStyle/>
                    <a:p>
                      <a:pPr marL="0" marR="0" algn="ctr">
                        <a:lnSpc>
                          <a:spcPct val="107000"/>
                        </a:lnSpc>
                        <a:spcBef>
                          <a:spcPts val="0"/>
                        </a:spcBef>
                        <a:spcAft>
                          <a:spcPts val="0"/>
                        </a:spcAft>
                      </a:pPr>
                      <a:r>
                        <a:rPr lang="en-US" sz="1000" dirty="0">
                          <a:solidFill>
                            <a:srgbClr val="202452"/>
                          </a:solidFill>
                          <a:effectLst/>
                        </a:rPr>
                        <a:t>11267631 - </a:t>
                      </a:r>
                      <a:r>
                        <a:rPr lang="en-US" sz="1000" dirty="0">
                          <a:solidFill>
                            <a:srgbClr val="202452"/>
                          </a:solidFill>
                          <a:effectLst/>
                          <a:highlight>
                            <a:srgbClr val="000000"/>
                          </a:highlight>
                        </a:rPr>
                        <a:t>Henry, E</a:t>
                      </a:r>
                      <a:endParaRPr lang="en-US" sz="1000"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solidFill>
                      <a:srgbClr val="04A651"/>
                    </a:solidFill>
                  </a:tcPr>
                </a:tc>
                <a:extLst>
                  <a:ext uri="{0D108BD9-81ED-4DB2-BD59-A6C34878D82A}">
                    <a16:rowId xmlns:a16="http://schemas.microsoft.com/office/drawing/2014/main" val="2780150589"/>
                  </a:ext>
                </a:extLst>
              </a:tr>
              <a:tr h="1094794">
                <a:tc>
                  <a:txBody>
                    <a:bodyPr/>
                    <a:lstStyle/>
                    <a:p>
                      <a:pPr marL="0" marR="0">
                        <a:lnSpc>
                          <a:spcPct val="107000"/>
                        </a:lnSpc>
                        <a:spcBef>
                          <a:spcPts val="0"/>
                        </a:spcBef>
                        <a:spcAft>
                          <a:spcPts val="0"/>
                        </a:spcAft>
                      </a:pPr>
                      <a:r>
                        <a:rPr lang="en-US" sz="1000" dirty="0">
                          <a:solidFill>
                            <a:srgbClr val="202452"/>
                          </a:solidFill>
                          <a:effectLst/>
                        </a:rPr>
                        <a:t>CareerSource</a:t>
                      </a:r>
                      <a:endParaRPr lang="en-US" sz="1000"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solidFill>
                      <a:srgbClr val="04A651"/>
                    </a:solidFill>
                  </a:tcPr>
                </a:tc>
                <a:tc>
                  <a:txBody>
                    <a:bodyPr/>
                    <a:lstStyle/>
                    <a:p>
                      <a:pPr marL="0" marR="0" algn="ctr">
                        <a:lnSpc>
                          <a:spcPct val="107000"/>
                        </a:lnSpc>
                        <a:spcBef>
                          <a:spcPts val="0"/>
                        </a:spcBef>
                        <a:spcAft>
                          <a:spcPts val="0"/>
                        </a:spcAft>
                      </a:pPr>
                      <a:r>
                        <a:rPr lang="en-US" sz="1000" b="1" dirty="0">
                          <a:solidFill>
                            <a:srgbClr val="202452"/>
                          </a:solidFill>
                          <a:effectLst/>
                        </a:rPr>
                        <a:t>V13 - JVSG - Post-Employment Consistent Contact</a:t>
                      </a:r>
                      <a:endParaRPr lang="en-US" sz="10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tc>
                <a:tc>
                  <a:txBody>
                    <a:bodyPr/>
                    <a:lstStyle/>
                    <a:p>
                      <a:pPr marL="0" marR="0">
                        <a:lnSpc>
                          <a:spcPct val="107000"/>
                        </a:lnSpc>
                        <a:spcBef>
                          <a:spcPts val="0"/>
                        </a:spcBef>
                        <a:spcAft>
                          <a:spcPts val="0"/>
                        </a:spcAft>
                      </a:pPr>
                      <a:r>
                        <a:rPr lang="en-US" sz="1000" b="1">
                          <a:solidFill>
                            <a:srgbClr val="202452"/>
                          </a:solidFill>
                          <a:effectLst/>
                        </a:rPr>
                        <a:t>WP #162256845 (JVSG)</a:t>
                      </a:r>
                      <a:endParaRPr lang="en-US" sz="10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tc>
                <a:tc>
                  <a:txBody>
                    <a:bodyPr/>
                    <a:lstStyle/>
                    <a:p>
                      <a:pPr marL="0" marR="0">
                        <a:lnSpc>
                          <a:spcPct val="107000"/>
                        </a:lnSpc>
                        <a:spcBef>
                          <a:spcPts val="0"/>
                        </a:spcBef>
                        <a:spcAft>
                          <a:spcPts val="0"/>
                        </a:spcAft>
                      </a:pPr>
                      <a:r>
                        <a:rPr lang="en-US" sz="1000" b="1">
                          <a:solidFill>
                            <a:srgbClr val="202452"/>
                          </a:solidFill>
                          <a:effectLst/>
                        </a:rPr>
                        <a:t>04/28/2022</a:t>
                      </a:r>
                      <a:endParaRPr lang="en-US" sz="10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tc>
                <a:tc>
                  <a:txBody>
                    <a:bodyPr/>
                    <a:lstStyle/>
                    <a:p>
                      <a:pPr marL="0" marR="0">
                        <a:lnSpc>
                          <a:spcPct val="107000"/>
                        </a:lnSpc>
                        <a:spcBef>
                          <a:spcPts val="0"/>
                        </a:spcBef>
                        <a:spcAft>
                          <a:spcPts val="0"/>
                        </a:spcAft>
                      </a:pPr>
                      <a:r>
                        <a:rPr lang="en-US" sz="1000" b="1">
                          <a:solidFill>
                            <a:srgbClr val="202452"/>
                          </a:solidFill>
                          <a:effectLst/>
                        </a:rPr>
                        <a:t>Successful Completion</a:t>
                      </a:r>
                      <a:endParaRPr lang="en-US" sz="10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tc>
                <a:tc>
                  <a:txBody>
                    <a:bodyPr/>
                    <a:lstStyle/>
                    <a:p>
                      <a:pPr marL="0" marR="0" algn="ctr">
                        <a:lnSpc>
                          <a:spcPct val="107000"/>
                        </a:lnSpc>
                        <a:spcBef>
                          <a:spcPts val="0"/>
                        </a:spcBef>
                        <a:spcAft>
                          <a:spcPts val="0"/>
                        </a:spcAft>
                      </a:pPr>
                      <a:r>
                        <a:rPr lang="en-US" sz="1000" b="1">
                          <a:solidFill>
                            <a:srgbClr val="202452"/>
                          </a:solidFill>
                          <a:effectLst/>
                        </a:rPr>
                        <a:t>11267631 - </a:t>
                      </a:r>
                      <a:r>
                        <a:rPr lang="en-US" sz="1000" b="1">
                          <a:solidFill>
                            <a:srgbClr val="202452"/>
                          </a:solidFill>
                          <a:effectLst/>
                          <a:highlight>
                            <a:srgbClr val="000000"/>
                          </a:highlight>
                        </a:rPr>
                        <a:t>Henry, E</a:t>
                      </a:r>
                      <a:endParaRPr lang="en-US" sz="10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tc>
                <a:extLst>
                  <a:ext uri="{0D108BD9-81ED-4DB2-BD59-A6C34878D82A}">
                    <a16:rowId xmlns:a16="http://schemas.microsoft.com/office/drawing/2014/main" val="2262180149"/>
                  </a:ext>
                </a:extLst>
              </a:tr>
              <a:tr h="903678">
                <a:tc>
                  <a:txBody>
                    <a:bodyPr/>
                    <a:lstStyle/>
                    <a:p>
                      <a:pPr marL="0" marR="0">
                        <a:lnSpc>
                          <a:spcPct val="107000"/>
                        </a:lnSpc>
                        <a:spcBef>
                          <a:spcPts val="0"/>
                        </a:spcBef>
                        <a:spcAft>
                          <a:spcPts val="0"/>
                        </a:spcAft>
                      </a:pPr>
                      <a:r>
                        <a:rPr lang="en-US" sz="1000" dirty="0">
                          <a:solidFill>
                            <a:srgbClr val="202452"/>
                          </a:solidFill>
                          <a:effectLst/>
                        </a:rPr>
                        <a:t>DEO Help Desk - Email and Phone Contact</a:t>
                      </a:r>
                      <a:endParaRPr lang="en-US" sz="1000"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solidFill>
                      <a:srgbClr val="04A651"/>
                    </a:solidFill>
                  </a:tcPr>
                </a:tc>
                <a:tc>
                  <a:txBody>
                    <a:bodyPr/>
                    <a:lstStyle/>
                    <a:p>
                      <a:pPr marL="0" marR="0" algn="ctr">
                        <a:lnSpc>
                          <a:spcPct val="107000"/>
                        </a:lnSpc>
                        <a:spcBef>
                          <a:spcPts val="0"/>
                        </a:spcBef>
                        <a:spcAft>
                          <a:spcPts val="0"/>
                        </a:spcAft>
                      </a:pPr>
                      <a:r>
                        <a:rPr lang="en-US" sz="1000" b="1" dirty="0">
                          <a:solidFill>
                            <a:srgbClr val="202452"/>
                          </a:solidFill>
                          <a:effectLst/>
                        </a:rPr>
                        <a:t>881 - Obtained Employment Automated</a:t>
                      </a:r>
                      <a:endParaRPr lang="en-US" sz="10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tc>
                <a:tc>
                  <a:txBody>
                    <a:bodyPr/>
                    <a:lstStyle/>
                    <a:p>
                      <a:pPr marL="0" marR="0">
                        <a:lnSpc>
                          <a:spcPct val="107000"/>
                        </a:lnSpc>
                        <a:spcBef>
                          <a:spcPts val="0"/>
                        </a:spcBef>
                        <a:spcAft>
                          <a:spcPts val="0"/>
                        </a:spcAft>
                      </a:pPr>
                      <a:r>
                        <a:rPr lang="en-US" sz="1000" b="1" dirty="0">
                          <a:solidFill>
                            <a:srgbClr val="202452"/>
                          </a:solidFill>
                          <a:effectLst/>
                        </a:rPr>
                        <a:t>WP #162256845(Registration-Only)</a:t>
                      </a:r>
                      <a:endParaRPr lang="en-US" sz="10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tc>
                <a:tc>
                  <a:txBody>
                    <a:bodyPr/>
                    <a:lstStyle/>
                    <a:p>
                      <a:pPr marL="0" marR="0">
                        <a:lnSpc>
                          <a:spcPct val="107000"/>
                        </a:lnSpc>
                        <a:spcBef>
                          <a:spcPts val="0"/>
                        </a:spcBef>
                        <a:spcAft>
                          <a:spcPts val="0"/>
                        </a:spcAft>
                      </a:pPr>
                      <a:r>
                        <a:rPr lang="en-US" sz="1000" b="1">
                          <a:solidFill>
                            <a:srgbClr val="202452"/>
                          </a:solidFill>
                          <a:effectLst/>
                        </a:rPr>
                        <a:t>03/17/2022</a:t>
                      </a:r>
                      <a:endParaRPr lang="en-US" sz="10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tc>
                <a:tc>
                  <a:txBody>
                    <a:bodyPr/>
                    <a:lstStyle/>
                    <a:p>
                      <a:pPr marL="0" marR="0">
                        <a:lnSpc>
                          <a:spcPct val="107000"/>
                        </a:lnSpc>
                        <a:spcBef>
                          <a:spcPts val="0"/>
                        </a:spcBef>
                        <a:spcAft>
                          <a:spcPts val="0"/>
                        </a:spcAft>
                      </a:pPr>
                      <a:r>
                        <a:rPr lang="en-US" sz="1000" b="1">
                          <a:solidFill>
                            <a:srgbClr val="202452"/>
                          </a:solidFill>
                          <a:effectLst/>
                        </a:rPr>
                        <a:t>Successful Completion</a:t>
                      </a:r>
                      <a:endParaRPr lang="en-US" sz="10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tc>
                <a:tc>
                  <a:txBody>
                    <a:bodyPr/>
                    <a:lstStyle/>
                    <a:p>
                      <a:pPr marL="0" marR="0" algn="ctr">
                        <a:lnSpc>
                          <a:spcPct val="107000"/>
                        </a:lnSpc>
                        <a:spcBef>
                          <a:spcPts val="0"/>
                        </a:spcBef>
                        <a:spcAft>
                          <a:spcPts val="0"/>
                        </a:spcAft>
                      </a:pPr>
                      <a:r>
                        <a:rPr lang="en-US" sz="1000" b="1">
                          <a:solidFill>
                            <a:srgbClr val="202452"/>
                          </a:solidFill>
                          <a:effectLst/>
                        </a:rPr>
                        <a:t>NEWHIREIMPORT - NEWHIREIMPORT, N</a:t>
                      </a:r>
                      <a:endParaRPr lang="en-US" sz="10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tc>
                <a:extLst>
                  <a:ext uri="{0D108BD9-81ED-4DB2-BD59-A6C34878D82A}">
                    <a16:rowId xmlns:a16="http://schemas.microsoft.com/office/drawing/2014/main" val="1796336157"/>
                  </a:ext>
                </a:extLst>
              </a:tr>
              <a:tr h="916848">
                <a:tc>
                  <a:txBody>
                    <a:bodyPr/>
                    <a:lstStyle/>
                    <a:p>
                      <a:pPr marL="0" marR="0">
                        <a:lnSpc>
                          <a:spcPct val="107000"/>
                        </a:lnSpc>
                        <a:spcBef>
                          <a:spcPts val="0"/>
                        </a:spcBef>
                        <a:spcAft>
                          <a:spcPts val="0"/>
                        </a:spcAft>
                      </a:pPr>
                      <a:r>
                        <a:rPr lang="en-US" sz="1000" dirty="0">
                          <a:solidFill>
                            <a:srgbClr val="202452"/>
                          </a:solidFill>
                          <a:effectLst/>
                        </a:rPr>
                        <a:t>CareerSource</a:t>
                      </a:r>
                      <a:endParaRPr lang="en-US" sz="1000"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solidFill>
                      <a:srgbClr val="04A651"/>
                    </a:solidFill>
                  </a:tcPr>
                </a:tc>
                <a:tc>
                  <a:txBody>
                    <a:bodyPr/>
                    <a:lstStyle/>
                    <a:p>
                      <a:pPr marL="0" marR="0" algn="ctr">
                        <a:lnSpc>
                          <a:spcPct val="107000"/>
                        </a:lnSpc>
                        <a:spcBef>
                          <a:spcPts val="0"/>
                        </a:spcBef>
                        <a:spcAft>
                          <a:spcPts val="0"/>
                        </a:spcAft>
                      </a:pPr>
                      <a:r>
                        <a:rPr lang="en-US" sz="1000" b="1">
                          <a:solidFill>
                            <a:srgbClr val="202452"/>
                          </a:solidFill>
                          <a:effectLst/>
                        </a:rPr>
                        <a:t>V04 - JVSG - Individual Employment Plan Update</a:t>
                      </a:r>
                      <a:endParaRPr lang="en-US" sz="10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tc>
                <a:tc>
                  <a:txBody>
                    <a:bodyPr/>
                    <a:lstStyle/>
                    <a:p>
                      <a:pPr marL="0" marR="0">
                        <a:lnSpc>
                          <a:spcPct val="107000"/>
                        </a:lnSpc>
                        <a:spcBef>
                          <a:spcPts val="0"/>
                        </a:spcBef>
                        <a:spcAft>
                          <a:spcPts val="0"/>
                        </a:spcAft>
                      </a:pPr>
                      <a:r>
                        <a:rPr lang="en-US" sz="1000" b="1" dirty="0">
                          <a:solidFill>
                            <a:srgbClr val="202452"/>
                          </a:solidFill>
                          <a:effectLst/>
                        </a:rPr>
                        <a:t>WP #162256845 (JVSG)</a:t>
                      </a:r>
                      <a:endParaRPr lang="en-US" sz="10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tc>
                <a:tc>
                  <a:txBody>
                    <a:bodyPr/>
                    <a:lstStyle/>
                    <a:p>
                      <a:pPr marL="0" marR="0">
                        <a:lnSpc>
                          <a:spcPct val="107000"/>
                        </a:lnSpc>
                        <a:spcBef>
                          <a:spcPts val="0"/>
                        </a:spcBef>
                        <a:spcAft>
                          <a:spcPts val="0"/>
                        </a:spcAft>
                      </a:pPr>
                      <a:r>
                        <a:rPr lang="en-US" sz="1000" b="1" dirty="0">
                          <a:solidFill>
                            <a:srgbClr val="202452"/>
                          </a:solidFill>
                          <a:effectLst/>
                        </a:rPr>
                        <a:t>03/15/2022</a:t>
                      </a:r>
                      <a:endParaRPr lang="en-US" sz="10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tc>
                <a:tc>
                  <a:txBody>
                    <a:bodyPr/>
                    <a:lstStyle/>
                    <a:p>
                      <a:pPr marL="0" marR="0">
                        <a:lnSpc>
                          <a:spcPct val="107000"/>
                        </a:lnSpc>
                        <a:spcBef>
                          <a:spcPts val="0"/>
                        </a:spcBef>
                        <a:spcAft>
                          <a:spcPts val="0"/>
                        </a:spcAft>
                      </a:pPr>
                      <a:r>
                        <a:rPr lang="en-US" sz="1000" b="1" dirty="0">
                          <a:solidFill>
                            <a:srgbClr val="202452"/>
                          </a:solidFill>
                          <a:effectLst/>
                        </a:rPr>
                        <a:t>Unsuccessful Completion - Failed to Report</a:t>
                      </a:r>
                      <a:endParaRPr lang="en-US" sz="10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tc>
                <a:tc>
                  <a:txBody>
                    <a:bodyPr/>
                    <a:lstStyle/>
                    <a:p>
                      <a:pPr marL="0" marR="0" algn="ctr">
                        <a:lnSpc>
                          <a:spcPct val="107000"/>
                        </a:lnSpc>
                        <a:spcBef>
                          <a:spcPts val="0"/>
                        </a:spcBef>
                        <a:spcAft>
                          <a:spcPts val="0"/>
                        </a:spcAft>
                      </a:pPr>
                      <a:r>
                        <a:rPr lang="en-US" sz="1000" b="1">
                          <a:solidFill>
                            <a:srgbClr val="202452"/>
                          </a:solidFill>
                          <a:effectLst/>
                        </a:rPr>
                        <a:t>11267631 - </a:t>
                      </a:r>
                      <a:r>
                        <a:rPr lang="en-US" sz="1000" b="1">
                          <a:solidFill>
                            <a:srgbClr val="202452"/>
                          </a:solidFill>
                          <a:effectLst/>
                          <a:highlight>
                            <a:srgbClr val="000000"/>
                          </a:highlight>
                        </a:rPr>
                        <a:t>Henry, E</a:t>
                      </a:r>
                      <a:endParaRPr lang="en-US" sz="10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tc>
                <a:extLst>
                  <a:ext uri="{0D108BD9-81ED-4DB2-BD59-A6C34878D82A}">
                    <a16:rowId xmlns:a16="http://schemas.microsoft.com/office/drawing/2014/main" val="1850755855"/>
                  </a:ext>
                </a:extLst>
              </a:tr>
              <a:tr h="722694">
                <a:tc>
                  <a:txBody>
                    <a:bodyPr/>
                    <a:lstStyle/>
                    <a:p>
                      <a:pPr marL="0" marR="0">
                        <a:lnSpc>
                          <a:spcPct val="107000"/>
                        </a:lnSpc>
                        <a:spcBef>
                          <a:spcPts val="0"/>
                        </a:spcBef>
                        <a:spcAft>
                          <a:spcPts val="0"/>
                        </a:spcAft>
                      </a:pPr>
                      <a:r>
                        <a:rPr lang="en-US" sz="1000" dirty="0">
                          <a:solidFill>
                            <a:srgbClr val="202452"/>
                          </a:solidFill>
                          <a:effectLst/>
                        </a:rPr>
                        <a:t>CareerSource</a:t>
                      </a:r>
                      <a:endParaRPr lang="en-US" sz="1000"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solidFill>
                      <a:srgbClr val="04A651"/>
                    </a:solidFill>
                  </a:tcPr>
                </a:tc>
                <a:tc>
                  <a:txBody>
                    <a:bodyPr/>
                    <a:lstStyle/>
                    <a:p>
                      <a:pPr marL="0" marR="0" algn="ctr">
                        <a:lnSpc>
                          <a:spcPct val="107000"/>
                        </a:lnSpc>
                        <a:spcBef>
                          <a:spcPts val="0"/>
                        </a:spcBef>
                        <a:spcAft>
                          <a:spcPts val="0"/>
                        </a:spcAft>
                      </a:pPr>
                      <a:r>
                        <a:rPr lang="en-US" sz="1000" b="1">
                          <a:solidFill>
                            <a:srgbClr val="202452"/>
                          </a:solidFill>
                          <a:effectLst/>
                        </a:rPr>
                        <a:t>V09 - JVSG - Consistent Contact</a:t>
                      </a:r>
                      <a:endParaRPr lang="en-US" sz="10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tc>
                <a:tc>
                  <a:txBody>
                    <a:bodyPr/>
                    <a:lstStyle/>
                    <a:p>
                      <a:pPr marL="0" marR="0">
                        <a:lnSpc>
                          <a:spcPct val="107000"/>
                        </a:lnSpc>
                        <a:spcBef>
                          <a:spcPts val="0"/>
                        </a:spcBef>
                        <a:spcAft>
                          <a:spcPts val="0"/>
                        </a:spcAft>
                      </a:pPr>
                      <a:r>
                        <a:rPr lang="en-US" sz="1000" b="1" dirty="0">
                          <a:solidFill>
                            <a:srgbClr val="202452"/>
                          </a:solidFill>
                          <a:effectLst/>
                        </a:rPr>
                        <a:t>WP #162256845 (JVSG)</a:t>
                      </a:r>
                      <a:endParaRPr lang="en-US" sz="10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tc>
                <a:tc>
                  <a:txBody>
                    <a:bodyPr/>
                    <a:lstStyle/>
                    <a:p>
                      <a:pPr marL="0" marR="0">
                        <a:lnSpc>
                          <a:spcPct val="107000"/>
                        </a:lnSpc>
                        <a:spcBef>
                          <a:spcPts val="0"/>
                        </a:spcBef>
                        <a:spcAft>
                          <a:spcPts val="0"/>
                        </a:spcAft>
                      </a:pPr>
                      <a:r>
                        <a:rPr lang="en-US" sz="1000" b="1" dirty="0">
                          <a:solidFill>
                            <a:srgbClr val="202452"/>
                          </a:solidFill>
                          <a:effectLst/>
                        </a:rPr>
                        <a:t>02/28/2022</a:t>
                      </a:r>
                      <a:endParaRPr lang="en-US" sz="10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tc>
                <a:tc>
                  <a:txBody>
                    <a:bodyPr/>
                    <a:lstStyle/>
                    <a:p>
                      <a:pPr marL="0" marR="0">
                        <a:lnSpc>
                          <a:spcPct val="107000"/>
                        </a:lnSpc>
                        <a:spcBef>
                          <a:spcPts val="0"/>
                        </a:spcBef>
                        <a:spcAft>
                          <a:spcPts val="0"/>
                        </a:spcAft>
                      </a:pPr>
                      <a:r>
                        <a:rPr lang="en-US" sz="1000" b="1" dirty="0">
                          <a:solidFill>
                            <a:srgbClr val="202452"/>
                          </a:solidFill>
                          <a:effectLst/>
                        </a:rPr>
                        <a:t>Successful Completion</a:t>
                      </a:r>
                      <a:endParaRPr lang="en-US" sz="10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tc>
                <a:tc>
                  <a:txBody>
                    <a:bodyPr/>
                    <a:lstStyle/>
                    <a:p>
                      <a:pPr marL="0" marR="0" algn="ctr">
                        <a:lnSpc>
                          <a:spcPct val="107000"/>
                        </a:lnSpc>
                        <a:spcBef>
                          <a:spcPts val="0"/>
                        </a:spcBef>
                        <a:spcAft>
                          <a:spcPts val="0"/>
                        </a:spcAft>
                      </a:pPr>
                      <a:r>
                        <a:rPr lang="en-US" sz="1000" b="1" dirty="0">
                          <a:solidFill>
                            <a:srgbClr val="202452"/>
                          </a:solidFill>
                          <a:effectLst/>
                        </a:rPr>
                        <a:t>11267631 - </a:t>
                      </a:r>
                      <a:r>
                        <a:rPr lang="en-US" sz="1000" b="1" dirty="0">
                          <a:solidFill>
                            <a:srgbClr val="202452"/>
                          </a:solidFill>
                          <a:effectLst/>
                          <a:highlight>
                            <a:srgbClr val="000000"/>
                          </a:highlight>
                        </a:rPr>
                        <a:t>Henry, E</a:t>
                      </a:r>
                      <a:endParaRPr lang="en-US" sz="10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tc>
                <a:extLst>
                  <a:ext uri="{0D108BD9-81ED-4DB2-BD59-A6C34878D82A}">
                    <a16:rowId xmlns:a16="http://schemas.microsoft.com/office/drawing/2014/main" val="2178232471"/>
                  </a:ext>
                </a:extLst>
              </a:tr>
            </a:tbl>
          </a:graphicData>
        </a:graphic>
      </p:graphicFrame>
    </p:spTree>
    <p:extLst>
      <p:ext uri="{BB962C8B-B14F-4D97-AF65-F5344CB8AC3E}">
        <p14:creationId xmlns:p14="http://schemas.microsoft.com/office/powerpoint/2010/main" val="4262322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Case 3</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Table 2">
            <a:extLst>
              <a:ext uri="{FF2B5EF4-FFF2-40B4-BE49-F238E27FC236}">
                <a16:creationId xmlns:a16="http://schemas.microsoft.com/office/drawing/2014/main" id="{B1E350F8-5027-AEDD-E48A-FFECA01DA314}"/>
              </a:ext>
            </a:extLst>
          </p:cNvPr>
          <p:cNvGraphicFramePr>
            <a:graphicFrameLocks noGrp="1"/>
          </p:cNvGraphicFramePr>
          <p:nvPr>
            <p:extLst>
              <p:ext uri="{D42A27DB-BD31-4B8C-83A1-F6EECF244321}">
                <p14:modId xmlns:p14="http://schemas.microsoft.com/office/powerpoint/2010/main" val="1082442878"/>
              </p:ext>
            </p:extLst>
          </p:nvPr>
        </p:nvGraphicFramePr>
        <p:xfrm>
          <a:off x="2289614" y="1493800"/>
          <a:ext cx="7612772" cy="4729717"/>
        </p:xfrm>
        <a:graphic>
          <a:graphicData uri="http://schemas.openxmlformats.org/drawingml/2006/table">
            <a:tbl>
              <a:tblPr firstRow="1" firstCol="1" bandRow="1">
                <a:tableStyleId>{5C22544A-7EE6-4342-B048-85BDC9FD1C3A}</a:tableStyleId>
              </a:tblPr>
              <a:tblGrid>
                <a:gridCol w="1903193">
                  <a:extLst>
                    <a:ext uri="{9D8B030D-6E8A-4147-A177-3AD203B41FA5}">
                      <a16:colId xmlns:a16="http://schemas.microsoft.com/office/drawing/2014/main" val="2451793626"/>
                    </a:ext>
                  </a:extLst>
                </a:gridCol>
                <a:gridCol w="1903193">
                  <a:extLst>
                    <a:ext uri="{9D8B030D-6E8A-4147-A177-3AD203B41FA5}">
                      <a16:colId xmlns:a16="http://schemas.microsoft.com/office/drawing/2014/main" val="2058546924"/>
                    </a:ext>
                  </a:extLst>
                </a:gridCol>
                <a:gridCol w="1903193">
                  <a:extLst>
                    <a:ext uri="{9D8B030D-6E8A-4147-A177-3AD203B41FA5}">
                      <a16:colId xmlns:a16="http://schemas.microsoft.com/office/drawing/2014/main" val="3750837055"/>
                    </a:ext>
                  </a:extLst>
                </a:gridCol>
                <a:gridCol w="1903193">
                  <a:extLst>
                    <a:ext uri="{9D8B030D-6E8A-4147-A177-3AD203B41FA5}">
                      <a16:colId xmlns:a16="http://schemas.microsoft.com/office/drawing/2014/main" val="665093930"/>
                    </a:ext>
                  </a:extLst>
                </a:gridCol>
              </a:tblGrid>
              <a:tr h="611723">
                <a:tc>
                  <a:txBody>
                    <a:bodyPr/>
                    <a:lstStyle/>
                    <a:p>
                      <a:pPr marL="0" marR="0" algn="ctr">
                        <a:lnSpc>
                          <a:spcPct val="107000"/>
                        </a:lnSpc>
                        <a:spcBef>
                          <a:spcPts val="0"/>
                        </a:spcBef>
                        <a:spcAft>
                          <a:spcPts val="0"/>
                        </a:spcAft>
                      </a:pPr>
                      <a:r>
                        <a:rPr lang="en-US" sz="1000" dirty="0">
                          <a:solidFill>
                            <a:schemeClr val="bg1"/>
                          </a:solidFill>
                          <a:effectLst/>
                        </a:rPr>
                        <a:t>159 - Initial Intake Screening – DVOP Services</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solidFill>
                      <a:srgbClr val="202452"/>
                    </a:solidFill>
                  </a:tcPr>
                </a:tc>
                <a:tc>
                  <a:txBody>
                    <a:bodyPr/>
                    <a:lstStyle/>
                    <a:p>
                      <a:pPr marL="0" marR="0">
                        <a:lnSpc>
                          <a:spcPct val="107000"/>
                        </a:lnSpc>
                        <a:spcBef>
                          <a:spcPts val="0"/>
                        </a:spcBef>
                        <a:spcAft>
                          <a:spcPts val="0"/>
                        </a:spcAft>
                      </a:pPr>
                      <a:r>
                        <a:rPr lang="en-US" sz="1000" dirty="0">
                          <a:solidFill>
                            <a:schemeClr val="bg1"/>
                          </a:solidFill>
                          <a:effectLst/>
                        </a:rPr>
                        <a:t>WP #164584956 (Wagner-Peyser)</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solidFill>
                      <a:srgbClr val="202452"/>
                    </a:solidFill>
                  </a:tcPr>
                </a:tc>
                <a:tc>
                  <a:txBody>
                    <a:bodyPr/>
                    <a:lstStyle/>
                    <a:p>
                      <a:pPr marL="0" marR="0">
                        <a:lnSpc>
                          <a:spcPct val="107000"/>
                        </a:lnSpc>
                        <a:spcBef>
                          <a:spcPts val="0"/>
                        </a:spcBef>
                        <a:spcAft>
                          <a:spcPts val="0"/>
                        </a:spcAft>
                      </a:pPr>
                      <a:r>
                        <a:rPr lang="en-US" sz="1000" dirty="0">
                          <a:solidFill>
                            <a:schemeClr val="bg1"/>
                          </a:solidFill>
                          <a:effectLst/>
                        </a:rPr>
                        <a:t>05/04/2022</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solidFill>
                      <a:srgbClr val="202452"/>
                    </a:solidFill>
                  </a:tcPr>
                </a:tc>
                <a:tc>
                  <a:txBody>
                    <a:bodyPr/>
                    <a:lstStyle/>
                    <a:p>
                      <a:pPr marL="0" marR="0">
                        <a:lnSpc>
                          <a:spcPct val="107000"/>
                        </a:lnSpc>
                        <a:spcBef>
                          <a:spcPts val="0"/>
                        </a:spcBef>
                        <a:spcAft>
                          <a:spcPts val="0"/>
                        </a:spcAft>
                      </a:pPr>
                      <a:r>
                        <a:rPr lang="en-US" sz="1000" dirty="0">
                          <a:solidFill>
                            <a:schemeClr val="bg1"/>
                          </a:solidFill>
                          <a:effectLst/>
                        </a:rPr>
                        <a:t>Successful Completion</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solidFill>
                      <a:srgbClr val="202452"/>
                    </a:solidFill>
                  </a:tcPr>
                </a:tc>
                <a:extLst>
                  <a:ext uri="{0D108BD9-81ED-4DB2-BD59-A6C34878D82A}">
                    <a16:rowId xmlns:a16="http://schemas.microsoft.com/office/drawing/2014/main" val="262731487"/>
                  </a:ext>
                </a:extLst>
              </a:tr>
              <a:tr h="775794">
                <a:tc>
                  <a:txBody>
                    <a:bodyPr/>
                    <a:lstStyle/>
                    <a:p>
                      <a:pPr marL="0" marR="0" algn="ctr">
                        <a:lnSpc>
                          <a:spcPct val="107000"/>
                        </a:lnSpc>
                        <a:spcBef>
                          <a:spcPts val="0"/>
                        </a:spcBef>
                        <a:spcAft>
                          <a:spcPts val="0"/>
                        </a:spcAft>
                      </a:pPr>
                      <a:r>
                        <a:rPr lang="en-US" sz="1000" dirty="0">
                          <a:solidFill>
                            <a:schemeClr val="bg1"/>
                          </a:solidFill>
                          <a:effectLst/>
                        </a:rPr>
                        <a:t>106 - Provided Internet Job Search Support / Training</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solidFill>
                      <a:srgbClr val="202452"/>
                    </a:solidFill>
                  </a:tcPr>
                </a:tc>
                <a:tc>
                  <a:txBody>
                    <a:bodyPr/>
                    <a:lstStyle/>
                    <a:p>
                      <a:pPr marL="0" marR="0">
                        <a:lnSpc>
                          <a:spcPct val="107000"/>
                        </a:lnSpc>
                        <a:spcBef>
                          <a:spcPts val="0"/>
                        </a:spcBef>
                        <a:spcAft>
                          <a:spcPts val="0"/>
                        </a:spcAft>
                      </a:pPr>
                      <a:r>
                        <a:rPr lang="en-US" sz="1000" b="1" dirty="0">
                          <a:solidFill>
                            <a:srgbClr val="202452"/>
                          </a:solidFill>
                          <a:effectLst/>
                        </a:rPr>
                        <a:t>WP #164584956 (Wagner-Peyser)</a:t>
                      </a:r>
                      <a:endParaRPr lang="en-US" sz="9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solidFill>
                      <a:srgbClr val="E0E1E2"/>
                    </a:solidFill>
                  </a:tcPr>
                </a:tc>
                <a:tc>
                  <a:txBody>
                    <a:bodyPr/>
                    <a:lstStyle/>
                    <a:p>
                      <a:pPr marL="0" marR="0">
                        <a:lnSpc>
                          <a:spcPct val="107000"/>
                        </a:lnSpc>
                        <a:spcBef>
                          <a:spcPts val="0"/>
                        </a:spcBef>
                        <a:spcAft>
                          <a:spcPts val="0"/>
                        </a:spcAft>
                      </a:pPr>
                      <a:r>
                        <a:rPr lang="en-US" sz="1000" b="1" dirty="0">
                          <a:solidFill>
                            <a:srgbClr val="202452"/>
                          </a:solidFill>
                          <a:effectLst/>
                        </a:rPr>
                        <a:t>05/04/2022</a:t>
                      </a:r>
                      <a:endParaRPr lang="en-US" sz="9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solidFill>
                      <a:srgbClr val="E0E1E2"/>
                    </a:solidFill>
                  </a:tcPr>
                </a:tc>
                <a:tc>
                  <a:txBody>
                    <a:bodyPr/>
                    <a:lstStyle/>
                    <a:p>
                      <a:pPr marL="0" marR="0">
                        <a:lnSpc>
                          <a:spcPct val="107000"/>
                        </a:lnSpc>
                        <a:spcBef>
                          <a:spcPts val="0"/>
                        </a:spcBef>
                        <a:spcAft>
                          <a:spcPts val="0"/>
                        </a:spcAft>
                      </a:pPr>
                      <a:r>
                        <a:rPr lang="en-US" sz="1000" b="1" dirty="0">
                          <a:solidFill>
                            <a:srgbClr val="202452"/>
                          </a:solidFill>
                          <a:effectLst/>
                        </a:rPr>
                        <a:t>Successful Completion</a:t>
                      </a:r>
                      <a:endParaRPr lang="en-US" sz="9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solidFill>
                      <a:srgbClr val="E0E1E2"/>
                    </a:solidFill>
                  </a:tcPr>
                </a:tc>
                <a:extLst>
                  <a:ext uri="{0D108BD9-81ED-4DB2-BD59-A6C34878D82A}">
                    <a16:rowId xmlns:a16="http://schemas.microsoft.com/office/drawing/2014/main" val="2017821269"/>
                  </a:ext>
                </a:extLst>
              </a:tr>
              <a:tr h="611723">
                <a:tc>
                  <a:txBody>
                    <a:bodyPr/>
                    <a:lstStyle/>
                    <a:p>
                      <a:pPr marL="0" marR="0" algn="ctr">
                        <a:lnSpc>
                          <a:spcPct val="107000"/>
                        </a:lnSpc>
                        <a:spcBef>
                          <a:spcPts val="0"/>
                        </a:spcBef>
                        <a:spcAft>
                          <a:spcPts val="0"/>
                        </a:spcAft>
                      </a:pPr>
                      <a:r>
                        <a:rPr lang="en-US" sz="1000" dirty="0">
                          <a:solidFill>
                            <a:schemeClr val="bg1"/>
                          </a:solidFill>
                          <a:effectLst/>
                        </a:rPr>
                        <a:t>189 - Notification of Veteran Priority of Service</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solidFill>
                      <a:srgbClr val="202452"/>
                    </a:solidFill>
                  </a:tcPr>
                </a:tc>
                <a:tc>
                  <a:txBody>
                    <a:bodyPr/>
                    <a:lstStyle/>
                    <a:p>
                      <a:pPr marL="0" marR="0">
                        <a:lnSpc>
                          <a:spcPct val="107000"/>
                        </a:lnSpc>
                        <a:spcBef>
                          <a:spcPts val="0"/>
                        </a:spcBef>
                        <a:spcAft>
                          <a:spcPts val="0"/>
                        </a:spcAft>
                      </a:pPr>
                      <a:r>
                        <a:rPr lang="en-US" sz="1000" b="1" dirty="0">
                          <a:solidFill>
                            <a:srgbClr val="202452"/>
                          </a:solidFill>
                          <a:effectLst/>
                        </a:rPr>
                        <a:t>WP #164584956 (Wagner-Peyser)</a:t>
                      </a:r>
                      <a:endParaRPr lang="en-US" sz="9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tc>
                <a:tc>
                  <a:txBody>
                    <a:bodyPr/>
                    <a:lstStyle/>
                    <a:p>
                      <a:pPr marL="0" marR="0">
                        <a:lnSpc>
                          <a:spcPct val="107000"/>
                        </a:lnSpc>
                        <a:spcBef>
                          <a:spcPts val="0"/>
                        </a:spcBef>
                        <a:spcAft>
                          <a:spcPts val="0"/>
                        </a:spcAft>
                      </a:pPr>
                      <a:r>
                        <a:rPr lang="en-US" sz="1000" b="1">
                          <a:solidFill>
                            <a:srgbClr val="202452"/>
                          </a:solidFill>
                          <a:effectLst/>
                        </a:rPr>
                        <a:t>05/04/2022</a:t>
                      </a:r>
                      <a:endParaRPr lang="en-US" sz="9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tc>
                <a:tc>
                  <a:txBody>
                    <a:bodyPr/>
                    <a:lstStyle/>
                    <a:p>
                      <a:pPr marL="0" marR="0">
                        <a:lnSpc>
                          <a:spcPct val="107000"/>
                        </a:lnSpc>
                        <a:spcBef>
                          <a:spcPts val="0"/>
                        </a:spcBef>
                        <a:spcAft>
                          <a:spcPts val="0"/>
                        </a:spcAft>
                      </a:pPr>
                      <a:r>
                        <a:rPr lang="en-US" sz="1000" b="1">
                          <a:solidFill>
                            <a:srgbClr val="202452"/>
                          </a:solidFill>
                          <a:effectLst/>
                        </a:rPr>
                        <a:t>Successful Completion</a:t>
                      </a:r>
                      <a:endParaRPr lang="en-US" sz="9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tc>
                <a:extLst>
                  <a:ext uri="{0D108BD9-81ED-4DB2-BD59-A6C34878D82A}">
                    <a16:rowId xmlns:a16="http://schemas.microsoft.com/office/drawing/2014/main" val="93831910"/>
                  </a:ext>
                </a:extLst>
              </a:tr>
              <a:tr h="447654">
                <a:tc>
                  <a:txBody>
                    <a:bodyPr/>
                    <a:lstStyle/>
                    <a:p>
                      <a:pPr marL="0" marR="0" algn="ctr">
                        <a:lnSpc>
                          <a:spcPct val="107000"/>
                        </a:lnSpc>
                        <a:spcBef>
                          <a:spcPts val="0"/>
                        </a:spcBef>
                        <a:spcAft>
                          <a:spcPts val="0"/>
                        </a:spcAft>
                      </a:pPr>
                      <a:r>
                        <a:rPr lang="en-US" sz="1000" dirty="0">
                          <a:solidFill>
                            <a:schemeClr val="bg1"/>
                          </a:solidFill>
                          <a:effectLst/>
                        </a:rPr>
                        <a:t>168 - Referral for DVOP Follow-Up</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solidFill>
                      <a:srgbClr val="202452"/>
                    </a:solidFill>
                  </a:tcPr>
                </a:tc>
                <a:tc>
                  <a:txBody>
                    <a:bodyPr/>
                    <a:lstStyle/>
                    <a:p>
                      <a:pPr marL="0" marR="0">
                        <a:lnSpc>
                          <a:spcPct val="107000"/>
                        </a:lnSpc>
                        <a:spcBef>
                          <a:spcPts val="0"/>
                        </a:spcBef>
                        <a:spcAft>
                          <a:spcPts val="0"/>
                        </a:spcAft>
                      </a:pPr>
                      <a:r>
                        <a:rPr lang="en-US" sz="1000" b="1" dirty="0">
                          <a:solidFill>
                            <a:srgbClr val="202452"/>
                          </a:solidFill>
                          <a:effectLst/>
                        </a:rPr>
                        <a:t>WP #164584956 (Wagner-Peyser)</a:t>
                      </a:r>
                      <a:endParaRPr lang="en-US" sz="9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solidFill>
                      <a:srgbClr val="E0E1E2"/>
                    </a:solidFill>
                  </a:tcPr>
                </a:tc>
                <a:tc>
                  <a:txBody>
                    <a:bodyPr/>
                    <a:lstStyle/>
                    <a:p>
                      <a:pPr marL="0" marR="0">
                        <a:lnSpc>
                          <a:spcPct val="107000"/>
                        </a:lnSpc>
                        <a:spcBef>
                          <a:spcPts val="0"/>
                        </a:spcBef>
                        <a:spcAft>
                          <a:spcPts val="0"/>
                        </a:spcAft>
                      </a:pPr>
                      <a:r>
                        <a:rPr lang="en-US" sz="1000" b="1" dirty="0">
                          <a:solidFill>
                            <a:srgbClr val="202452"/>
                          </a:solidFill>
                          <a:effectLst/>
                        </a:rPr>
                        <a:t>05/04/2022</a:t>
                      </a:r>
                      <a:endParaRPr lang="en-US" sz="9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solidFill>
                      <a:srgbClr val="E0E1E2"/>
                    </a:solidFill>
                  </a:tcPr>
                </a:tc>
                <a:tc>
                  <a:txBody>
                    <a:bodyPr/>
                    <a:lstStyle/>
                    <a:p>
                      <a:pPr marL="0" marR="0">
                        <a:lnSpc>
                          <a:spcPct val="107000"/>
                        </a:lnSpc>
                        <a:spcBef>
                          <a:spcPts val="0"/>
                        </a:spcBef>
                        <a:spcAft>
                          <a:spcPts val="0"/>
                        </a:spcAft>
                      </a:pPr>
                      <a:r>
                        <a:rPr lang="en-US" sz="1000" b="1" dirty="0">
                          <a:solidFill>
                            <a:srgbClr val="202452"/>
                          </a:solidFill>
                          <a:effectLst/>
                        </a:rPr>
                        <a:t>Successful Completion</a:t>
                      </a:r>
                      <a:endParaRPr lang="en-US" sz="9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solidFill>
                      <a:srgbClr val="E0E1E2"/>
                    </a:solidFill>
                  </a:tcPr>
                </a:tc>
                <a:extLst>
                  <a:ext uri="{0D108BD9-81ED-4DB2-BD59-A6C34878D82A}">
                    <a16:rowId xmlns:a16="http://schemas.microsoft.com/office/drawing/2014/main" val="3006498813"/>
                  </a:ext>
                </a:extLst>
              </a:tr>
              <a:tr h="447654">
                <a:tc>
                  <a:txBody>
                    <a:bodyPr/>
                    <a:lstStyle/>
                    <a:p>
                      <a:pPr marL="0" marR="0" algn="ctr">
                        <a:lnSpc>
                          <a:spcPct val="107000"/>
                        </a:lnSpc>
                        <a:spcBef>
                          <a:spcPts val="0"/>
                        </a:spcBef>
                        <a:spcAft>
                          <a:spcPts val="0"/>
                        </a:spcAft>
                      </a:pPr>
                      <a:r>
                        <a:rPr lang="en-US" sz="1000" dirty="0">
                          <a:solidFill>
                            <a:schemeClr val="bg1"/>
                          </a:solidFill>
                          <a:effectLst/>
                        </a:rPr>
                        <a:t>203 - Objective Assessment</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solidFill>
                      <a:srgbClr val="202452"/>
                    </a:solidFill>
                  </a:tcPr>
                </a:tc>
                <a:tc>
                  <a:txBody>
                    <a:bodyPr/>
                    <a:lstStyle/>
                    <a:p>
                      <a:pPr marL="0" marR="0">
                        <a:lnSpc>
                          <a:spcPct val="107000"/>
                        </a:lnSpc>
                        <a:spcBef>
                          <a:spcPts val="0"/>
                        </a:spcBef>
                        <a:spcAft>
                          <a:spcPts val="0"/>
                        </a:spcAft>
                      </a:pPr>
                      <a:r>
                        <a:rPr lang="en-US" sz="1000" b="1" dirty="0">
                          <a:solidFill>
                            <a:srgbClr val="202452"/>
                          </a:solidFill>
                          <a:effectLst/>
                        </a:rPr>
                        <a:t>WP #164584956 (Wagner-</a:t>
                      </a:r>
                      <a:r>
                        <a:rPr lang="en-US" sz="1000" b="1" dirty="0" err="1">
                          <a:solidFill>
                            <a:srgbClr val="202452"/>
                          </a:solidFill>
                          <a:effectLst/>
                        </a:rPr>
                        <a:t>Peyser</a:t>
                      </a:r>
                      <a:r>
                        <a:rPr lang="en-US" sz="1000" b="1" dirty="0">
                          <a:solidFill>
                            <a:srgbClr val="202452"/>
                          </a:solidFill>
                          <a:effectLst/>
                        </a:rPr>
                        <a:t>)</a:t>
                      </a:r>
                      <a:endParaRPr lang="en-US" sz="9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tc>
                <a:tc>
                  <a:txBody>
                    <a:bodyPr/>
                    <a:lstStyle/>
                    <a:p>
                      <a:pPr marL="0" marR="0">
                        <a:lnSpc>
                          <a:spcPct val="107000"/>
                        </a:lnSpc>
                        <a:spcBef>
                          <a:spcPts val="0"/>
                        </a:spcBef>
                        <a:spcAft>
                          <a:spcPts val="0"/>
                        </a:spcAft>
                      </a:pPr>
                      <a:r>
                        <a:rPr lang="en-US" sz="1000" b="1">
                          <a:solidFill>
                            <a:srgbClr val="202452"/>
                          </a:solidFill>
                          <a:effectLst/>
                        </a:rPr>
                        <a:t>05/05/2022</a:t>
                      </a:r>
                      <a:endParaRPr lang="en-US" sz="9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tc>
                <a:tc>
                  <a:txBody>
                    <a:bodyPr/>
                    <a:lstStyle/>
                    <a:p>
                      <a:pPr marL="0" marR="0">
                        <a:lnSpc>
                          <a:spcPct val="107000"/>
                        </a:lnSpc>
                        <a:spcBef>
                          <a:spcPts val="0"/>
                        </a:spcBef>
                        <a:spcAft>
                          <a:spcPts val="0"/>
                        </a:spcAft>
                      </a:pPr>
                      <a:r>
                        <a:rPr lang="en-US" sz="1000" b="1">
                          <a:solidFill>
                            <a:srgbClr val="202452"/>
                          </a:solidFill>
                          <a:effectLst/>
                        </a:rPr>
                        <a:t>Successful Completion</a:t>
                      </a:r>
                      <a:endParaRPr lang="en-US" sz="9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tc>
                <a:extLst>
                  <a:ext uri="{0D108BD9-81ED-4DB2-BD59-A6C34878D82A}">
                    <a16:rowId xmlns:a16="http://schemas.microsoft.com/office/drawing/2014/main" val="2323637052"/>
                  </a:ext>
                </a:extLst>
              </a:tr>
              <a:tr h="611723">
                <a:tc>
                  <a:txBody>
                    <a:bodyPr/>
                    <a:lstStyle/>
                    <a:p>
                      <a:pPr marL="0" marR="0" algn="ctr">
                        <a:lnSpc>
                          <a:spcPct val="107000"/>
                        </a:lnSpc>
                        <a:spcBef>
                          <a:spcPts val="0"/>
                        </a:spcBef>
                        <a:spcAft>
                          <a:spcPts val="0"/>
                        </a:spcAft>
                      </a:pPr>
                      <a:r>
                        <a:rPr lang="en-US" sz="1000" dirty="0">
                          <a:solidFill>
                            <a:schemeClr val="bg1"/>
                          </a:solidFill>
                          <a:effectLst/>
                        </a:rPr>
                        <a:t>205 - Develop Service Strategies (IEP/ISS/EDP)</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solidFill>
                      <a:srgbClr val="202452"/>
                    </a:solidFill>
                  </a:tcPr>
                </a:tc>
                <a:tc>
                  <a:txBody>
                    <a:bodyPr/>
                    <a:lstStyle/>
                    <a:p>
                      <a:pPr marL="0" marR="0">
                        <a:lnSpc>
                          <a:spcPct val="107000"/>
                        </a:lnSpc>
                        <a:spcBef>
                          <a:spcPts val="0"/>
                        </a:spcBef>
                        <a:spcAft>
                          <a:spcPts val="0"/>
                        </a:spcAft>
                      </a:pPr>
                      <a:r>
                        <a:rPr lang="en-US" sz="1000" b="1" dirty="0">
                          <a:solidFill>
                            <a:srgbClr val="202452"/>
                          </a:solidFill>
                          <a:effectLst/>
                        </a:rPr>
                        <a:t>WP #164584956 (Wagner-Peyser)</a:t>
                      </a:r>
                      <a:endParaRPr lang="en-US" sz="9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solidFill>
                      <a:srgbClr val="E0E1E2"/>
                    </a:solidFill>
                  </a:tcPr>
                </a:tc>
                <a:tc>
                  <a:txBody>
                    <a:bodyPr/>
                    <a:lstStyle/>
                    <a:p>
                      <a:pPr marL="0" marR="0">
                        <a:lnSpc>
                          <a:spcPct val="107000"/>
                        </a:lnSpc>
                        <a:spcBef>
                          <a:spcPts val="0"/>
                        </a:spcBef>
                        <a:spcAft>
                          <a:spcPts val="0"/>
                        </a:spcAft>
                      </a:pPr>
                      <a:r>
                        <a:rPr lang="en-US" sz="1000" b="1" dirty="0">
                          <a:solidFill>
                            <a:srgbClr val="202452"/>
                          </a:solidFill>
                          <a:effectLst/>
                        </a:rPr>
                        <a:t>05/05/2022</a:t>
                      </a:r>
                      <a:endParaRPr lang="en-US" sz="9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solidFill>
                      <a:srgbClr val="E0E1E2"/>
                    </a:solidFill>
                  </a:tcPr>
                </a:tc>
                <a:tc>
                  <a:txBody>
                    <a:bodyPr/>
                    <a:lstStyle/>
                    <a:p>
                      <a:pPr marL="0" marR="0">
                        <a:lnSpc>
                          <a:spcPct val="107000"/>
                        </a:lnSpc>
                        <a:spcBef>
                          <a:spcPts val="0"/>
                        </a:spcBef>
                        <a:spcAft>
                          <a:spcPts val="0"/>
                        </a:spcAft>
                      </a:pPr>
                      <a:r>
                        <a:rPr lang="en-US" sz="1000" b="1" dirty="0">
                          <a:solidFill>
                            <a:srgbClr val="202452"/>
                          </a:solidFill>
                          <a:effectLst/>
                        </a:rPr>
                        <a:t>Successful Completion</a:t>
                      </a:r>
                      <a:endParaRPr lang="en-US" sz="9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solidFill>
                      <a:srgbClr val="E0E1E2"/>
                    </a:solidFill>
                  </a:tcPr>
                </a:tc>
                <a:extLst>
                  <a:ext uri="{0D108BD9-81ED-4DB2-BD59-A6C34878D82A}">
                    <a16:rowId xmlns:a16="http://schemas.microsoft.com/office/drawing/2014/main" val="4108811708"/>
                  </a:ext>
                </a:extLst>
              </a:tr>
              <a:tr h="611723">
                <a:tc>
                  <a:txBody>
                    <a:bodyPr/>
                    <a:lstStyle/>
                    <a:p>
                      <a:pPr marL="0" marR="0" algn="ctr">
                        <a:lnSpc>
                          <a:spcPct val="107000"/>
                        </a:lnSpc>
                        <a:spcBef>
                          <a:spcPts val="0"/>
                        </a:spcBef>
                        <a:spcAft>
                          <a:spcPts val="0"/>
                        </a:spcAft>
                      </a:pPr>
                      <a:r>
                        <a:rPr lang="en-US" sz="1000" dirty="0">
                          <a:solidFill>
                            <a:schemeClr val="bg1"/>
                          </a:solidFill>
                          <a:effectLst/>
                        </a:rPr>
                        <a:t>V01 - JVSG - Objective Assessment</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solidFill>
                      <a:srgbClr val="202452"/>
                    </a:solidFill>
                  </a:tcPr>
                </a:tc>
                <a:tc>
                  <a:txBody>
                    <a:bodyPr/>
                    <a:lstStyle/>
                    <a:p>
                      <a:pPr marL="0" marR="0">
                        <a:lnSpc>
                          <a:spcPct val="107000"/>
                        </a:lnSpc>
                        <a:spcBef>
                          <a:spcPts val="0"/>
                        </a:spcBef>
                        <a:spcAft>
                          <a:spcPts val="0"/>
                        </a:spcAft>
                      </a:pPr>
                      <a:r>
                        <a:rPr lang="en-US" sz="1000" b="1">
                          <a:solidFill>
                            <a:srgbClr val="202452"/>
                          </a:solidFill>
                          <a:effectLst/>
                        </a:rPr>
                        <a:t>WP #164584956 (JVSG)</a:t>
                      </a:r>
                      <a:endParaRPr lang="en-US" sz="9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tc>
                <a:tc>
                  <a:txBody>
                    <a:bodyPr/>
                    <a:lstStyle/>
                    <a:p>
                      <a:pPr marL="0" marR="0">
                        <a:lnSpc>
                          <a:spcPct val="107000"/>
                        </a:lnSpc>
                        <a:spcBef>
                          <a:spcPts val="0"/>
                        </a:spcBef>
                        <a:spcAft>
                          <a:spcPts val="0"/>
                        </a:spcAft>
                      </a:pPr>
                      <a:r>
                        <a:rPr lang="en-US" sz="1000" b="1" dirty="0">
                          <a:solidFill>
                            <a:srgbClr val="202452"/>
                          </a:solidFill>
                          <a:effectLst/>
                        </a:rPr>
                        <a:t>05/05/2022</a:t>
                      </a:r>
                      <a:endParaRPr lang="en-US" sz="9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tc>
                <a:tc>
                  <a:txBody>
                    <a:bodyPr/>
                    <a:lstStyle/>
                    <a:p>
                      <a:pPr marL="0" marR="0">
                        <a:lnSpc>
                          <a:spcPct val="107000"/>
                        </a:lnSpc>
                        <a:spcBef>
                          <a:spcPts val="0"/>
                        </a:spcBef>
                        <a:spcAft>
                          <a:spcPts val="0"/>
                        </a:spcAft>
                      </a:pPr>
                      <a:r>
                        <a:rPr lang="en-US" sz="1000" b="1">
                          <a:solidFill>
                            <a:srgbClr val="202452"/>
                          </a:solidFill>
                          <a:effectLst/>
                        </a:rPr>
                        <a:t>Successful Completion</a:t>
                      </a:r>
                      <a:endParaRPr lang="en-US" sz="9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tc>
                <a:extLst>
                  <a:ext uri="{0D108BD9-81ED-4DB2-BD59-A6C34878D82A}">
                    <a16:rowId xmlns:a16="http://schemas.microsoft.com/office/drawing/2014/main" val="3549900032"/>
                  </a:ext>
                </a:extLst>
              </a:tr>
              <a:tr h="611723">
                <a:tc>
                  <a:txBody>
                    <a:bodyPr/>
                    <a:lstStyle/>
                    <a:p>
                      <a:pPr marL="0" marR="0" algn="ctr">
                        <a:lnSpc>
                          <a:spcPct val="107000"/>
                        </a:lnSpc>
                        <a:spcBef>
                          <a:spcPts val="0"/>
                        </a:spcBef>
                        <a:spcAft>
                          <a:spcPts val="0"/>
                        </a:spcAft>
                      </a:pPr>
                      <a:r>
                        <a:rPr lang="en-US" sz="1000" dirty="0">
                          <a:solidFill>
                            <a:schemeClr val="bg1"/>
                          </a:solidFill>
                          <a:effectLst/>
                        </a:rPr>
                        <a:t>V11 - JVSG - Work Readiness Case Conference</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solidFill>
                      <a:srgbClr val="202452"/>
                    </a:solidFill>
                  </a:tcPr>
                </a:tc>
                <a:tc>
                  <a:txBody>
                    <a:bodyPr/>
                    <a:lstStyle/>
                    <a:p>
                      <a:pPr marL="0" marR="0">
                        <a:lnSpc>
                          <a:spcPct val="107000"/>
                        </a:lnSpc>
                        <a:spcBef>
                          <a:spcPts val="0"/>
                        </a:spcBef>
                        <a:spcAft>
                          <a:spcPts val="0"/>
                        </a:spcAft>
                      </a:pPr>
                      <a:r>
                        <a:rPr lang="en-US" sz="1000" b="1" dirty="0">
                          <a:solidFill>
                            <a:srgbClr val="202452"/>
                          </a:solidFill>
                          <a:effectLst/>
                        </a:rPr>
                        <a:t>WP #164584956 (JVSG)</a:t>
                      </a:r>
                      <a:endParaRPr lang="en-US" sz="9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solidFill>
                      <a:srgbClr val="E0E1E2"/>
                    </a:solidFill>
                  </a:tcPr>
                </a:tc>
                <a:tc>
                  <a:txBody>
                    <a:bodyPr/>
                    <a:lstStyle/>
                    <a:p>
                      <a:pPr marL="0" marR="0">
                        <a:lnSpc>
                          <a:spcPct val="107000"/>
                        </a:lnSpc>
                        <a:spcBef>
                          <a:spcPts val="0"/>
                        </a:spcBef>
                        <a:spcAft>
                          <a:spcPts val="0"/>
                        </a:spcAft>
                      </a:pPr>
                      <a:r>
                        <a:rPr lang="en-US" sz="1000" b="1" dirty="0">
                          <a:solidFill>
                            <a:srgbClr val="202452"/>
                          </a:solidFill>
                          <a:effectLst/>
                        </a:rPr>
                        <a:t>05/10/2022</a:t>
                      </a:r>
                      <a:endParaRPr lang="en-US" sz="9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solidFill>
                      <a:srgbClr val="E0E1E2"/>
                    </a:solidFill>
                  </a:tcPr>
                </a:tc>
                <a:tc>
                  <a:txBody>
                    <a:bodyPr/>
                    <a:lstStyle/>
                    <a:p>
                      <a:pPr marL="0" marR="0">
                        <a:lnSpc>
                          <a:spcPct val="107000"/>
                        </a:lnSpc>
                        <a:spcBef>
                          <a:spcPts val="0"/>
                        </a:spcBef>
                        <a:spcAft>
                          <a:spcPts val="0"/>
                        </a:spcAft>
                      </a:pPr>
                      <a:r>
                        <a:rPr lang="en-US" sz="1000" b="0" dirty="0">
                          <a:solidFill>
                            <a:srgbClr val="202452"/>
                          </a:solidFill>
                          <a:effectLst/>
                        </a:rPr>
                        <a:t>Successful</a:t>
                      </a:r>
                      <a:r>
                        <a:rPr lang="en-US" sz="1000" b="1" dirty="0">
                          <a:solidFill>
                            <a:srgbClr val="202452"/>
                          </a:solidFill>
                          <a:effectLst/>
                        </a:rPr>
                        <a:t> Completion</a:t>
                      </a:r>
                      <a:endParaRPr lang="en-US" sz="9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solidFill>
                      <a:srgbClr val="E0E1E2"/>
                    </a:solidFill>
                  </a:tcPr>
                </a:tc>
                <a:extLst>
                  <a:ext uri="{0D108BD9-81ED-4DB2-BD59-A6C34878D82A}">
                    <a16:rowId xmlns:a16="http://schemas.microsoft.com/office/drawing/2014/main" val="2464304100"/>
                  </a:ext>
                </a:extLst>
              </a:tr>
            </a:tbl>
          </a:graphicData>
        </a:graphic>
      </p:graphicFrame>
    </p:spTree>
    <p:extLst>
      <p:ext uri="{BB962C8B-B14F-4D97-AF65-F5344CB8AC3E}">
        <p14:creationId xmlns:p14="http://schemas.microsoft.com/office/powerpoint/2010/main" val="2837579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Case 3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4" name="Table 3">
            <a:extLst>
              <a:ext uri="{FF2B5EF4-FFF2-40B4-BE49-F238E27FC236}">
                <a16:creationId xmlns:a16="http://schemas.microsoft.com/office/drawing/2014/main" id="{8B970A5C-5E03-3A77-7D60-3C71D50D5E63}"/>
              </a:ext>
            </a:extLst>
          </p:cNvPr>
          <p:cNvGraphicFramePr>
            <a:graphicFrameLocks noGrp="1"/>
          </p:cNvGraphicFramePr>
          <p:nvPr>
            <p:extLst>
              <p:ext uri="{D42A27DB-BD31-4B8C-83A1-F6EECF244321}">
                <p14:modId xmlns:p14="http://schemas.microsoft.com/office/powerpoint/2010/main" val="495981046"/>
              </p:ext>
            </p:extLst>
          </p:nvPr>
        </p:nvGraphicFramePr>
        <p:xfrm>
          <a:off x="1942162" y="1594100"/>
          <a:ext cx="8307676" cy="4797373"/>
        </p:xfrm>
        <a:graphic>
          <a:graphicData uri="http://schemas.openxmlformats.org/drawingml/2006/table">
            <a:tbl>
              <a:tblPr firstRow="1" firstCol="1" bandRow="1">
                <a:tableStyleId>{5C22544A-7EE6-4342-B048-85BDC9FD1C3A}</a:tableStyleId>
              </a:tblPr>
              <a:tblGrid>
                <a:gridCol w="2076919">
                  <a:extLst>
                    <a:ext uri="{9D8B030D-6E8A-4147-A177-3AD203B41FA5}">
                      <a16:colId xmlns:a16="http://schemas.microsoft.com/office/drawing/2014/main" val="4030816431"/>
                    </a:ext>
                  </a:extLst>
                </a:gridCol>
                <a:gridCol w="2076919">
                  <a:extLst>
                    <a:ext uri="{9D8B030D-6E8A-4147-A177-3AD203B41FA5}">
                      <a16:colId xmlns:a16="http://schemas.microsoft.com/office/drawing/2014/main" val="2978512696"/>
                    </a:ext>
                  </a:extLst>
                </a:gridCol>
                <a:gridCol w="2076919">
                  <a:extLst>
                    <a:ext uri="{9D8B030D-6E8A-4147-A177-3AD203B41FA5}">
                      <a16:colId xmlns:a16="http://schemas.microsoft.com/office/drawing/2014/main" val="1833884036"/>
                    </a:ext>
                  </a:extLst>
                </a:gridCol>
                <a:gridCol w="2076919">
                  <a:extLst>
                    <a:ext uri="{9D8B030D-6E8A-4147-A177-3AD203B41FA5}">
                      <a16:colId xmlns:a16="http://schemas.microsoft.com/office/drawing/2014/main" val="1828294919"/>
                    </a:ext>
                  </a:extLst>
                </a:gridCol>
              </a:tblGrid>
              <a:tr h="685339">
                <a:tc>
                  <a:txBody>
                    <a:bodyPr/>
                    <a:lstStyle/>
                    <a:p>
                      <a:pPr marL="0" marR="0" algn="ctr">
                        <a:lnSpc>
                          <a:spcPct val="107000"/>
                        </a:lnSpc>
                        <a:spcBef>
                          <a:spcPts val="0"/>
                        </a:spcBef>
                        <a:spcAft>
                          <a:spcPts val="0"/>
                        </a:spcAft>
                      </a:pPr>
                      <a:r>
                        <a:rPr lang="en-US" sz="1000" dirty="0">
                          <a:solidFill>
                            <a:schemeClr val="bg1"/>
                          </a:solidFill>
                          <a:effectLst/>
                        </a:rPr>
                        <a:t>115 - Resume Preparation Assistance</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solidFill>
                      <a:srgbClr val="202452"/>
                    </a:solidFill>
                  </a:tcPr>
                </a:tc>
                <a:tc>
                  <a:txBody>
                    <a:bodyPr/>
                    <a:lstStyle/>
                    <a:p>
                      <a:pPr marL="0" marR="0">
                        <a:lnSpc>
                          <a:spcPct val="107000"/>
                        </a:lnSpc>
                        <a:spcBef>
                          <a:spcPts val="0"/>
                        </a:spcBef>
                        <a:spcAft>
                          <a:spcPts val="0"/>
                        </a:spcAft>
                      </a:pPr>
                      <a:r>
                        <a:rPr lang="en-US" sz="1000" dirty="0">
                          <a:solidFill>
                            <a:schemeClr val="bg1"/>
                          </a:solidFill>
                          <a:effectLst/>
                        </a:rPr>
                        <a:t>WP #164584956 (JVSG)</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solidFill>
                      <a:srgbClr val="202452"/>
                    </a:solidFill>
                  </a:tcPr>
                </a:tc>
                <a:tc>
                  <a:txBody>
                    <a:bodyPr/>
                    <a:lstStyle/>
                    <a:p>
                      <a:pPr marL="0" marR="0">
                        <a:lnSpc>
                          <a:spcPct val="107000"/>
                        </a:lnSpc>
                        <a:spcBef>
                          <a:spcPts val="0"/>
                        </a:spcBef>
                        <a:spcAft>
                          <a:spcPts val="0"/>
                        </a:spcAft>
                      </a:pPr>
                      <a:r>
                        <a:rPr lang="en-US" sz="1000" dirty="0">
                          <a:solidFill>
                            <a:schemeClr val="bg1"/>
                          </a:solidFill>
                          <a:effectLst/>
                        </a:rPr>
                        <a:t>05/10/2022</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solidFill>
                      <a:srgbClr val="202452"/>
                    </a:solidFill>
                  </a:tcPr>
                </a:tc>
                <a:tc>
                  <a:txBody>
                    <a:bodyPr/>
                    <a:lstStyle/>
                    <a:p>
                      <a:pPr marL="0" marR="0">
                        <a:lnSpc>
                          <a:spcPct val="107000"/>
                        </a:lnSpc>
                        <a:spcBef>
                          <a:spcPts val="0"/>
                        </a:spcBef>
                        <a:spcAft>
                          <a:spcPts val="0"/>
                        </a:spcAft>
                      </a:pPr>
                      <a:r>
                        <a:rPr lang="en-US" sz="1000" dirty="0">
                          <a:solidFill>
                            <a:schemeClr val="bg1"/>
                          </a:solidFill>
                          <a:effectLst/>
                        </a:rPr>
                        <a:t>Successful Completion</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solidFill>
                      <a:srgbClr val="202452"/>
                    </a:solidFill>
                  </a:tcPr>
                </a:tc>
                <a:extLst>
                  <a:ext uri="{0D108BD9-81ED-4DB2-BD59-A6C34878D82A}">
                    <a16:rowId xmlns:a16="http://schemas.microsoft.com/office/drawing/2014/main" val="4224153005"/>
                  </a:ext>
                </a:extLst>
              </a:tr>
              <a:tr h="685339">
                <a:tc>
                  <a:txBody>
                    <a:bodyPr/>
                    <a:lstStyle/>
                    <a:p>
                      <a:pPr marL="0" marR="0" algn="ctr">
                        <a:lnSpc>
                          <a:spcPct val="107000"/>
                        </a:lnSpc>
                        <a:spcBef>
                          <a:spcPts val="0"/>
                        </a:spcBef>
                        <a:spcAft>
                          <a:spcPts val="0"/>
                        </a:spcAft>
                      </a:pPr>
                      <a:r>
                        <a:rPr lang="en-US" sz="1000" dirty="0">
                          <a:solidFill>
                            <a:schemeClr val="bg1"/>
                          </a:solidFill>
                          <a:effectLst/>
                        </a:rPr>
                        <a:t>V09 - JVSG - Consistent Contact</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solidFill>
                      <a:srgbClr val="202452"/>
                    </a:solidFill>
                  </a:tcPr>
                </a:tc>
                <a:tc>
                  <a:txBody>
                    <a:bodyPr/>
                    <a:lstStyle/>
                    <a:p>
                      <a:pPr marL="0" marR="0">
                        <a:lnSpc>
                          <a:spcPct val="107000"/>
                        </a:lnSpc>
                        <a:spcBef>
                          <a:spcPts val="0"/>
                        </a:spcBef>
                        <a:spcAft>
                          <a:spcPts val="0"/>
                        </a:spcAft>
                      </a:pPr>
                      <a:r>
                        <a:rPr lang="en-US" sz="1000" b="1" dirty="0">
                          <a:solidFill>
                            <a:srgbClr val="202452"/>
                          </a:solidFill>
                          <a:effectLst/>
                        </a:rPr>
                        <a:t>WP #164584956 (JVSG)</a:t>
                      </a:r>
                      <a:endParaRPr lang="en-US" sz="9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solidFill>
                      <a:srgbClr val="E0E1E2"/>
                    </a:solidFill>
                  </a:tcPr>
                </a:tc>
                <a:tc>
                  <a:txBody>
                    <a:bodyPr/>
                    <a:lstStyle/>
                    <a:p>
                      <a:pPr marL="0" marR="0">
                        <a:lnSpc>
                          <a:spcPct val="107000"/>
                        </a:lnSpc>
                        <a:spcBef>
                          <a:spcPts val="0"/>
                        </a:spcBef>
                        <a:spcAft>
                          <a:spcPts val="0"/>
                        </a:spcAft>
                      </a:pPr>
                      <a:r>
                        <a:rPr lang="en-US" sz="1000" b="1" dirty="0">
                          <a:solidFill>
                            <a:srgbClr val="202452"/>
                          </a:solidFill>
                          <a:effectLst/>
                        </a:rPr>
                        <a:t>05/10/2022</a:t>
                      </a:r>
                      <a:endParaRPr lang="en-US" sz="9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solidFill>
                      <a:srgbClr val="E0E1E2"/>
                    </a:solidFill>
                  </a:tcPr>
                </a:tc>
                <a:tc>
                  <a:txBody>
                    <a:bodyPr/>
                    <a:lstStyle/>
                    <a:p>
                      <a:pPr marL="0" marR="0">
                        <a:lnSpc>
                          <a:spcPct val="107000"/>
                        </a:lnSpc>
                        <a:spcBef>
                          <a:spcPts val="0"/>
                        </a:spcBef>
                        <a:spcAft>
                          <a:spcPts val="0"/>
                        </a:spcAft>
                      </a:pPr>
                      <a:r>
                        <a:rPr lang="en-US" sz="1000" b="1" dirty="0">
                          <a:solidFill>
                            <a:srgbClr val="202452"/>
                          </a:solidFill>
                          <a:effectLst/>
                        </a:rPr>
                        <a:t>Successful Completion</a:t>
                      </a:r>
                      <a:endParaRPr lang="en-US" sz="9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solidFill>
                      <a:srgbClr val="E0E1E2"/>
                    </a:solidFill>
                  </a:tcPr>
                </a:tc>
                <a:extLst>
                  <a:ext uri="{0D108BD9-81ED-4DB2-BD59-A6C34878D82A}">
                    <a16:rowId xmlns:a16="http://schemas.microsoft.com/office/drawing/2014/main" val="791741601"/>
                  </a:ext>
                </a:extLst>
              </a:tr>
              <a:tr h="685339">
                <a:tc>
                  <a:txBody>
                    <a:bodyPr/>
                    <a:lstStyle/>
                    <a:p>
                      <a:pPr marL="0" marR="0" algn="ctr">
                        <a:lnSpc>
                          <a:spcPct val="107000"/>
                        </a:lnSpc>
                        <a:spcBef>
                          <a:spcPts val="0"/>
                        </a:spcBef>
                        <a:spcAft>
                          <a:spcPts val="0"/>
                        </a:spcAft>
                      </a:pPr>
                      <a:r>
                        <a:rPr lang="en-US" sz="1000" dirty="0">
                          <a:solidFill>
                            <a:schemeClr val="bg1"/>
                          </a:solidFill>
                          <a:effectLst/>
                        </a:rPr>
                        <a:t>V12 - JVSG - Veteran Advocacy Contact</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solidFill>
                      <a:srgbClr val="202452"/>
                    </a:solidFill>
                  </a:tcPr>
                </a:tc>
                <a:tc>
                  <a:txBody>
                    <a:bodyPr/>
                    <a:lstStyle/>
                    <a:p>
                      <a:pPr marL="0" marR="0">
                        <a:lnSpc>
                          <a:spcPct val="107000"/>
                        </a:lnSpc>
                        <a:spcBef>
                          <a:spcPts val="0"/>
                        </a:spcBef>
                        <a:spcAft>
                          <a:spcPts val="0"/>
                        </a:spcAft>
                      </a:pPr>
                      <a:r>
                        <a:rPr lang="en-US" sz="1000" b="1" dirty="0">
                          <a:solidFill>
                            <a:srgbClr val="202452"/>
                          </a:solidFill>
                          <a:effectLst/>
                        </a:rPr>
                        <a:t>WP #164584956 (JVSG)</a:t>
                      </a:r>
                      <a:endParaRPr lang="en-US" sz="9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tc>
                <a:tc>
                  <a:txBody>
                    <a:bodyPr/>
                    <a:lstStyle/>
                    <a:p>
                      <a:pPr marL="0" marR="0">
                        <a:lnSpc>
                          <a:spcPct val="107000"/>
                        </a:lnSpc>
                        <a:spcBef>
                          <a:spcPts val="0"/>
                        </a:spcBef>
                        <a:spcAft>
                          <a:spcPts val="0"/>
                        </a:spcAft>
                      </a:pPr>
                      <a:r>
                        <a:rPr lang="en-US" sz="1000" b="1">
                          <a:solidFill>
                            <a:srgbClr val="202452"/>
                          </a:solidFill>
                          <a:effectLst/>
                        </a:rPr>
                        <a:t>05/11/2022</a:t>
                      </a:r>
                      <a:endParaRPr lang="en-US" sz="9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tc>
                <a:tc>
                  <a:txBody>
                    <a:bodyPr/>
                    <a:lstStyle/>
                    <a:p>
                      <a:pPr marL="0" marR="0">
                        <a:lnSpc>
                          <a:spcPct val="107000"/>
                        </a:lnSpc>
                        <a:spcBef>
                          <a:spcPts val="0"/>
                        </a:spcBef>
                        <a:spcAft>
                          <a:spcPts val="0"/>
                        </a:spcAft>
                      </a:pPr>
                      <a:r>
                        <a:rPr lang="en-US" sz="1000" b="1">
                          <a:solidFill>
                            <a:srgbClr val="202452"/>
                          </a:solidFill>
                          <a:effectLst/>
                        </a:rPr>
                        <a:t>Successful Completion</a:t>
                      </a:r>
                      <a:endParaRPr lang="en-US" sz="9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tc>
                <a:extLst>
                  <a:ext uri="{0D108BD9-81ED-4DB2-BD59-A6C34878D82A}">
                    <a16:rowId xmlns:a16="http://schemas.microsoft.com/office/drawing/2014/main" val="62625538"/>
                  </a:ext>
                </a:extLst>
              </a:tr>
              <a:tr h="685339">
                <a:tc>
                  <a:txBody>
                    <a:bodyPr/>
                    <a:lstStyle/>
                    <a:p>
                      <a:pPr marL="0" marR="0" algn="ctr">
                        <a:lnSpc>
                          <a:spcPct val="107000"/>
                        </a:lnSpc>
                        <a:spcBef>
                          <a:spcPts val="0"/>
                        </a:spcBef>
                        <a:spcAft>
                          <a:spcPts val="0"/>
                        </a:spcAft>
                      </a:pPr>
                      <a:r>
                        <a:rPr lang="en-US" sz="1000" dirty="0">
                          <a:solidFill>
                            <a:schemeClr val="bg1"/>
                          </a:solidFill>
                          <a:effectLst/>
                        </a:rPr>
                        <a:t>V09 - JVSG - Consistent Contact</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solidFill>
                      <a:srgbClr val="202452"/>
                    </a:solidFill>
                  </a:tcPr>
                </a:tc>
                <a:tc>
                  <a:txBody>
                    <a:bodyPr/>
                    <a:lstStyle/>
                    <a:p>
                      <a:pPr marL="0" marR="0">
                        <a:lnSpc>
                          <a:spcPct val="107000"/>
                        </a:lnSpc>
                        <a:spcBef>
                          <a:spcPts val="0"/>
                        </a:spcBef>
                        <a:spcAft>
                          <a:spcPts val="0"/>
                        </a:spcAft>
                      </a:pPr>
                      <a:r>
                        <a:rPr lang="en-US" sz="1000" b="1" dirty="0">
                          <a:solidFill>
                            <a:srgbClr val="202452"/>
                          </a:solidFill>
                          <a:effectLst/>
                        </a:rPr>
                        <a:t>WP #164584956 (JVSG)</a:t>
                      </a:r>
                      <a:endParaRPr lang="en-US" sz="9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solidFill>
                      <a:srgbClr val="E0E1E2"/>
                    </a:solidFill>
                  </a:tcPr>
                </a:tc>
                <a:tc>
                  <a:txBody>
                    <a:bodyPr/>
                    <a:lstStyle/>
                    <a:p>
                      <a:pPr marL="0" marR="0">
                        <a:lnSpc>
                          <a:spcPct val="107000"/>
                        </a:lnSpc>
                        <a:spcBef>
                          <a:spcPts val="0"/>
                        </a:spcBef>
                        <a:spcAft>
                          <a:spcPts val="0"/>
                        </a:spcAft>
                      </a:pPr>
                      <a:r>
                        <a:rPr lang="en-US" sz="1000" b="1" dirty="0">
                          <a:solidFill>
                            <a:srgbClr val="202452"/>
                          </a:solidFill>
                          <a:effectLst/>
                        </a:rPr>
                        <a:t>05/17/2022</a:t>
                      </a:r>
                      <a:endParaRPr lang="en-US" sz="9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solidFill>
                      <a:srgbClr val="E0E1E2"/>
                    </a:solidFill>
                  </a:tcPr>
                </a:tc>
                <a:tc>
                  <a:txBody>
                    <a:bodyPr/>
                    <a:lstStyle/>
                    <a:p>
                      <a:pPr marL="0" marR="0">
                        <a:lnSpc>
                          <a:spcPct val="107000"/>
                        </a:lnSpc>
                        <a:spcBef>
                          <a:spcPts val="0"/>
                        </a:spcBef>
                        <a:spcAft>
                          <a:spcPts val="0"/>
                        </a:spcAft>
                      </a:pPr>
                      <a:r>
                        <a:rPr lang="en-US" sz="1000" b="1" dirty="0">
                          <a:solidFill>
                            <a:srgbClr val="202452"/>
                          </a:solidFill>
                          <a:effectLst/>
                        </a:rPr>
                        <a:t>Successful Completion</a:t>
                      </a:r>
                      <a:endParaRPr lang="en-US" sz="9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solidFill>
                      <a:srgbClr val="E0E1E2"/>
                    </a:solidFill>
                  </a:tcPr>
                </a:tc>
                <a:extLst>
                  <a:ext uri="{0D108BD9-81ED-4DB2-BD59-A6C34878D82A}">
                    <a16:rowId xmlns:a16="http://schemas.microsoft.com/office/drawing/2014/main" val="4042148807"/>
                  </a:ext>
                </a:extLst>
              </a:tr>
              <a:tr h="685339">
                <a:tc>
                  <a:txBody>
                    <a:bodyPr/>
                    <a:lstStyle/>
                    <a:p>
                      <a:pPr marL="0" marR="0" algn="ctr">
                        <a:lnSpc>
                          <a:spcPct val="107000"/>
                        </a:lnSpc>
                        <a:spcBef>
                          <a:spcPts val="0"/>
                        </a:spcBef>
                        <a:spcAft>
                          <a:spcPts val="0"/>
                        </a:spcAft>
                      </a:pPr>
                      <a:r>
                        <a:rPr lang="en-US" sz="1000" dirty="0">
                          <a:solidFill>
                            <a:schemeClr val="bg1"/>
                          </a:solidFill>
                          <a:effectLst/>
                        </a:rPr>
                        <a:t>V12 - JVSG - Veteran Advocacy Contact</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solidFill>
                      <a:srgbClr val="202452"/>
                    </a:solidFill>
                  </a:tcPr>
                </a:tc>
                <a:tc>
                  <a:txBody>
                    <a:bodyPr/>
                    <a:lstStyle/>
                    <a:p>
                      <a:pPr marL="0" marR="0">
                        <a:lnSpc>
                          <a:spcPct val="107000"/>
                        </a:lnSpc>
                        <a:spcBef>
                          <a:spcPts val="0"/>
                        </a:spcBef>
                        <a:spcAft>
                          <a:spcPts val="0"/>
                        </a:spcAft>
                      </a:pPr>
                      <a:r>
                        <a:rPr lang="en-US" sz="1000" b="1">
                          <a:solidFill>
                            <a:srgbClr val="202452"/>
                          </a:solidFill>
                          <a:effectLst/>
                        </a:rPr>
                        <a:t>WP #164584956 (JVSG)</a:t>
                      </a:r>
                      <a:endParaRPr lang="en-US" sz="9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tc>
                <a:tc>
                  <a:txBody>
                    <a:bodyPr/>
                    <a:lstStyle/>
                    <a:p>
                      <a:pPr marL="0" marR="0">
                        <a:lnSpc>
                          <a:spcPct val="107000"/>
                        </a:lnSpc>
                        <a:spcBef>
                          <a:spcPts val="0"/>
                        </a:spcBef>
                        <a:spcAft>
                          <a:spcPts val="0"/>
                        </a:spcAft>
                      </a:pPr>
                      <a:r>
                        <a:rPr lang="en-US" sz="1000" b="1">
                          <a:solidFill>
                            <a:srgbClr val="202452"/>
                          </a:solidFill>
                          <a:effectLst/>
                        </a:rPr>
                        <a:t>05/18/2022</a:t>
                      </a:r>
                      <a:endParaRPr lang="en-US" sz="9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tc>
                <a:tc>
                  <a:txBody>
                    <a:bodyPr/>
                    <a:lstStyle/>
                    <a:p>
                      <a:pPr marL="0" marR="0">
                        <a:lnSpc>
                          <a:spcPct val="107000"/>
                        </a:lnSpc>
                        <a:spcBef>
                          <a:spcPts val="0"/>
                        </a:spcBef>
                        <a:spcAft>
                          <a:spcPts val="0"/>
                        </a:spcAft>
                      </a:pPr>
                      <a:r>
                        <a:rPr lang="en-US" sz="1000" b="1">
                          <a:solidFill>
                            <a:srgbClr val="202452"/>
                          </a:solidFill>
                          <a:effectLst/>
                        </a:rPr>
                        <a:t>Successful Completion</a:t>
                      </a:r>
                      <a:endParaRPr lang="en-US" sz="9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tc>
                <a:extLst>
                  <a:ext uri="{0D108BD9-81ED-4DB2-BD59-A6C34878D82A}">
                    <a16:rowId xmlns:a16="http://schemas.microsoft.com/office/drawing/2014/main" val="2175094299"/>
                  </a:ext>
                </a:extLst>
              </a:tr>
              <a:tr h="685339">
                <a:tc>
                  <a:txBody>
                    <a:bodyPr/>
                    <a:lstStyle/>
                    <a:p>
                      <a:pPr marL="0" marR="0" algn="ctr">
                        <a:lnSpc>
                          <a:spcPct val="107000"/>
                        </a:lnSpc>
                        <a:spcBef>
                          <a:spcPts val="0"/>
                        </a:spcBef>
                        <a:spcAft>
                          <a:spcPts val="0"/>
                        </a:spcAft>
                      </a:pPr>
                      <a:r>
                        <a:rPr lang="en-US" sz="1000" dirty="0">
                          <a:solidFill>
                            <a:schemeClr val="bg1"/>
                          </a:solidFill>
                          <a:effectLst/>
                        </a:rPr>
                        <a:t>V09 - JVSG - Consistent Contact</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solidFill>
                      <a:srgbClr val="202452"/>
                    </a:solidFill>
                  </a:tcPr>
                </a:tc>
                <a:tc>
                  <a:txBody>
                    <a:bodyPr/>
                    <a:lstStyle/>
                    <a:p>
                      <a:pPr marL="0" marR="0">
                        <a:lnSpc>
                          <a:spcPct val="107000"/>
                        </a:lnSpc>
                        <a:spcBef>
                          <a:spcPts val="0"/>
                        </a:spcBef>
                        <a:spcAft>
                          <a:spcPts val="0"/>
                        </a:spcAft>
                      </a:pPr>
                      <a:r>
                        <a:rPr lang="en-US" sz="1000" b="1" dirty="0">
                          <a:solidFill>
                            <a:srgbClr val="202452"/>
                          </a:solidFill>
                          <a:effectLst/>
                        </a:rPr>
                        <a:t>WP #164584956 (JVSG)</a:t>
                      </a:r>
                      <a:endParaRPr lang="en-US" sz="9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solidFill>
                      <a:srgbClr val="E0E1E2"/>
                    </a:solidFill>
                  </a:tcPr>
                </a:tc>
                <a:tc>
                  <a:txBody>
                    <a:bodyPr/>
                    <a:lstStyle/>
                    <a:p>
                      <a:pPr marL="0" marR="0">
                        <a:lnSpc>
                          <a:spcPct val="107000"/>
                        </a:lnSpc>
                        <a:spcBef>
                          <a:spcPts val="0"/>
                        </a:spcBef>
                        <a:spcAft>
                          <a:spcPts val="0"/>
                        </a:spcAft>
                      </a:pPr>
                      <a:r>
                        <a:rPr lang="en-US" sz="1000" b="1" dirty="0">
                          <a:solidFill>
                            <a:srgbClr val="202452"/>
                          </a:solidFill>
                          <a:effectLst/>
                        </a:rPr>
                        <a:t>05/24/2022</a:t>
                      </a:r>
                      <a:endParaRPr lang="en-US" sz="9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solidFill>
                      <a:srgbClr val="E0E1E2"/>
                    </a:solidFill>
                  </a:tcPr>
                </a:tc>
                <a:tc>
                  <a:txBody>
                    <a:bodyPr/>
                    <a:lstStyle/>
                    <a:p>
                      <a:pPr marL="0" marR="0">
                        <a:lnSpc>
                          <a:spcPct val="107000"/>
                        </a:lnSpc>
                        <a:spcBef>
                          <a:spcPts val="0"/>
                        </a:spcBef>
                        <a:spcAft>
                          <a:spcPts val="0"/>
                        </a:spcAft>
                      </a:pPr>
                      <a:r>
                        <a:rPr lang="en-US" sz="1000" b="1" dirty="0">
                          <a:solidFill>
                            <a:srgbClr val="202452"/>
                          </a:solidFill>
                          <a:effectLst/>
                        </a:rPr>
                        <a:t>Successful Completion</a:t>
                      </a:r>
                      <a:endParaRPr lang="en-US" sz="9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solidFill>
                      <a:srgbClr val="E0E1E2"/>
                    </a:solidFill>
                  </a:tcPr>
                </a:tc>
                <a:extLst>
                  <a:ext uri="{0D108BD9-81ED-4DB2-BD59-A6C34878D82A}">
                    <a16:rowId xmlns:a16="http://schemas.microsoft.com/office/drawing/2014/main" val="1313659672"/>
                  </a:ext>
                </a:extLst>
              </a:tr>
              <a:tr h="685339">
                <a:tc>
                  <a:txBody>
                    <a:bodyPr/>
                    <a:lstStyle/>
                    <a:p>
                      <a:pPr marL="0" marR="0" algn="ctr">
                        <a:lnSpc>
                          <a:spcPct val="107000"/>
                        </a:lnSpc>
                        <a:spcBef>
                          <a:spcPts val="0"/>
                        </a:spcBef>
                        <a:spcAft>
                          <a:spcPts val="0"/>
                        </a:spcAft>
                      </a:pPr>
                      <a:r>
                        <a:rPr lang="en-US" sz="1000" dirty="0">
                          <a:solidFill>
                            <a:schemeClr val="bg1"/>
                          </a:solidFill>
                          <a:effectLst/>
                        </a:rPr>
                        <a:t>V09 - JVSG - Consistent Contact</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solidFill>
                      <a:srgbClr val="202452"/>
                    </a:solidFill>
                  </a:tcPr>
                </a:tc>
                <a:tc>
                  <a:txBody>
                    <a:bodyPr/>
                    <a:lstStyle/>
                    <a:p>
                      <a:pPr marL="0" marR="0">
                        <a:lnSpc>
                          <a:spcPct val="107000"/>
                        </a:lnSpc>
                        <a:spcBef>
                          <a:spcPts val="0"/>
                        </a:spcBef>
                        <a:spcAft>
                          <a:spcPts val="0"/>
                        </a:spcAft>
                      </a:pPr>
                      <a:r>
                        <a:rPr lang="en-US" sz="1000" b="1">
                          <a:solidFill>
                            <a:srgbClr val="202452"/>
                          </a:solidFill>
                          <a:effectLst/>
                        </a:rPr>
                        <a:t>WP #164584956 (JVSG)</a:t>
                      </a:r>
                      <a:endParaRPr lang="en-US" sz="9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tc>
                <a:tc>
                  <a:txBody>
                    <a:bodyPr/>
                    <a:lstStyle/>
                    <a:p>
                      <a:pPr marL="0" marR="0">
                        <a:lnSpc>
                          <a:spcPct val="107000"/>
                        </a:lnSpc>
                        <a:spcBef>
                          <a:spcPts val="0"/>
                        </a:spcBef>
                        <a:spcAft>
                          <a:spcPts val="0"/>
                        </a:spcAft>
                      </a:pPr>
                      <a:r>
                        <a:rPr lang="en-US" sz="1000" b="1">
                          <a:solidFill>
                            <a:srgbClr val="202452"/>
                          </a:solidFill>
                          <a:effectLst/>
                        </a:rPr>
                        <a:t>06/07/2022</a:t>
                      </a:r>
                      <a:endParaRPr lang="en-US" sz="9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tc>
                <a:tc>
                  <a:txBody>
                    <a:bodyPr/>
                    <a:lstStyle/>
                    <a:p>
                      <a:pPr marL="0" marR="0">
                        <a:lnSpc>
                          <a:spcPct val="107000"/>
                        </a:lnSpc>
                        <a:spcBef>
                          <a:spcPts val="0"/>
                        </a:spcBef>
                        <a:spcAft>
                          <a:spcPts val="0"/>
                        </a:spcAft>
                      </a:pPr>
                      <a:r>
                        <a:rPr lang="en-US" sz="1000" b="1" dirty="0">
                          <a:solidFill>
                            <a:srgbClr val="202452"/>
                          </a:solidFill>
                          <a:effectLst/>
                        </a:rPr>
                        <a:t>Successful Completion</a:t>
                      </a:r>
                      <a:endParaRPr lang="en-US" sz="9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tc>
                <a:extLst>
                  <a:ext uri="{0D108BD9-81ED-4DB2-BD59-A6C34878D82A}">
                    <a16:rowId xmlns:a16="http://schemas.microsoft.com/office/drawing/2014/main" val="3940592726"/>
                  </a:ext>
                </a:extLst>
              </a:tr>
            </a:tbl>
          </a:graphicData>
        </a:graphic>
      </p:graphicFrame>
    </p:spTree>
    <p:extLst>
      <p:ext uri="{BB962C8B-B14F-4D97-AF65-F5344CB8AC3E}">
        <p14:creationId xmlns:p14="http://schemas.microsoft.com/office/powerpoint/2010/main" val="209032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Case 3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Table 2">
            <a:extLst>
              <a:ext uri="{FF2B5EF4-FFF2-40B4-BE49-F238E27FC236}">
                <a16:creationId xmlns:a16="http://schemas.microsoft.com/office/drawing/2014/main" id="{35F683D9-14E4-DE83-E8CA-24250EA7575B}"/>
              </a:ext>
            </a:extLst>
          </p:cNvPr>
          <p:cNvGraphicFramePr>
            <a:graphicFrameLocks noGrp="1"/>
          </p:cNvGraphicFramePr>
          <p:nvPr>
            <p:extLst>
              <p:ext uri="{D42A27DB-BD31-4B8C-83A1-F6EECF244321}">
                <p14:modId xmlns:p14="http://schemas.microsoft.com/office/powerpoint/2010/main" val="584404710"/>
              </p:ext>
            </p:extLst>
          </p:nvPr>
        </p:nvGraphicFramePr>
        <p:xfrm>
          <a:off x="1730104" y="1528683"/>
          <a:ext cx="8731792" cy="4704163"/>
        </p:xfrm>
        <a:graphic>
          <a:graphicData uri="http://schemas.openxmlformats.org/drawingml/2006/table">
            <a:tbl>
              <a:tblPr firstRow="1" firstCol="1" bandRow="1">
                <a:tableStyleId>{5C22544A-7EE6-4342-B048-85BDC9FD1C3A}</a:tableStyleId>
              </a:tblPr>
              <a:tblGrid>
                <a:gridCol w="2182948">
                  <a:extLst>
                    <a:ext uri="{9D8B030D-6E8A-4147-A177-3AD203B41FA5}">
                      <a16:colId xmlns:a16="http://schemas.microsoft.com/office/drawing/2014/main" val="3133593556"/>
                    </a:ext>
                  </a:extLst>
                </a:gridCol>
                <a:gridCol w="2182948">
                  <a:extLst>
                    <a:ext uri="{9D8B030D-6E8A-4147-A177-3AD203B41FA5}">
                      <a16:colId xmlns:a16="http://schemas.microsoft.com/office/drawing/2014/main" val="3531826315"/>
                    </a:ext>
                  </a:extLst>
                </a:gridCol>
                <a:gridCol w="2182948">
                  <a:extLst>
                    <a:ext uri="{9D8B030D-6E8A-4147-A177-3AD203B41FA5}">
                      <a16:colId xmlns:a16="http://schemas.microsoft.com/office/drawing/2014/main" val="3732066478"/>
                    </a:ext>
                  </a:extLst>
                </a:gridCol>
                <a:gridCol w="2182948">
                  <a:extLst>
                    <a:ext uri="{9D8B030D-6E8A-4147-A177-3AD203B41FA5}">
                      <a16:colId xmlns:a16="http://schemas.microsoft.com/office/drawing/2014/main" val="1814685941"/>
                    </a:ext>
                  </a:extLst>
                </a:gridCol>
              </a:tblGrid>
              <a:tr h="1053691">
                <a:tc>
                  <a:txBody>
                    <a:bodyPr/>
                    <a:lstStyle/>
                    <a:p>
                      <a:pPr marL="0" marR="0" algn="ctr">
                        <a:lnSpc>
                          <a:spcPct val="107000"/>
                        </a:lnSpc>
                        <a:spcBef>
                          <a:spcPts val="0"/>
                        </a:spcBef>
                        <a:spcAft>
                          <a:spcPts val="0"/>
                        </a:spcAft>
                      </a:pPr>
                      <a:r>
                        <a:rPr lang="en-US" sz="1000" dirty="0">
                          <a:effectLst/>
                        </a:rPr>
                        <a:t>V12 - JVSG - Veteran Advocacy Contact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solidFill>
                      <a:srgbClr val="202452"/>
                    </a:solidFill>
                  </a:tcPr>
                </a:tc>
                <a:tc>
                  <a:txBody>
                    <a:bodyPr/>
                    <a:lstStyle/>
                    <a:p>
                      <a:pPr marL="0" marR="0">
                        <a:lnSpc>
                          <a:spcPct val="107000"/>
                        </a:lnSpc>
                        <a:spcBef>
                          <a:spcPts val="0"/>
                        </a:spcBef>
                        <a:spcAft>
                          <a:spcPts val="0"/>
                        </a:spcAft>
                      </a:pPr>
                      <a:r>
                        <a:rPr lang="en-US" sz="1000" dirty="0">
                          <a:effectLst/>
                        </a:rPr>
                        <a:t>WP #164584956 (JVSG)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solidFill>
                      <a:srgbClr val="202452"/>
                    </a:solidFill>
                  </a:tcPr>
                </a:tc>
                <a:tc>
                  <a:txBody>
                    <a:bodyPr/>
                    <a:lstStyle/>
                    <a:p>
                      <a:pPr marL="0" marR="0">
                        <a:lnSpc>
                          <a:spcPct val="107000"/>
                        </a:lnSpc>
                        <a:spcBef>
                          <a:spcPts val="0"/>
                        </a:spcBef>
                        <a:spcAft>
                          <a:spcPts val="0"/>
                        </a:spcAft>
                      </a:pPr>
                      <a:r>
                        <a:rPr lang="en-US" sz="1000" dirty="0">
                          <a:effectLst/>
                        </a:rPr>
                        <a:t>06/07/2022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solidFill>
                      <a:srgbClr val="202452"/>
                    </a:solidFill>
                  </a:tcPr>
                </a:tc>
                <a:tc>
                  <a:txBody>
                    <a:bodyPr/>
                    <a:lstStyle/>
                    <a:p>
                      <a:pPr marL="0" marR="0">
                        <a:lnSpc>
                          <a:spcPct val="107000"/>
                        </a:lnSpc>
                        <a:spcBef>
                          <a:spcPts val="0"/>
                        </a:spcBef>
                        <a:spcAft>
                          <a:spcPts val="0"/>
                        </a:spcAft>
                      </a:pPr>
                      <a:r>
                        <a:rPr lang="en-US" sz="1000" dirty="0">
                          <a:effectLst/>
                        </a:rPr>
                        <a:t>Successful Completion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solidFill>
                      <a:srgbClr val="202452"/>
                    </a:solidFill>
                  </a:tcPr>
                </a:tc>
                <a:extLst>
                  <a:ext uri="{0D108BD9-81ED-4DB2-BD59-A6C34878D82A}">
                    <a16:rowId xmlns:a16="http://schemas.microsoft.com/office/drawing/2014/main" val="30364607"/>
                  </a:ext>
                </a:extLst>
              </a:tr>
              <a:tr h="771546">
                <a:tc>
                  <a:txBody>
                    <a:bodyPr/>
                    <a:lstStyle/>
                    <a:p>
                      <a:pPr marL="0" marR="0" algn="ctr">
                        <a:lnSpc>
                          <a:spcPct val="107000"/>
                        </a:lnSpc>
                        <a:spcBef>
                          <a:spcPts val="0"/>
                        </a:spcBef>
                        <a:spcAft>
                          <a:spcPts val="0"/>
                        </a:spcAft>
                      </a:pPr>
                      <a:r>
                        <a:rPr lang="en-US" sz="1000" dirty="0">
                          <a:effectLst/>
                        </a:rPr>
                        <a:t>V09 - JVSG - Consistent Contact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solidFill>
                      <a:srgbClr val="202452"/>
                    </a:solidFill>
                  </a:tcPr>
                </a:tc>
                <a:tc>
                  <a:txBody>
                    <a:bodyPr/>
                    <a:lstStyle/>
                    <a:p>
                      <a:pPr marL="0" marR="0">
                        <a:lnSpc>
                          <a:spcPct val="107000"/>
                        </a:lnSpc>
                        <a:spcBef>
                          <a:spcPts val="0"/>
                        </a:spcBef>
                        <a:spcAft>
                          <a:spcPts val="0"/>
                        </a:spcAft>
                      </a:pPr>
                      <a:r>
                        <a:rPr lang="en-US" sz="1000" b="1" dirty="0">
                          <a:solidFill>
                            <a:srgbClr val="202452"/>
                          </a:solidFill>
                          <a:effectLst/>
                        </a:rPr>
                        <a:t>WP #164584956 (JVSG)</a:t>
                      </a:r>
                      <a:endParaRPr lang="en-US" sz="9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solidFill>
                      <a:srgbClr val="E0E1E2"/>
                    </a:solidFill>
                  </a:tcPr>
                </a:tc>
                <a:tc>
                  <a:txBody>
                    <a:bodyPr/>
                    <a:lstStyle/>
                    <a:p>
                      <a:pPr marL="0" marR="0">
                        <a:lnSpc>
                          <a:spcPct val="107000"/>
                        </a:lnSpc>
                        <a:spcBef>
                          <a:spcPts val="0"/>
                        </a:spcBef>
                        <a:spcAft>
                          <a:spcPts val="0"/>
                        </a:spcAft>
                      </a:pPr>
                      <a:r>
                        <a:rPr lang="en-US" sz="1000" b="1" dirty="0">
                          <a:solidFill>
                            <a:srgbClr val="202452"/>
                          </a:solidFill>
                          <a:effectLst/>
                        </a:rPr>
                        <a:t>07/26/2022</a:t>
                      </a:r>
                      <a:endParaRPr lang="en-US" sz="9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solidFill>
                      <a:srgbClr val="E0E1E2"/>
                    </a:solidFill>
                  </a:tcPr>
                </a:tc>
                <a:tc>
                  <a:txBody>
                    <a:bodyPr/>
                    <a:lstStyle/>
                    <a:p>
                      <a:pPr marL="0" marR="0">
                        <a:lnSpc>
                          <a:spcPct val="107000"/>
                        </a:lnSpc>
                        <a:spcBef>
                          <a:spcPts val="0"/>
                        </a:spcBef>
                        <a:spcAft>
                          <a:spcPts val="0"/>
                        </a:spcAft>
                      </a:pPr>
                      <a:r>
                        <a:rPr lang="en-US" sz="1000" b="1" dirty="0">
                          <a:solidFill>
                            <a:srgbClr val="202452"/>
                          </a:solidFill>
                          <a:effectLst/>
                        </a:rPr>
                        <a:t>Successful Completion</a:t>
                      </a:r>
                      <a:endParaRPr lang="en-US" sz="9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solidFill>
                      <a:srgbClr val="E0E1E2"/>
                    </a:solidFill>
                  </a:tcPr>
                </a:tc>
                <a:extLst>
                  <a:ext uri="{0D108BD9-81ED-4DB2-BD59-A6C34878D82A}">
                    <a16:rowId xmlns:a16="http://schemas.microsoft.com/office/drawing/2014/main" val="3015233737"/>
                  </a:ext>
                </a:extLst>
              </a:tr>
              <a:tr h="771546">
                <a:tc>
                  <a:txBody>
                    <a:bodyPr/>
                    <a:lstStyle/>
                    <a:p>
                      <a:pPr marL="0" marR="0" algn="ctr">
                        <a:lnSpc>
                          <a:spcPct val="107000"/>
                        </a:lnSpc>
                        <a:spcBef>
                          <a:spcPts val="0"/>
                        </a:spcBef>
                        <a:spcAft>
                          <a:spcPts val="0"/>
                        </a:spcAft>
                      </a:pPr>
                      <a:r>
                        <a:rPr lang="en-US" sz="1000" dirty="0">
                          <a:effectLst/>
                        </a:rPr>
                        <a:t>V09 - JVSG - Consistent Contact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solidFill>
                      <a:srgbClr val="202452"/>
                    </a:solidFill>
                  </a:tcPr>
                </a:tc>
                <a:tc>
                  <a:txBody>
                    <a:bodyPr/>
                    <a:lstStyle/>
                    <a:p>
                      <a:pPr marL="0" marR="0">
                        <a:lnSpc>
                          <a:spcPct val="107000"/>
                        </a:lnSpc>
                        <a:spcBef>
                          <a:spcPts val="0"/>
                        </a:spcBef>
                        <a:spcAft>
                          <a:spcPts val="0"/>
                        </a:spcAft>
                      </a:pPr>
                      <a:r>
                        <a:rPr lang="en-US" sz="1000" b="1">
                          <a:solidFill>
                            <a:srgbClr val="202452"/>
                          </a:solidFill>
                          <a:effectLst/>
                        </a:rPr>
                        <a:t>WP #164584956 (JVSG)</a:t>
                      </a:r>
                      <a:endParaRPr lang="en-US" sz="9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tc>
                <a:tc>
                  <a:txBody>
                    <a:bodyPr/>
                    <a:lstStyle/>
                    <a:p>
                      <a:pPr marL="0" marR="0">
                        <a:lnSpc>
                          <a:spcPct val="107000"/>
                        </a:lnSpc>
                        <a:spcBef>
                          <a:spcPts val="0"/>
                        </a:spcBef>
                        <a:spcAft>
                          <a:spcPts val="0"/>
                        </a:spcAft>
                      </a:pPr>
                      <a:r>
                        <a:rPr lang="en-US" sz="1000" b="1">
                          <a:solidFill>
                            <a:srgbClr val="202452"/>
                          </a:solidFill>
                          <a:effectLst/>
                        </a:rPr>
                        <a:t>08/09/2022</a:t>
                      </a:r>
                      <a:endParaRPr lang="en-US" sz="9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tc>
                <a:tc>
                  <a:txBody>
                    <a:bodyPr/>
                    <a:lstStyle/>
                    <a:p>
                      <a:pPr marL="0" marR="0">
                        <a:lnSpc>
                          <a:spcPct val="107000"/>
                        </a:lnSpc>
                        <a:spcBef>
                          <a:spcPts val="0"/>
                        </a:spcBef>
                        <a:spcAft>
                          <a:spcPts val="0"/>
                        </a:spcAft>
                      </a:pPr>
                      <a:r>
                        <a:rPr lang="en-US" sz="1000" b="1">
                          <a:solidFill>
                            <a:srgbClr val="202452"/>
                          </a:solidFill>
                          <a:effectLst/>
                        </a:rPr>
                        <a:t>Successful Completion</a:t>
                      </a:r>
                      <a:endParaRPr lang="en-US" sz="9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tc>
                <a:extLst>
                  <a:ext uri="{0D108BD9-81ED-4DB2-BD59-A6C34878D82A}">
                    <a16:rowId xmlns:a16="http://schemas.microsoft.com/office/drawing/2014/main" val="3640202890"/>
                  </a:ext>
                </a:extLst>
              </a:tr>
              <a:tr h="1335834">
                <a:tc>
                  <a:txBody>
                    <a:bodyPr/>
                    <a:lstStyle/>
                    <a:p>
                      <a:pPr marL="0" marR="0" algn="ctr">
                        <a:lnSpc>
                          <a:spcPct val="107000"/>
                        </a:lnSpc>
                        <a:spcBef>
                          <a:spcPts val="0"/>
                        </a:spcBef>
                        <a:spcAft>
                          <a:spcPts val="0"/>
                        </a:spcAft>
                      </a:pPr>
                      <a:r>
                        <a:rPr lang="en-US" sz="1000" dirty="0">
                          <a:effectLst/>
                        </a:rPr>
                        <a:t>V04 - JVSG - Individual Employment Plan Update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solidFill>
                      <a:srgbClr val="202452"/>
                    </a:solidFill>
                  </a:tcPr>
                </a:tc>
                <a:tc>
                  <a:txBody>
                    <a:bodyPr/>
                    <a:lstStyle/>
                    <a:p>
                      <a:pPr marL="0" marR="0">
                        <a:lnSpc>
                          <a:spcPct val="107000"/>
                        </a:lnSpc>
                        <a:spcBef>
                          <a:spcPts val="0"/>
                        </a:spcBef>
                        <a:spcAft>
                          <a:spcPts val="0"/>
                        </a:spcAft>
                      </a:pPr>
                      <a:r>
                        <a:rPr lang="en-US" sz="1000" b="1" dirty="0">
                          <a:solidFill>
                            <a:srgbClr val="202452"/>
                          </a:solidFill>
                          <a:effectLst/>
                        </a:rPr>
                        <a:t>WP #164584956 (JVSG)</a:t>
                      </a:r>
                      <a:endParaRPr lang="en-US" sz="9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solidFill>
                      <a:srgbClr val="E0E1E2"/>
                    </a:solidFill>
                  </a:tcPr>
                </a:tc>
                <a:tc>
                  <a:txBody>
                    <a:bodyPr/>
                    <a:lstStyle/>
                    <a:p>
                      <a:pPr marL="0" marR="0">
                        <a:lnSpc>
                          <a:spcPct val="107000"/>
                        </a:lnSpc>
                        <a:spcBef>
                          <a:spcPts val="0"/>
                        </a:spcBef>
                        <a:spcAft>
                          <a:spcPts val="0"/>
                        </a:spcAft>
                      </a:pPr>
                      <a:r>
                        <a:rPr lang="en-US" sz="1000" b="1" dirty="0">
                          <a:solidFill>
                            <a:srgbClr val="202452"/>
                          </a:solidFill>
                          <a:effectLst/>
                        </a:rPr>
                        <a:t>08/30/2022</a:t>
                      </a:r>
                      <a:endParaRPr lang="en-US" sz="9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solidFill>
                      <a:srgbClr val="E0E1E2"/>
                    </a:solidFill>
                  </a:tcPr>
                </a:tc>
                <a:tc>
                  <a:txBody>
                    <a:bodyPr/>
                    <a:lstStyle/>
                    <a:p>
                      <a:pPr marL="0" marR="0">
                        <a:lnSpc>
                          <a:spcPct val="107000"/>
                        </a:lnSpc>
                        <a:spcBef>
                          <a:spcPts val="0"/>
                        </a:spcBef>
                        <a:spcAft>
                          <a:spcPts val="0"/>
                        </a:spcAft>
                      </a:pPr>
                      <a:r>
                        <a:rPr lang="en-US" sz="1000" b="1" dirty="0">
                          <a:solidFill>
                            <a:srgbClr val="202452"/>
                          </a:solidFill>
                          <a:effectLst/>
                        </a:rPr>
                        <a:t>Successful Completion</a:t>
                      </a:r>
                      <a:endParaRPr lang="en-US" sz="9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solidFill>
                      <a:srgbClr val="E0E1E2"/>
                    </a:solidFill>
                  </a:tcPr>
                </a:tc>
                <a:extLst>
                  <a:ext uri="{0D108BD9-81ED-4DB2-BD59-A6C34878D82A}">
                    <a16:rowId xmlns:a16="http://schemas.microsoft.com/office/drawing/2014/main" val="507152102"/>
                  </a:ext>
                </a:extLst>
              </a:tr>
              <a:tr h="771546">
                <a:tc>
                  <a:txBody>
                    <a:bodyPr/>
                    <a:lstStyle/>
                    <a:p>
                      <a:pPr marL="0" marR="0" algn="ctr">
                        <a:lnSpc>
                          <a:spcPct val="107000"/>
                        </a:lnSpc>
                        <a:spcBef>
                          <a:spcPts val="0"/>
                        </a:spcBef>
                        <a:spcAft>
                          <a:spcPts val="0"/>
                        </a:spcAft>
                      </a:pPr>
                      <a:r>
                        <a:rPr lang="en-US" sz="1000" dirty="0">
                          <a:effectLst/>
                        </a:rPr>
                        <a:t>V09 - JVSG - Consistent Contact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solidFill>
                      <a:srgbClr val="202452"/>
                    </a:solidFill>
                  </a:tcPr>
                </a:tc>
                <a:tc>
                  <a:txBody>
                    <a:bodyPr/>
                    <a:lstStyle/>
                    <a:p>
                      <a:pPr marL="0" marR="0">
                        <a:lnSpc>
                          <a:spcPct val="107000"/>
                        </a:lnSpc>
                        <a:spcBef>
                          <a:spcPts val="0"/>
                        </a:spcBef>
                        <a:spcAft>
                          <a:spcPts val="0"/>
                        </a:spcAft>
                      </a:pPr>
                      <a:r>
                        <a:rPr lang="en-US" sz="1000" b="1">
                          <a:solidFill>
                            <a:srgbClr val="202452"/>
                          </a:solidFill>
                          <a:effectLst/>
                        </a:rPr>
                        <a:t>WP #164584956 (JVSG)</a:t>
                      </a:r>
                      <a:endParaRPr lang="en-US" sz="9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tc>
                <a:tc>
                  <a:txBody>
                    <a:bodyPr/>
                    <a:lstStyle/>
                    <a:p>
                      <a:pPr marL="0" marR="0">
                        <a:lnSpc>
                          <a:spcPct val="107000"/>
                        </a:lnSpc>
                        <a:spcBef>
                          <a:spcPts val="0"/>
                        </a:spcBef>
                        <a:spcAft>
                          <a:spcPts val="0"/>
                        </a:spcAft>
                      </a:pPr>
                      <a:r>
                        <a:rPr lang="en-US" sz="1000" b="1">
                          <a:solidFill>
                            <a:srgbClr val="202452"/>
                          </a:solidFill>
                          <a:effectLst/>
                        </a:rPr>
                        <a:t>08/30/2022</a:t>
                      </a:r>
                      <a:endParaRPr lang="en-US" sz="9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tc>
                <a:tc>
                  <a:txBody>
                    <a:bodyPr/>
                    <a:lstStyle/>
                    <a:p>
                      <a:pPr marL="0" marR="0">
                        <a:lnSpc>
                          <a:spcPct val="107000"/>
                        </a:lnSpc>
                        <a:spcBef>
                          <a:spcPts val="0"/>
                        </a:spcBef>
                        <a:spcAft>
                          <a:spcPts val="0"/>
                        </a:spcAft>
                      </a:pPr>
                      <a:r>
                        <a:rPr lang="en-US" sz="1000" b="1" dirty="0">
                          <a:solidFill>
                            <a:srgbClr val="202452"/>
                          </a:solidFill>
                          <a:effectLst/>
                        </a:rPr>
                        <a:t>Successful Completion</a:t>
                      </a:r>
                      <a:endParaRPr lang="en-US" sz="9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tc>
                <a:extLst>
                  <a:ext uri="{0D108BD9-81ED-4DB2-BD59-A6C34878D82A}">
                    <a16:rowId xmlns:a16="http://schemas.microsoft.com/office/drawing/2014/main" val="2540948472"/>
                  </a:ext>
                </a:extLst>
              </a:tr>
            </a:tbl>
          </a:graphicData>
        </a:graphic>
      </p:graphicFrame>
    </p:spTree>
    <p:extLst>
      <p:ext uri="{BB962C8B-B14F-4D97-AF65-F5344CB8AC3E}">
        <p14:creationId xmlns:p14="http://schemas.microsoft.com/office/powerpoint/2010/main" val="2433228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1874</TotalTime>
  <Words>839</Words>
  <Application>Microsoft Office PowerPoint</Application>
  <PresentationFormat>Widescreen</PresentationFormat>
  <Paragraphs>222</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Franklin Gothic Book</vt:lpstr>
      <vt:lpstr>Office Theme</vt:lpstr>
      <vt:lpstr>JVSG Program</vt:lpstr>
      <vt:lpstr>Agenda</vt:lpstr>
      <vt:lpstr>Case Management Case Code Tracking</vt:lpstr>
      <vt:lpstr>Case 1</vt:lpstr>
      <vt:lpstr>Case 2</vt:lpstr>
      <vt:lpstr>Case 2 (cont’d)</vt:lpstr>
      <vt:lpstr>Case 3</vt:lpstr>
      <vt:lpstr>Case 3 (cont’d)</vt:lpstr>
      <vt:lpstr>Case 3 (cont’d)</vt:lpstr>
      <vt:lpstr>Questions &amp;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Jose Santos</dc:creator>
  <cp:lastModifiedBy>Thomas, Jewelisia</cp:lastModifiedBy>
  <cp:revision>8</cp:revision>
  <dcterms:created xsi:type="dcterms:W3CDTF">2023-06-29T18:41:40Z</dcterms:created>
  <dcterms:modified xsi:type="dcterms:W3CDTF">2024-04-03T19:31:41Z</dcterms:modified>
</cp:coreProperties>
</file>