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7"/>
  </p:notesMasterIdLst>
  <p:sldIdLst>
    <p:sldId id="257" r:id="rId2"/>
    <p:sldId id="258" r:id="rId3"/>
    <p:sldId id="259" r:id="rId4"/>
    <p:sldId id="266" r:id="rId5"/>
    <p:sldId id="267" r:id="rId6"/>
    <p:sldId id="268" r:id="rId7"/>
    <p:sldId id="269" r:id="rId8"/>
    <p:sldId id="270" r:id="rId9"/>
    <p:sldId id="271" r:id="rId10"/>
    <p:sldId id="272" r:id="rId11"/>
    <p:sldId id="273" r:id="rId12"/>
    <p:sldId id="274" r:id="rId13"/>
    <p:sldId id="275" r:id="rId14"/>
    <p:sldId id="276" r:id="rId15"/>
    <p:sldId id="277" r:id="rId16"/>
    <p:sldId id="278" r:id="rId17"/>
    <p:sldId id="279" r:id="rId18"/>
    <p:sldId id="280" r:id="rId19"/>
    <p:sldId id="281" r:id="rId20"/>
    <p:sldId id="282" r:id="rId21"/>
    <p:sldId id="283" r:id="rId22"/>
    <p:sldId id="284" r:id="rId23"/>
    <p:sldId id="285" r:id="rId24"/>
    <p:sldId id="286" r:id="rId25"/>
    <p:sldId id="287" r:id="rId26"/>
    <p:sldId id="288" r:id="rId27"/>
    <p:sldId id="289" r:id="rId28"/>
    <p:sldId id="290" r:id="rId29"/>
    <p:sldId id="291" r:id="rId30"/>
    <p:sldId id="292" r:id="rId31"/>
    <p:sldId id="293" r:id="rId32"/>
    <p:sldId id="294" r:id="rId33"/>
    <p:sldId id="295" r:id="rId34"/>
    <p:sldId id="264" r:id="rId35"/>
    <p:sldId id="265"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02452"/>
    <a:srgbClr val="7B8898"/>
    <a:srgbClr val="E2C549"/>
    <a:srgbClr val="04A651"/>
    <a:srgbClr val="9C9E9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74377" autoAdjust="0"/>
  </p:normalViewPr>
  <p:slideViewPr>
    <p:cSldViewPr snapToGrid="0">
      <p:cViewPr varScale="1">
        <p:scale>
          <a:sx n="80" d="100"/>
          <a:sy n="80" d="100"/>
        </p:scale>
        <p:origin x="1674"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D13B6D-728D-490A-AC63-CD65EE5068DF}" type="datetimeFigureOut">
              <a:rPr lang="en-US" smtClean="0"/>
              <a:t>4/2/2024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4C95AC-A3AE-480C-9ADF-C7206673AE40}" type="slidenum">
              <a:rPr lang="en-US" smtClean="0"/>
              <a:t>‹#›</a:t>
            </a:fld>
            <a:endParaRPr lang="en-US"/>
          </a:p>
        </p:txBody>
      </p:sp>
    </p:spTree>
    <p:extLst>
      <p:ext uri="{BB962C8B-B14F-4D97-AF65-F5344CB8AC3E}">
        <p14:creationId xmlns:p14="http://schemas.microsoft.com/office/powerpoint/2010/main" val="16082029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1</a:t>
            </a:fld>
            <a:endParaRPr lang="en-US"/>
          </a:p>
        </p:txBody>
      </p:sp>
    </p:spTree>
    <p:extLst>
      <p:ext uri="{BB962C8B-B14F-4D97-AF65-F5344CB8AC3E}">
        <p14:creationId xmlns:p14="http://schemas.microsoft.com/office/powerpoint/2010/main" val="14977105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r>
              <a:rPr lang="en-US" altLang="en-US" dirty="0">
                <a:latin typeface="Arial" panose="020B0604020202020204" pitchFamily="34" charset="0"/>
                <a:cs typeface="Arial" panose="020B0604020202020204" pitchFamily="34" charset="0"/>
              </a:rPr>
              <a:t>These are just some of the things your work registration LOP should include:</a:t>
            </a:r>
          </a:p>
          <a:p>
            <a:pPr marL="228600" indent="-228600">
              <a:buFontTx/>
              <a:buAutoNum type="arabicPeriod"/>
            </a:pPr>
            <a:r>
              <a:rPr lang="en-US" altLang="en-US" dirty="0">
                <a:latin typeface="Arial" panose="020B0604020202020204" pitchFamily="34" charset="0"/>
                <a:cs typeface="Arial" panose="020B0604020202020204" pitchFamily="34" charset="0"/>
              </a:rPr>
              <a:t>How applicants are assessed for diversions to cash assistance during the work registration process.</a:t>
            </a:r>
          </a:p>
          <a:p>
            <a:pPr marL="228600" indent="-228600">
              <a:buFontTx/>
              <a:buAutoNum type="arabicPeriod"/>
            </a:pPr>
            <a:r>
              <a:rPr lang="en-US" altLang="en-US" dirty="0">
                <a:latin typeface="Arial" panose="020B0604020202020204" pitchFamily="34" charset="0"/>
                <a:cs typeface="Arial" panose="020B0604020202020204" pitchFamily="34" charset="0"/>
              </a:rPr>
              <a:t>How to engage applicants in a work activity.</a:t>
            </a:r>
          </a:p>
          <a:p>
            <a:pPr marL="228600" indent="-228600">
              <a:buFontTx/>
              <a:buAutoNum type="arabicPeriod"/>
            </a:pPr>
            <a:r>
              <a:rPr lang="en-US" altLang="en-US" dirty="0">
                <a:latin typeface="Arial" panose="020B0604020202020204" pitchFamily="34" charset="0"/>
                <a:cs typeface="Arial" panose="020B0604020202020204" pitchFamily="34" charset="0"/>
              </a:rPr>
              <a:t>When to enter data entry information in the system.</a:t>
            </a:r>
          </a:p>
          <a:p>
            <a:pPr marL="228600" indent="-228600">
              <a:buFontTx/>
              <a:buAutoNum type="arabicPeriod"/>
            </a:pPr>
            <a:r>
              <a:rPr lang="en-US" altLang="en-US" dirty="0">
                <a:latin typeface="Arial" panose="020B0604020202020204" pitchFamily="34" charset="0"/>
                <a:cs typeface="Arial" panose="020B0604020202020204" pitchFamily="34" charset="0"/>
              </a:rPr>
              <a:t>The process of informing WT/TANF  applicants of their program rights and responsibilities </a:t>
            </a:r>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20</a:t>
            </a:fld>
            <a:endParaRPr lang="en-US"/>
          </a:p>
        </p:txBody>
      </p:sp>
    </p:spTree>
    <p:extLst>
      <p:ext uri="{BB962C8B-B14F-4D97-AF65-F5344CB8AC3E}">
        <p14:creationId xmlns:p14="http://schemas.microsoft.com/office/powerpoint/2010/main" val="28557500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21</a:t>
            </a:fld>
            <a:endParaRPr lang="en-US"/>
          </a:p>
        </p:txBody>
      </p:sp>
    </p:spTree>
    <p:extLst>
      <p:ext uri="{BB962C8B-B14F-4D97-AF65-F5344CB8AC3E}">
        <p14:creationId xmlns:p14="http://schemas.microsoft.com/office/powerpoint/2010/main" val="37501830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22</a:t>
            </a:fld>
            <a:endParaRPr lang="en-US"/>
          </a:p>
        </p:txBody>
      </p:sp>
    </p:spTree>
    <p:extLst>
      <p:ext uri="{BB962C8B-B14F-4D97-AF65-F5344CB8AC3E}">
        <p14:creationId xmlns:p14="http://schemas.microsoft.com/office/powerpoint/2010/main" val="33706091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23</a:t>
            </a:fld>
            <a:endParaRPr lang="en-US"/>
          </a:p>
        </p:txBody>
      </p:sp>
    </p:spTree>
    <p:extLst>
      <p:ext uri="{BB962C8B-B14F-4D97-AF65-F5344CB8AC3E}">
        <p14:creationId xmlns:p14="http://schemas.microsoft.com/office/powerpoint/2010/main" val="17389243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24</a:t>
            </a:fld>
            <a:endParaRPr lang="en-US"/>
          </a:p>
        </p:txBody>
      </p:sp>
    </p:spTree>
    <p:extLst>
      <p:ext uri="{BB962C8B-B14F-4D97-AF65-F5344CB8AC3E}">
        <p14:creationId xmlns:p14="http://schemas.microsoft.com/office/powerpoint/2010/main" val="27662799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25</a:t>
            </a:fld>
            <a:endParaRPr lang="en-US"/>
          </a:p>
        </p:txBody>
      </p:sp>
    </p:spTree>
    <p:extLst>
      <p:ext uri="{BB962C8B-B14F-4D97-AF65-F5344CB8AC3E}">
        <p14:creationId xmlns:p14="http://schemas.microsoft.com/office/powerpoint/2010/main" val="16759632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26</a:t>
            </a:fld>
            <a:endParaRPr lang="en-US"/>
          </a:p>
        </p:txBody>
      </p:sp>
    </p:spTree>
    <p:extLst>
      <p:ext uri="{BB962C8B-B14F-4D97-AF65-F5344CB8AC3E}">
        <p14:creationId xmlns:p14="http://schemas.microsoft.com/office/powerpoint/2010/main" val="16606087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27</a:t>
            </a:fld>
            <a:endParaRPr lang="en-US"/>
          </a:p>
        </p:txBody>
      </p:sp>
    </p:spTree>
    <p:extLst>
      <p:ext uri="{BB962C8B-B14F-4D97-AF65-F5344CB8AC3E}">
        <p14:creationId xmlns:p14="http://schemas.microsoft.com/office/powerpoint/2010/main" val="9483331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28</a:t>
            </a:fld>
            <a:endParaRPr lang="en-US"/>
          </a:p>
        </p:txBody>
      </p:sp>
    </p:spTree>
    <p:extLst>
      <p:ext uri="{BB962C8B-B14F-4D97-AF65-F5344CB8AC3E}">
        <p14:creationId xmlns:p14="http://schemas.microsoft.com/office/powerpoint/2010/main" val="23173931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29</a:t>
            </a:fld>
            <a:endParaRPr lang="en-US"/>
          </a:p>
        </p:txBody>
      </p:sp>
    </p:spTree>
    <p:extLst>
      <p:ext uri="{BB962C8B-B14F-4D97-AF65-F5344CB8AC3E}">
        <p14:creationId xmlns:p14="http://schemas.microsoft.com/office/powerpoint/2010/main" val="37910453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pPr>
            <a:r>
              <a:rPr lang="en-US" altLang="en-US" dirty="0">
                <a:latin typeface="Arial" panose="020B0604020202020204" pitchFamily="34" charset="0"/>
                <a:cs typeface="Arial" panose="020B0604020202020204" pitchFamily="34" charset="0"/>
              </a:rPr>
              <a:t>At best, someone may ask for a supervisory review of his or her case when they feel something has not been handled properly.  Lets use transportation as an example: the region may have a support service LOP regarding transportation assistance.  The region’s LOP may state “persons living more than 20 miles from his or her activity, that individual may receive $50 in gas per month, persons living between 10-19 miles from his activity may receive $40 in gas per month, and persons living fewer than 10 miles from his/her activity may receive $30 in gas per month.  However, all transportation is based on full participation and documentation of that participation.”</a:t>
            </a:r>
          </a:p>
          <a:p>
            <a:pPr>
              <a:lnSpc>
                <a:spcPct val="90000"/>
              </a:lnSpc>
            </a:pPr>
            <a:endParaRPr lang="en-US" altLang="en-US" dirty="0">
              <a:latin typeface="Arial" panose="020B0604020202020204" pitchFamily="34" charset="0"/>
              <a:cs typeface="Arial" panose="020B0604020202020204" pitchFamily="34" charset="0"/>
            </a:endParaRPr>
          </a:p>
          <a:p>
            <a:pPr>
              <a:lnSpc>
                <a:spcPct val="90000"/>
              </a:lnSpc>
            </a:pPr>
            <a:r>
              <a:rPr lang="en-US" altLang="en-US" dirty="0">
                <a:latin typeface="Arial" panose="020B0604020202020204" pitchFamily="34" charset="0"/>
                <a:cs typeface="Arial" panose="020B0604020202020204" pitchFamily="34" charset="0"/>
              </a:rPr>
              <a:t>At worst, someone may file a law suit against a regional process.  If it is not outlined in local operating procedure, the region might have a hard time defending the decision to give someone $50 as opposed to giving someone $30.</a:t>
            </a:r>
          </a:p>
          <a:p>
            <a:pPr>
              <a:lnSpc>
                <a:spcPct val="90000"/>
              </a:lnSpc>
            </a:pPr>
            <a:endParaRPr lang="en-US" altLang="en-US" dirty="0">
              <a:latin typeface="Arial" panose="020B0604020202020204" pitchFamily="34" charset="0"/>
              <a:cs typeface="Arial" panose="020B0604020202020204" pitchFamily="34" charset="0"/>
            </a:endParaRPr>
          </a:p>
          <a:p>
            <a:pPr>
              <a:lnSpc>
                <a:spcPct val="90000"/>
              </a:lnSpc>
            </a:pPr>
            <a:r>
              <a:rPr lang="en-US" altLang="en-US" dirty="0">
                <a:latin typeface="Arial" panose="020B0604020202020204" pitchFamily="34" charset="0"/>
                <a:cs typeface="Arial" panose="020B0604020202020204" pitchFamily="34" charset="0"/>
              </a:rPr>
              <a:t>Keep in mind it would be illegal to deny someone support services because they cannot participate in traditional work activities.  Someone could be engaged in alternative activities and the region should include its stipulations for those completing alternative activities, such as attending doctor’s appointments or physical therapy. We must remember that these sort of activities may help move the participant to the point where they could possibly participate in “traditional” work activities later down the road.</a:t>
            </a:r>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12</a:t>
            </a:fld>
            <a:endParaRPr lang="en-US"/>
          </a:p>
        </p:txBody>
      </p:sp>
    </p:spTree>
    <p:extLst>
      <p:ext uri="{BB962C8B-B14F-4D97-AF65-F5344CB8AC3E}">
        <p14:creationId xmlns:p14="http://schemas.microsoft.com/office/powerpoint/2010/main" val="17788189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latin typeface="Arial" panose="020B0604020202020204" pitchFamily="34" charset="0"/>
                <a:cs typeface="Arial" panose="020B0604020202020204" pitchFamily="34" charset="0"/>
              </a:rPr>
              <a:t>**If these activities are not accompanied by traditional activities and the participant is working up to full time participation.</a:t>
            </a:r>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30</a:t>
            </a:fld>
            <a:endParaRPr lang="en-US"/>
          </a:p>
        </p:txBody>
      </p:sp>
    </p:spTree>
    <p:extLst>
      <p:ext uri="{BB962C8B-B14F-4D97-AF65-F5344CB8AC3E}">
        <p14:creationId xmlns:p14="http://schemas.microsoft.com/office/powerpoint/2010/main" val="35484898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latin typeface="Arial" panose="020B0604020202020204" pitchFamily="34" charset="0"/>
                <a:cs typeface="Arial" panose="020B0604020202020204" pitchFamily="34" charset="0"/>
              </a:rPr>
              <a:t>Provide good cause LOP elements</a:t>
            </a:r>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31</a:t>
            </a:fld>
            <a:endParaRPr lang="en-US"/>
          </a:p>
        </p:txBody>
      </p:sp>
    </p:spTree>
    <p:extLst>
      <p:ext uri="{BB962C8B-B14F-4D97-AF65-F5344CB8AC3E}">
        <p14:creationId xmlns:p14="http://schemas.microsoft.com/office/powerpoint/2010/main" val="16959823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latin typeface="Arial" panose="020B0604020202020204" pitchFamily="34" charset="0"/>
                <a:cs typeface="Arial" panose="020B0604020202020204" pitchFamily="34" charset="0"/>
              </a:rPr>
              <a:t>Provide domestic violence guidance.</a:t>
            </a:r>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32</a:t>
            </a:fld>
            <a:endParaRPr lang="en-US"/>
          </a:p>
        </p:txBody>
      </p:sp>
    </p:spTree>
    <p:extLst>
      <p:ext uri="{BB962C8B-B14F-4D97-AF65-F5344CB8AC3E}">
        <p14:creationId xmlns:p14="http://schemas.microsoft.com/office/powerpoint/2010/main" val="36393071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latin typeface="Arial" panose="020B0604020202020204" pitchFamily="34" charset="0"/>
                <a:cs typeface="Arial" panose="020B0604020202020204" pitchFamily="34" charset="0"/>
              </a:rPr>
              <a:t>Provide domestic violence guidance.</a:t>
            </a:r>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33</a:t>
            </a:fld>
            <a:endParaRPr lang="en-US"/>
          </a:p>
        </p:txBody>
      </p:sp>
    </p:spTree>
    <p:extLst>
      <p:ext uri="{BB962C8B-B14F-4D97-AF65-F5344CB8AC3E}">
        <p14:creationId xmlns:p14="http://schemas.microsoft.com/office/powerpoint/2010/main" val="34581867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35</a:t>
            </a:fld>
            <a:endParaRPr lang="en-US"/>
          </a:p>
        </p:txBody>
      </p:sp>
    </p:spTree>
    <p:extLst>
      <p:ext uri="{BB962C8B-B14F-4D97-AF65-F5344CB8AC3E}">
        <p14:creationId xmlns:p14="http://schemas.microsoft.com/office/powerpoint/2010/main" val="8651776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13</a:t>
            </a:fld>
            <a:endParaRPr lang="en-US"/>
          </a:p>
        </p:txBody>
      </p:sp>
    </p:spTree>
    <p:extLst>
      <p:ext uri="{BB962C8B-B14F-4D97-AF65-F5344CB8AC3E}">
        <p14:creationId xmlns:p14="http://schemas.microsoft.com/office/powerpoint/2010/main" val="32253121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14</a:t>
            </a:fld>
            <a:endParaRPr lang="en-US"/>
          </a:p>
        </p:txBody>
      </p:sp>
    </p:spTree>
    <p:extLst>
      <p:ext uri="{BB962C8B-B14F-4D97-AF65-F5344CB8AC3E}">
        <p14:creationId xmlns:p14="http://schemas.microsoft.com/office/powerpoint/2010/main" val="32098893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15</a:t>
            </a:fld>
            <a:endParaRPr lang="en-US"/>
          </a:p>
        </p:txBody>
      </p:sp>
    </p:spTree>
    <p:extLst>
      <p:ext uri="{BB962C8B-B14F-4D97-AF65-F5344CB8AC3E}">
        <p14:creationId xmlns:p14="http://schemas.microsoft.com/office/powerpoint/2010/main" val="29628128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16</a:t>
            </a:fld>
            <a:endParaRPr lang="en-US"/>
          </a:p>
        </p:txBody>
      </p:sp>
    </p:spTree>
    <p:extLst>
      <p:ext uri="{BB962C8B-B14F-4D97-AF65-F5344CB8AC3E}">
        <p14:creationId xmlns:p14="http://schemas.microsoft.com/office/powerpoint/2010/main" val="34085472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17</a:t>
            </a:fld>
            <a:endParaRPr lang="en-US"/>
          </a:p>
        </p:txBody>
      </p:sp>
    </p:spTree>
    <p:extLst>
      <p:ext uri="{BB962C8B-B14F-4D97-AF65-F5344CB8AC3E}">
        <p14:creationId xmlns:p14="http://schemas.microsoft.com/office/powerpoint/2010/main" val="42656325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18</a:t>
            </a:fld>
            <a:endParaRPr lang="en-US"/>
          </a:p>
        </p:txBody>
      </p:sp>
    </p:spTree>
    <p:extLst>
      <p:ext uri="{BB962C8B-B14F-4D97-AF65-F5344CB8AC3E}">
        <p14:creationId xmlns:p14="http://schemas.microsoft.com/office/powerpoint/2010/main" val="15098386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Tx/>
              <a:buAutoNum type="arabicPeriod"/>
            </a:pPr>
            <a:r>
              <a:rPr lang="en-US" altLang="en-US" dirty="0">
                <a:latin typeface="Arial" panose="020B0604020202020204" pitchFamily="34" charset="0"/>
                <a:cs typeface="Arial" panose="020B0604020202020204" pitchFamily="34" charset="0"/>
              </a:rPr>
              <a:t>Does every person have to attend a group overview, or does the region have the overview on the computer?</a:t>
            </a:r>
          </a:p>
          <a:p>
            <a:pPr marL="228600" indent="-228600">
              <a:buFontTx/>
              <a:buAutoNum type="arabicPeriod"/>
            </a:pPr>
            <a:r>
              <a:rPr lang="en-US" altLang="en-US" dirty="0">
                <a:latin typeface="Arial" panose="020B0604020202020204" pitchFamily="34" charset="0"/>
                <a:cs typeface="Arial" panose="020B0604020202020204" pitchFamily="34" charset="0"/>
              </a:rPr>
              <a:t>Does every person have to go to the overview/workshops? Are there some situations where a customer should be excused? For example, what if the individual is working full-time and just needs help getting childcare?</a:t>
            </a:r>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19</a:t>
            </a:fld>
            <a:endParaRPr lang="en-US"/>
          </a:p>
        </p:txBody>
      </p:sp>
    </p:spTree>
    <p:extLst>
      <p:ext uri="{BB962C8B-B14F-4D97-AF65-F5344CB8AC3E}">
        <p14:creationId xmlns:p14="http://schemas.microsoft.com/office/powerpoint/2010/main" val="20686732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464E23-4CB6-7816-6FCE-840FB380647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E71AC1E-BE95-3C84-4DEF-AE6AA1712C9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C61A67E-67A8-5633-0ED4-ADE890CDF14C}"/>
              </a:ext>
            </a:extLst>
          </p:cNvPr>
          <p:cNvSpPr>
            <a:spLocks noGrp="1"/>
          </p:cNvSpPr>
          <p:nvPr>
            <p:ph type="dt" sz="half" idx="10"/>
          </p:nvPr>
        </p:nvSpPr>
        <p:spPr/>
        <p:txBody>
          <a:bodyPr/>
          <a:lstStyle/>
          <a:p>
            <a:fld id="{312FA6E4-5CDE-414D-BC8B-F807461B2BA2}" type="datetimeFigureOut">
              <a:rPr lang="en-US" smtClean="0"/>
              <a:t>4/2/2024</a:t>
            </a:fld>
            <a:endParaRPr lang="en-US"/>
          </a:p>
        </p:txBody>
      </p:sp>
      <p:sp>
        <p:nvSpPr>
          <p:cNvPr id="5" name="Footer Placeholder 4">
            <a:extLst>
              <a:ext uri="{FF2B5EF4-FFF2-40B4-BE49-F238E27FC236}">
                <a16:creationId xmlns:a16="http://schemas.microsoft.com/office/drawing/2014/main" id="{6D443BB4-6240-4C3F-66F3-4AE76BB8CF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1E7D70-A769-EA5C-9D62-6DFF750A3A0E}"/>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24214998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A5ADE-5CBA-1B75-10F2-56349574CB3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B5AD0CF-9733-32D0-A0C7-4CEA06D5CA9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3CB038F-8FCA-810B-997D-1BE77F00FEAB}"/>
              </a:ext>
            </a:extLst>
          </p:cNvPr>
          <p:cNvSpPr>
            <a:spLocks noGrp="1"/>
          </p:cNvSpPr>
          <p:nvPr>
            <p:ph type="dt" sz="half" idx="10"/>
          </p:nvPr>
        </p:nvSpPr>
        <p:spPr/>
        <p:txBody>
          <a:bodyPr/>
          <a:lstStyle/>
          <a:p>
            <a:fld id="{312FA6E4-5CDE-414D-BC8B-F807461B2BA2}" type="datetimeFigureOut">
              <a:rPr lang="en-US" smtClean="0"/>
              <a:t>4/2/2024</a:t>
            </a:fld>
            <a:endParaRPr lang="en-US"/>
          </a:p>
        </p:txBody>
      </p:sp>
      <p:sp>
        <p:nvSpPr>
          <p:cNvPr id="5" name="Footer Placeholder 4">
            <a:extLst>
              <a:ext uri="{FF2B5EF4-FFF2-40B4-BE49-F238E27FC236}">
                <a16:creationId xmlns:a16="http://schemas.microsoft.com/office/drawing/2014/main" id="{ED3948AE-97C2-B22A-E50D-CC8273193C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053857-459B-74F5-A271-986BDD999EA8}"/>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41830209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0AD3C82-87D4-E3ED-8D3D-B1A71E8EB79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B967294-982D-33C9-D3DB-9E47A7372D0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3CCD54-AF99-1832-279F-CFCC9615840C}"/>
              </a:ext>
            </a:extLst>
          </p:cNvPr>
          <p:cNvSpPr>
            <a:spLocks noGrp="1"/>
          </p:cNvSpPr>
          <p:nvPr>
            <p:ph type="dt" sz="half" idx="10"/>
          </p:nvPr>
        </p:nvSpPr>
        <p:spPr/>
        <p:txBody>
          <a:bodyPr/>
          <a:lstStyle/>
          <a:p>
            <a:fld id="{312FA6E4-5CDE-414D-BC8B-F807461B2BA2}" type="datetimeFigureOut">
              <a:rPr lang="en-US" smtClean="0"/>
              <a:t>4/2/2024</a:t>
            </a:fld>
            <a:endParaRPr lang="en-US"/>
          </a:p>
        </p:txBody>
      </p:sp>
      <p:sp>
        <p:nvSpPr>
          <p:cNvPr id="5" name="Footer Placeholder 4">
            <a:extLst>
              <a:ext uri="{FF2B5EF4-FFF2-40B4-BE49-F238E27FC236}">
                <a16:creationId xmlns:a16="http://schemas.microsoft.com/office/drawing/2014/main" id="{A61F6406-DEB6-DBA9-CD11-03A8117951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081E25-EDD2-358B-78B0-4B98E24F2F97}"/>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28599376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EDEFD-E517-5A37-7163-486E378C260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E96CE0A-0772-A7F1-F0E1-EAB02AA5FBD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4DC1C6-3DEE-E715-C4F1-A9386D5C78F3}"/>
              </a:ext>
            </a:extLst>
          </p:cNvPr>
          <p:cNvSpPr>
            <a:spLocks noGrp="1"/>
          </p:cNvSpPr>
          <p:nvPr>
            <p:ph type="dt" sz="half" idx="10"/>
          </p:nvPr>
        </p:nvSpPr>
        <p:spPr/>
        <p:txBody>
          <a:bodyPr/>
          <a:lstStyle/>
          <a:p>
            <a:fld id="{312FA6E4-5CDE-414D-BC8B-F807461B2BA2}" type="datetimeFigureOut">
              <a:rPr lang="en-US" smtClean="0"/>
              <a:t>4/2/2024</a:t>
            </a:fld>
            <a:endParaRPr lang="en-US"/>
          </a:p>
        </p:txBody>
      </p:sp>
      <p:sp>
        <p:nvSpPr>
          <p:cNvPr id="5" name="Footer Placeholder 4">
            <a:extLst>
              <a:ext uri="{FF2B5EF4-FFF2-40B4-BE49-F238E27FC236}">
                <a16:creationId xmlns:a16="http://schemas.microsoft.com/office/drawing/2014/main" id="{AB6353E6-B0F9-EB8D-14B4-A7BB23D9EB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6F3823-A859-018F-8D57-E42659128B75}"/>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27173013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113BA-42E2-5A91-59E3-404447C7587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1375562-75A9-64DB-255A-8613A27C7A2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1BF896E-EFB0-10F0-5528-E4AF844C4F4D}"/>
              </a:ext>
            </a:extLst>
          </p:cNvPr>
          <p:cNvSpPr>
            <a:spLocks noGrp="1"/>
          </p:cNvSpPr>
          <p:nvPr>
            <p:ph type="dt" sz="half" idx="10"/>
          </p:nvPr>
        </p:nvSpPr>
        <p:spPr/>
        <p:txBody>
          <a:bodyPr/>
          <a:lstStyle/>
          <a:p>
            <a:fld id="{312FA6E4-5CDE-414D-BC8B-F807461B2BA2}" type="datetimeFigureOut">
              <a:rPr lang="en-US" smtClean="0"/>
              <a:t>4/2/2024</a:t>
            </a:fld>
            <a:endParaRPr lang="en-US"/>
          </a:p>
        </p:txBody>
      </p:sp>
      <p:sp>
        <p:nvSpPr>
          <p:cNvPr id="5" name="Footer Placeholder 4">
            <a:extLst>
              <a:ext uri="{FF2B5EF4-FFF2-40B4-BE49-F238E27FC236}">
                <a16:creationId xmlns:a16="http://schemas.microsoft.com/office/drawing/2014/main" id="{90DF74AB-42E2-0828-AA1B-D9E8323042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9BD4D7-DD1F-4334-DD93-C7603863A1B4}"/>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33657927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C3BAA4-F598-89F4-6FDF-D53EA22486A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490E0A5-D63D-BF48-CB71-2F74C4D49B2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D38AE4C-B218-D6F6-157A-F03D1E8E96F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D8EDDA2-BAE3-45A6-1100-41021149AEE4}"/>
              </a:ext>
            </a:extLst>
          </p:cNvPr>
          <p:cNvSpPr>
            <a:spLocks noGrp="1"/>
          </p:cNvSpPr>
          <p:nvPr>
            <p:ph type="dt" sz="half" idx="10"/>
          </p:nvPr>
        </p:nvSpPr>
        <p:spPr/>
        <p:txBody>
          <a:bodyPr/>
          <a:lstStyle/>
          <a:p>
            <a:fld id="{312FA6E4-5CDE-414D-BC8B-F807461B2BA2}" type="datetimeFigureOut">
              <a:rPr lang="en-US" smtClean="0"/>
              <a:t>4/2/2024</a:t>
            </a:fld>
            <a:endParaRPr lang="en-US"/>
          </a:p>
        </p:txBody>
      </p:sp>
      <p:sp>
        <p:nvSpPr>
          <p:cNvPr id="6" name="Footer Placeholder 5">
            <a:extLst>
              <a:ext uri="{FF2B5EF4-FFF2-40B4-BE49-F238E27FC236}">
                <a16:creationId xmlns:a16="http://schemas.microsoft.com/office/drawing/2014/main" id="{BE7D220D-3D2A-5815-83AE-DC197F48CEE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D1D11C0-CD3B-5E8B-5FA7-4168BE12E1F4}"/>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30963832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9CE2E-9DC0-8550-0367-13EDC291930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EECBD52-C12D-4BFE-875F-8712EB35082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A4C1880-CA19-4910-069A-5F60651747C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8A33C3F-F294-FCA8-5496-BC301A36EF2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B64D20D-00B3-1D2A-51E8-3650DEBE9A1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CCB2B1A-A62D-2892-C02B-A38C02EF8976}"/>
              </a:ext>
            </a:extLst>
          </p:cNvPr>
          <p:cNvSpPr>
            <a:spLocks noGrp="1"/>
          </p:cNvSpPr>
          <p:nvPr>
            <p:ph type="dt" sz="half" idx="10"/>
          </p:nvPr>
        </p:nvSpPr>
        <p:spPr/>
        <p:txBody>
          <a:bodyPr/>
          <a:lstStyle/>
          <a:p>
            <a:fld id="{312FA6E4-5CDE-414D-BC8B-F807461B2BA2}" type="datetimeFigureOut">
              <a:rPr lang="en-US" smtClean="0"/>
              <a:t>4/2/2024</a:t>
            </a:fld>
            <a:endParaRPr lang="en-US"/>
          </a:p>
        </p:txBody>
      </p:sp>
      <p:sp>
        <p:nvSpPr>
          <p:cNvPr id="8" name="Footer Placeholder 7">
            <a:extLst>
              <a:ext uri="{FF2B5EF4-FFF2-40B4-BE49-F238E27FC236}">
                <a16:creationId xmlns:a16="http://schemas.microsoft.com/office/drawing/2014/main" id="{A0B3613A-6BB4-9EBA-0CC5-69D11FD9412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414FBDF-028E-689B-5052-21430E30BA4E}"/>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10395950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AAAA4E-02CD-427A-7DA6-24DA810CBAF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5E8AC2D-5F8E-96A0-1193-EBCD8EC03D07}"/>
              </a:ext>
            </a:extLst>
          </p:cNvPr>
          <p:cNvSpPr>
            <a:spLocks noGrp="1"/>
          </p:cNvSpPr>
          <p:nvPr>
            <p:ph type="dt" sz="half" idx="10"/>
          </p:nvPr>
        </p:nvSpPr>
        <p:spPr/>
        <p:txBody>
          <a:bodyPr/>
          <a:lstStyle/>
          <a:p>
            <a:fld id="{312FA6E4-5CDE-414D-BC8B-F807461B2BA2}" type="datetimeFigureOut">
              <a:rPr lang="en-US" smtClean="0"/>
              <a:t>4/2/2024</a:t>
            </a:fld>
            <a:endParaRPr lang="en-US"/>
          </a:p>
        </p:txBody>
      </p:sp>
      <p:sp>
        <p:nvSpPr>
          <p:cNvPr id="4" name="Footer Placeholder 3">
            <a:extLst>
              <a:ext uri="{FF2B5EF4-FFF2-40B4-BE49-F238E27FC236}">
                <a16:creationId xmlns:a16="http://schemas.microsoft.com/office/drawing/2014/main" id="{15F57071-A154-1A0C-CF7D-D1F8C1D5367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6FC7762-398B-0006-2BDD-7B351CFB6C50}"/>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6481921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CC7581-1C8A-3F14-0422-EB98E189E780}"/>
              </a:ext>
            </a:extLst>
          </p:cNvPr>
          <p:cNvSpPr>
            <a:spLocks noGrp="1"/>
          </p:cNvSpPr>
          <p:nvPr>
            <p:ph type="dt" sz="half" idx="10"/>
          </p:nvPr>
        </p:nvSpPr>
        <p:spPr/>
        <p:txBody>
          <a:bodyPr/>
          <a:lstStyle/>
          <a:p>
            <a:fld id="{312FA6E4-5CDE-414D-BC8B-F807461B2BA2}" type="datetimeFigureOut">
              <a:rPr lang="en-US" smtClean="0"/>
              <a:t>4/2/2024</a:t>
            </a:fld>
            <a:endParaRPr lang="en-US"/>
          </a:p>
        </p:txBody>
      </p:sp>
      <p:sp>
        <p:nvSpPr>
          <p:cNvPr id="3" name="Footer Placeholder 2">
            <a:extLst>
              <a:ext uri="{FF2B5EF4-FFF2-40B4-BE49-F238E27FC236}">
                <a16:creationId xmlns:a16="http://schemas.microsoft.com/office/drawing/2014/main" id="{63CAF1F3-1716-63A2-D84D-6068A9AEBFE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F1D3E25-2583-AD9D-C298-D3A188A06A83}"/>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22887657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E4CCE1-8B5E-A0BF-4567-296E5798A63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EB7E449-FFEB-71CB-DB43-48389A4AD62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099111E-5B2D-C507-DE8B-410045C2139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337488A-AA58-CACE-6E39-EA322B0D8AD9}"/>
              </a:ext>
            </a:extLst>
          </p:cNvPr>
          <p:cNvSpPr>
            <a:spLocks noGrp="1"/>
          </p:cNvSpPr>
          <p:nvPr>
            <p:ph type="dt" sz="half" idx="10"/>
          </p:nvPr>
        </p:nvSpPr>
        <p:spPr/>
        <p:txBody>
          <a:bodyPr/>
          <a:lstStyle/>
          <a:p>
            <a:fld id="{312FA6E4-5CDE-414D-BC8B-F807461B2BA2}" type="datetimeFigureOut">
              <a:rPr lang="en-US" smtClean="0"/>
              <a:t>4/2/2024</a:t>
            </a:fld>
            <a:endParaRPr lang="en-US"/>
          </a:p>
        </p:txBody>
      </p:sp>
      <p:sp>
        <p:nvSpPr>
          <p:cNvPr id="6" name="Footer Placeholder 5">
            <a:extLst>
              <a:ext uri="{FF2B5EF4-FFF2-40B4-BE49-F238E27FC236}">
                <a16:creationId xmlns:a16="http://schemas.microsoft.com/office/drawing/2014/main" id="{ED261C95-0773-7D76-3D6D-31004F5EDC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8EACCD0-B23C-2520-E16C-1CC3E70D2BCF}"/>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140957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35A1D9-04C8-91DC-253F-49492AD612D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9316650-830B-C798-C6F8-2E467FC0180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F048306-9358-0053-658E-765D6130E2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2858AA9-D262-CB4A-8B47-8690769945DF}"/>
              </a:ext>
            </a:extLst>
          </p:cNvPr>
          <p:cNvSpPr>
            <a:spLocks noGrp="1"/>
          </p:cNvSpPr>
          <p:nvPr>
            <p:ph type="dt" sz="half" idx="10"/>
          </p:nvPr>
        </p:nvSpPr>
        <p:spPr/>
        <p:txBody>
          <a:bodyPr/>
          <a:lstStyle/>
          <a:p>
            <a:fld id="{312FA6E4-5CDE-414D-BC8B-F807461B2BA2}" type="datetimeFigureOut">
              <a:rPr lang="en-US" smtClean="0"/>
              <a:t>4/2/2024</a:t>
            </a:fld>
            <a:endParaRPr lang="en-US"/>
          </a:p>
        </p:txBody>
      </p:sp>
      <p:sp>
        <p:nvSpPr>
          <p:cNvPr id="6" name="Footer Placeholder 5">
            <a:extLst>
              <a:ext uri="{FF2B5EF4-FFF2-40B4-BE49-F238E27FC236}">
                <a16:creationId xmlns:a16="http://schemas.microsoft.com/office/drawing/2014/main" id="{1EBD7FF3-2EEC-07EB-B86A-AD79104022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3C80B6C-6BFC-24AF-B040-659B1E4E22FE}"/>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39178093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8237BDE-F9E0-C596-0B2E-C3A4DCE5854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FEE1D13-FA3C-B3A3-BD00-2D41DCDFB4C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21D1B4-6476-F9CE-28F5-E91F5DC7B85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2FA6E4-5CDE-414D-BC8B-F807461B2BA2}" type="datetimeFigureOut">
              <a:rPr lang="en-US" smtClean="0"/>
              <a:t>4/2/2024</a:t>
            </a:fld>
            <a:endParaRPr lang="en-US"/>
          </a:p>
        </p:txBody>
      </p:sp>
      <p:sp>
        <p:nvSpPr>
          <p:cNvPr id="5" name="Footer Placeholder 4">
            <a:extLst>
              <a:ext uri="{FF2B5EF4-FFF2-40B4-BE49-F238E27FC236}">
                <a16:creationId xmlns:a16="http://schemas.microsoft.com/office/drawing/2014/main" id="{BFBEADFB-E14D-8D7A-3AF6-ADD1B5EAA73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40F25EB-9929-E691-BB58-85235451003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A2D185-12EC-1345-84C6-F37B919F986D}" type="slidenum">
              <a:rPr lang="en-US" smtClean="0"/>
              <a:t>‹#›</a:t>
            </a:fld>
            <a:endParaRPr lang="en-US"/>
          </a:p>
        </p:txBody>
      </p:sp>
    </p:spTree>
    <p:extLst>
      <p:ext uri="{BB962C8B-B14F-4D97-AF65-F5344CB8AC3E}">
        <p14:creationId xmlns:p14="http://schemas.microsoft.com/office/powerpoint/2010/main" val="33000158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hyperlink" Target="http://www.floridajobs.org/pdg/guidancepapers/026%20Domestic%20Violence.rtf"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7359AAF1-4E9E-01ED-CCB6-47F56815EA14}"/>
              </a:ext>
            </a:extLst>
          </p:cNvPr>
          <p:cNvPicPr>
            <a:picLocks noChangeAspect="1"/>
          </p:cNvPicPr>
          <p:nvPr/>
        </p:nvPicPr>
        <p:blipFill>
          <a:blip r:embed="rId3"/>
          <a:stretch>
            <a:fillRect/>
          </a:stretch>
        </p:blipFill>
        <p:spPr>
          <a:xfrm>
            <a:off x="1654153" y="0"/>
            <a:ext cx="10973751" cy="6230652"/>
          </a:xfrm>
          <a:prstGeom prst="rect">
            <a:avLst/>
          </a:prstGeom>
        </p:spPr>
      </p:pic>
      <p:pic>
        <p:nvPicPr>
          <p:cNvPr id="13" name="Picture 12" descr="A picture containing graphics, clipart, design&#10;&#10;Description automatically generated">
            <a:extLst>
              <a:ext uri="{FF2B5EF4-FFF2-40B4-BE49-F238E27FC236}">
                <a16:creationId xmlns:a16="http://schemas.microsoft.com/office/drawing/2014/main" id="{BC74ECEE-E099-87AA-7E6C-BFCB4246DFD2}"/>
              </a:ext>
            </a:extLst>
          </p:cNvPr>
          <p:cNvPicPr>
            <a:picLocks noChangeAspect="1"/>
          </p:cNvPicPr>
          <p:nvPr/>
        </p:nvPicPr>
        <p:blipFill>
          <a:blip r:embed="rId4"/>
          <a:stretch>
            <a:fillRect/>
          </a:stretch>
        </p:blipFill>
        <p:spPr>
          <a:xfrm>
            <a:off x="-1" y="0"/>
            <a:ext cx="12193473" cy="6858000"/>
          </a:xfrm>
          <a:prstGeom prst="rect">
            <a:avLst/>
          </a:prstGeom>
        </p:spPr>
      </p:pic>
      <p:sp>
        <p:nvSpPr>
          <p:cNvPr id="6" name="Title 1">
            <a:extLst>
              <a:ext uri="{FF2B5EF4-FFF2-40B4-BE49-F238E27FC236}">
                <a16:creationId xmlns:a16="http://schemas.microsoft.com/office/drawing/2014/main" id="{E2DC671E-C487-D62B-02B1-31761F595824}"/>
              </a:ext>
            </a:extLst>
          </p:cNvPr>
          <p:cNvSpPr txBox="1">
            <a:spLocks/>
          </p:cNvSpPr>
          <p:nvPr/>
        </p:nvSpPr>
        <p:spPr>
          <a:xfrm>
            <a:off x="951469" y="3630673"/>
            <a:ext cx="7054196" cy="117453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rgbClr val="202452"/>
                </a:solidFill>
                <a:latin typeface="Arial" panose="020B0604020202020204" pitchFamily="34" charset="0"/>
                <a:cs typeface="Arial" panose="020B0604020202020204" pitchFamily="34" charset="0"/>
              </a:rPr>
              <a:t>Local Operating Procedures</a:t>
            </a:r>
          </a:p>
        </p:txBody>
      </p:sp>
      <p:sp>
        <p:nvSpPr>
          <p:cNvPr id="7" name="Subtitle 2">
            <a:extLst>
              <a:ext uri="{FF2B5EF4-FFF2-40B4-BE49-F238E27FC236}">
                <a16:creationId xmlns:a16="http://schemas.microsoft.com/office/drawing/2014/main" id="{62499B39-DC55-EDF6-AB5D-66138D2220B9}"/>
              </a:ext>
            </a:extLst>
          </p:cNvPr>
          <p:cNvSpPr txBox="1">
            <a:spLocks/>
          </p:cNvSpPr>
          <p:nvPr/>
        </p:nvSpPr>
        <p:spPr>
          <a:xfrm>
            <a:off x="951470" y="4535741"/>
            <a:ext cx="5758249" cy="53893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srgbClr val="04A651"/>
                </a:solidFill>
                <a:latin typeface="Arial" panose="020B0604020202020204" pitchFamily="34" charset="0"/>
                <a:cs typeface="Arial" panose="020B0604020202020204" pitchFamily="34" charset="0"/>
              </a:rPr>
              <a:t>Building a Foundation</a:t>
            </a:r>
          </a:p>
        </p:txBody>
      </p:sp>
    </p:spTree>
    <p:extLst>
      <p:ext uri="{BB962C8B-B14F-4D97-AF65-F5344CB8AC3E}">
        <p14:creationId xmlns:p14="http://schemas.microsoft.com/office/powerpoint/2010/main" val="24281660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Local Operating Procedures (cont’d)</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2"/>
          <a:srcRect/>
          <a:stretch/>
        </p:blipFill>
        <p:spPr>
          <a:xfrm>
            <a:off x="11182350" y="5859901"/>
            <a:ext cx="882130" cy="899379"/>
          </a:xfrm>
          <a:prstGeom prst="rect">
            <a:avLst/>
          </a:prstGeom>
        </p:spPr>
      </p:pic>
      <p:sp>
        <p:nvSpPr>
          <p:cNvPr id="3" name="Rectangle 3">
            <a:extLst>
              <a:ext uri="{FF2B5EF4-FFF2-40B4-BE49-F238E27FC236}">
                <a16:creationId xmlns:a16="http://schemas.microsoft.com/office/drawing/2014/main" id="{A885977D-4F3D-750E-53E6-EB474561DC77}"/>
              </a:ext>
            </a:extLst>
          </p:cNvPr>
          <p:cNvSpPr txBox="1">
            <a:spLocks noChangeArrowheads="1"/>
          </p:cNvSpPr>
          <p:nvPr/>
        </p:nvSpPr>
        <p:spPr>
          <a:xfrm>
            <a:off x="838200" y="1690688"/>
            <a:ext cx="10515600" cy="481488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sz="3200">
                <a:solidFill>
                  <a:srgbClr val="202452"/>
                </a:solidFill>
              </a:rPr>
              <a:t>Transportation</a:t>
            </a:r>
          </a:p>
          <a:p>
            <a:pPr lvl="1"/>
            <a:r>
              <a:rPr lang="en-US" altLang="en-US" sz="2800">
                <a:solidFill>
                  <a:srgbClr val="202452"/>
                </a:solidFill>
              </a:rPr>
              <a:t>Do all case managers know what’s allowed?</a:t>
            </a:r>
          </a:p>
          <a:p>
            <a:pPr lvl="2"/>
            <a:r>
              <a:rPr lang="en-US" altLang="en-US" sz="2400">
                <a:solidFill>
                  <a:srgbClr val="202452"/>
                </a:solidFill>
              </a:rPr>
              <a:t>Are transportation deferrals allowed in your region?</a:t>
            </a:r>
          </a:p>
          <a:p>
            <a:pPr lvl="3"/>
            <a:r>
              <a:rPr lang="en-US" altLang="en-US" sz="2400">
                <a:solidFill>
                  <a:srgbClr val="202452"/>
                </a:solidFill>
              </a:rPr>
              <a:t>If so, under what circumstances?</a:t>
            </a:r>
          </a:p>
          <a:p>
            <a:pPr lvl="2"/>
            <a:r>
              <a:rPr lang="en-US" altLang="en-US" sz="2400">
                <a:solidFill>
                  <a:srgbClr val="202452"/>
                </a:solidFill>
              </a:rPr>
              <a:t>Is there a limit on how long a participant can be deferred due to transportation issues?</a:t>
            </a:r>
          </a:p>
          <a:p>
            <a:pPr lvl="3"/>
            <a:r>
              <a:rPr lang="en-US" altLang="en-US" sz="2400">
                <a:solidFill>
                  <a:srgbClr val="202452"/>
                </a:solidFill>
              </a:rPr>
              <a:t>If so, what is that duration?</a:t>
            </a:r>
          </a:p>
          <a:p>
            <a:pPr lvl="3"/>
            <a:r>
              <a:rPr lang="en-US" altLang="en-US" sz="2400">
                <a:solidFill>
                  <a:srgbClr val="202452"/>
                </a:solidFill>
              </a:rPr>
              <a:t>What steps must the case manager take to try to eliminate the barrier? </a:t>
            </a:r>
          </a:p>
          <a:p>
            <a:pPr>
              <a:buFontTx/>
              <a:buNone/>
            </a:pPr>
            <a:endParaRPr lang="en-US" altLang="en-US" sz="3200" dirty="0">
              <a:solidFill>
                <a:srgbClr val="202452"/>
              </a:solidFill>
            </a:endParaRPr>
          </a:p>
        </p:txBody>
      </p:sp>
    </p:spTree>
    <p:extLst>
      <p:ext uri="{BB962C8B-B14F-4D97-AF65-F5344CB8AC3E}">
        <p14:creationId xmlns:p14="http://schemas.microsoft.com/office/powerpoint/2010/main" val="36201820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Local Operating Procedures (cont’d)</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2"/>
          <a:srcRect/>
          <a:stretch/>
        </p:blipFill>
        <p:spPr>
          <a:xfrm>
            <a:off x="11182350" y="5859901"/>
            <a:ext cx="882130" cy="899379"/>
          </a:xfrm>
          <a:prstGeom prst="rect">
            <a:avLst/>
          </a:prstGeom>
        </p:spPr>
      </p:pic>
      <p:sp>
        <p:nvSpPr>
          <p:cNvPr id="4" name="Rectangle 3">
            <a:extLst>
              <a:ext uri="{FF2B5EF4-FFF2-40B4-BE49-F238E27FC236}">
                <a16:creationId xmlns:a16="http://schemas.microsoft.com/office/drawing/2014/main" id="{FC1C5746-4261-A2DE-5657-ABA9E95A6C11}"/>
              </a:ext>
            </a:extLst>
          </p:cNvPr>
          <p:cNvSpPr txBox="1">
            <a:spLocks noChangeArrowheads="1"/>
          </p:cNvSpPr>
          <p:nvPr/>
        </p:nvSpPr>
        <p:spPr>
          <a:xfrm>
            <a:off x="838200" y="1690688"/>
            <a:ext cx="10515600" cy="489108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sz="3200">
                <a:solidFill>
                  <a:srgbClr val="202452"/>
                </a:solidFill>
              </a:rPr>
              <a:t>Why do we need LOPs?</a:t>
            </a:r>
          </a:p>
          <a:p>
            <a:pPr lvl="1"/>
            <a:r>
              <a:rPr lang="en-US" altLang="en-US" sz="2800">
                <a:solidFill>
                  <a:srgbClr val="202452"/>
                </a:solidFill>
              </a:rPr>
              <a:t>They provide strict and specific program instruction</a:t>
            </a:r>
          </a:p>
          <a:p>
            <a:pPr lvl="1"/>
            <a:r>
              <a:rPr lang="en-US" altLang="en-US" sz="2800">
                <a:solidFill>
                  <a:srgbClr val="202452"/>
                </a:solidFill>
              </a:rPr>
              <a:t>They hold up the integrity of the region’s processes</a:t>
            </a:r>
          </a:p>
          <a:p>
            <a:pPr lvl="1"/>
            <a:r>
              <a:rPr lang="en-US" altLang="en-US" sz="2800">
                <a:solidFill>
                  <a:srgbClr val="202452"/>
                </a:solidFill>
              </a:rPr>
              <a:t>They are written instruction on how the region runs its programs</a:t>
            </a:r>
          </a:p>
          <a:p>
            <a:pPr lvl="1"/>
            <a:r>
              <a:rPr lang="en-US" altLang="en-US" sz="2800">
                <a:solidFill>
                  <a:srgbClr val="202452"/>
                </a:solidFill>
              </a:rPr>
              <a:t>They eliminate process confusion</a:t>
            </a:r>
            <a:endParaRPr lang="en-US" altLang="en-US" sz="2800" dirty="0">
              <a:solidFill>
                <a:srgbClr val="202452"/>
              </a:solidFill>
            </a:endParaRPr>
          </a:p>
        </p:txBody>
      </p:sp>
      <p:pic>
        <p:nvPicPr>
          <p:cNvPr id="6" name="Picture 7">
            <a:extLst>
              <a:ext uri="{FF2B5EF4-FFF2-40B4-BE49-F238E27FC236}">
                <a16:creationId xmlns:a16="http://schemas.microsoft.com/office/drawing/2014/main" id="{0761894C-0911-4683-1107-E42D7DFE32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3686056"/>
            <a:ext cx="3477126" cy="30163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03253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Local Operating Procedures (cont’d)</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3" name="Rectangle 3">
            <a:extLst>
              <a:ext uri="{FF2B5EF4-FFF2-40B4-BE49-F238E27FC236}">
                <a16:creationId xmlns:a16="http://schemas.microsoft.com/office/drawing/2014/main" id="{B2593566-A207-96B5-B2C4-1835F9B5082C}"/>
              </a:ext>
            </a:extLst>
          </p:cNvPr>
          <p:cNvSpPr txBox="1">
            <a:spLocks noChangeArrowheads="1"/>
          </p:cNvSpPr>
          <p:nvPr/>
        </p:nvSpPr>
        <p:spPr>
          <a:xfrm>
            <a:off x="838200" y="1690688"/>
            <a:ext cx="10515600" cy="489108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75000"/>
              </a:spcBef>
            </a:pPr>
            <a:r>
              <a:rPr lang="en-US" altLang="en-US" sz="3200">
                <a:solidFill>
                  <a:srgbClr val="202452"/>
                </a:solidFill>
              </a:rPr>
              <a:t>Why do we need LOPs?</a:t>
            </a:r>
          </a:p>
          <a:p>
            <a:pPr lvl="1">
              <a:spcBef>
                <a:spcPct val="75000"/>
              </a:spcBef>
            </a:pPr>
            <a:r>
              <a:rPr lang="en-US" altLang="en-US" sz="2800">
                <a:solidFill>
                  <a:srgbClr val="202452"/>
                </a:solidFill>
              </a:rPr>
              <a:t>They are written documentation in the event of</a:t>
            </a:r>
          </a:p>
          <a:p>
            <a:pPr lvl="2">
              <a:spcBef>
                <a:spcPct val="75000"/>
              </a:spcBef>
            </a:pPr>
            <a:r>
              <a:rPr lang="en-US" altLang="en-US" sz="2400">
                <a:solidFill>
                  <a:srgbClr val="202452"/>
                </a:solidFill>
              </a:rPr>
              <a:t>A request for supervisory review of a case</a:t>
            </a:r>
          </a:p>
          <a:p>
            <a:pPr lvl="2">
              <a:spcBef>
                <a:spcPct val="75000"/>
              </a:spcBef>
            </a:pPr>
            <a:r>
              <a:rPr lang="en-US" altLang="en-US" sz="2400">
                <a:solidFill>
                  <a:srgbClr val="202452"/>
                </a:solidFill>
              </a:rPr>
              <a:t>A fair hearing with Department of Children and Families</a:t>
            </a:r>
          </a:p>
          <a:p>
            <a:pPr lvl="2">
              <a:spcBef>
                <a:spcPct val="75000"/>
              </a:spcBef>
            </a:pPr>
            <a:r>
              <a:rPr lang="en-US" altLang="en-US" sz="2400">
                <a:solidFill>
                  <a:srgbClr val="202452"/>
                </a:solidFill>
              </a:rPr>
              <a:t>A grievance</a:t>
            </a:r>
          </a:p>
          <a:p>
            <a:pPr lvl="2">
              <a:spcBef>
                <a:spcPct val="75000"/>
              </a:spcBef>
            </a:pPr>
            <a:r>
              <a:rPr lang="en-US" altLang="en-US" sz="2400">
                <a:solidFill>
                  <a:srgbClr val="202452"/>
                </a:solidFill>
              </a:rPr>
              <a:t>A law suit</a:t>
            </a:r>
            <a:endParaRPr lang="en-US" altLang="en-US" sz="2400" dirty="0">
              <a:solidFill>
                <a:srgbClr val="202452"/>
              </a:solidFill>
            </a:endParaRPr>
          </a:p>
        </p:txBody>
      </p:sp>
    </p:spTree>
    <p:extLst>
      <p:ext uri="{BB962C8B-B14F-4D97-AF65-F5344CB8AC3E}">
        <p14:creationId xmlns:p14="http://schemas.microsoft.com/office/powerpoint/2010/main" val="21819461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Supervisory Review</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4" name="Rectangle 3">
            <a:extLst>
              <a:ext uri="{FF2B5EF4-FFF2-40B4-BE49-F238E27FC236}">
                <a16:creationId xmlns:a16="http://schemas.microsoft.com/office/drawing/2014/main" id="{8F3748FE-4F99-1F62-AF58-5A6B3DEF8FAF}"/>
              </a:ext>
            </a:extLst>
          </p:cNvPr>
          <p:cNvSpPr txBox="1">
            <a:spLocks noChangeArrowheads="1"/>
          </p:cNvSpPr>
          <p:nvPr/>
        </p:nvSpPr>
        <p:spPr>
          <a:xfrm>
            <a:off x="838199" y="1690688"/>
            <a:ext cx="10515599" cy="489108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spcBef>
                <a:spcPct val="80000"/>
              </a:spcBef>
            </a:pPr>
            <a:r>
              <a:rPr lang="en-US" altLang="en-US" sz="2800">
                <a:solidFill>
                  <a:srgbClr val="202452"/>
                </a:solidFill>
              </a:rPr>
              <a:t>Participants may request a supervisory review of their case if</a:t>
            </a:r>
          </a:p>
          <a:p>
            <a:pPr lvl="2">
              <a:spcBef>
                <a:spcPct val="80000"/>
              </a:spcBef>
            </a:pPr>
            <a:r>
              <a:rPr lang="en-US" altLang="en-US" sz="2400">
                <a:solidFill>
                  <a:srgbClr val="202452"/>
                </a:solidFill>
              </a:rPr>
              <a:t>They feel their case is not being handled appropriately</a:t>
            </a:r>
          </a:p>
          <a:p>
            <a:pPr lvl="2">
              <a:spcBef>
                <a:spcPct val="80000"/>
              </a:spcBef>
            </a:pPr>
            <a:r>
              <a:rPr lang="en-US" altLang="en-US" sz="2400">
                <a:solidFill>
                  <a:srgbClr val="202452"/>
                </a:solidFill>
              </a:rPr>
              <a:t>They feel they were treated unfairly</a:t>
            </a:r>
          </a:p>
          <a:p>
            <a:pPr lvl="2">
              <a:spcBef>
                <a:spcPct val="80000"/>
              </a:spcBef>
            </a:pPr>
            <a:r>
              <a:rPr lang="en-US" altLang="en-US" sz="2400">
                <a:solidFill>
                  <a:srgbClr val="202452"/>
                </a:solidFill>
              </a:rPr>
              <a:t>They feel that they were unjustly denied a service</a:t>
            </a:r>
            <a:endParaRPr lang="en-US" altLang="en-US" sz="2400" dirty="0">
              <a:solidFill>
                <a:srgbClr val="202452"/>
              </a:solidFill>
            </a:endParaRPr>
          </a:p>
        </p:txBody>
      </p:sp>
    </p:spTree>
    <p:extLst>
      <p:ext uri="{BB962C8B-B14F-4D97-AF65-F5344CB8AC3E}">
        <p14:creationId xmlns:p14="http://schemas.microsoft.com/office/powerpoint/2010/main" val="15297236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Fair Hearing</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3" name="Rectangle 3">
            <a:extLst>
              <a:ext uri="{FF2B5EF4-FFF2-40B4-BE49-F238E27FC236}">
                <a16:creationId xmlns:a16="http://schemas.microsoft.com/office/drawing/2014/main" id="{752DE7B5-F7A0-6CAF-FA7A-D4F094DABA41}"/>
              </a:ext>
            </a:extLst>
          </p:cNvPr>
          <p:cNvSpPr txBox="1">
            <a:spLocks noChangeArrowheads="1"/>
          </p:cNvSpPr>
          <p:nvPr/>
        </p:nvSpPr>
        <p:spPr>
          <a:xfrm>
            <a:off x="838200" y="1690688"/>
            <a:ext cx="10515600" cy="489108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75000"/>
              </a:spcBef>
            </a:pPr>
            <a:r>
              <a:rPr lang="en-US" altLang="en-US" sz="3200">
                <a:solidFill>
                  <a:srgbClr val="202452"/>
                </a:solidFill>
              </a:rPr>
              <a:t>A participant may request a fair hearing</a:t>
            </a:r>
          </a:p>
          <a:p>
            <a:pPr lvl="1">
              <a:spcBef>
                <a:spcPct val="75000"/>
              </a:spcBef>
            </a:pPr>
            <a:r>
              <a:rPr lang="en-US" altLang="en-US" sz="2800">
                <a:solidFill>
                  <a:srgbClr val="202452"/>
                </a:solidFill>
              </a:rPr>
              <a:t>If they feel action was taken on their case inappropriately</a:t>
            </a:r>
          </a:p>
          <a:p>
            <a:pPr lvl="2">
              <a:spcBef>
                <a:spcPct val="75000"/>
              </a:spcBef>
            </a:pPr>
            <a:r>
              <a:rPr lang="en-US" altLang="en-US" sz="2400">
                <a:solidFill>
                  <a:srgbClr val="202452"/>
                </a:solidFill>
              </a:rPr>
              <a:t>Sanction</a:t>
            </a:r>
          </a:p>
          <a:p>
            <a:pPr lvl="2">
              <a:spcBef>
                <a:spcPct val="75000"/>
              </a:spcBef>
            </a:pPr>
            <a:r>
              <a:rPr lang="en-US" altLang="en-US" sz="2400">
                <a:solidFill>
                  <a:srgbClr val="202452"/>
                </a:solidFill>
              </a:rPr>
              <a:t>Termination of services due to a sanction</a:t>
            </a:r>
            <a:endParaRPr lang="en-US" altLang="en-US" sz="2400" dirty="0">
              <a:solidFill>
                <a:srgbClr val="202452"/>
              </a:solidFill>
            </a:endParaRPr>
          </a:p>
        </p:txBody>
      </p:sp>
    </p:spTree>
    <p:extLst>
      <p:ext uri="{BB962C8B-B14F-4D97-AF65-F5344CB8AC3E}">
        <p14:creationId xmlns:p14="http://schemas.microsoft.com/office/powerpoint/2010/main" val="9464384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Local Operating Procedures</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4" name="Rectangle 3">
            <a:extLst>
              <a:ext uri="{FF2B5EF4-FFF2-40B4-BE49-F238E27FC236}">
                <a16:creationId xmlns:a16="http://schemas.microsoft.com/office/drawing/2014/main" id="{7736D3EC-E0DD-031E-16A0-2BA7832021F1}"/>
              </a:ext>
            </a:extLst>
          </p:cNvPr>
          <p:cNvSpPr txBox="1">
            <a:spLocks noChangeArrowheads="1"/>
          </p:cNvSpPr>
          <p:nvPr/>
        </p:nvSpPr>
        <p:spPr>
          <a:xfrm>
            <a:off x="838200" y="1690688"/>
            <a:ext cx="10515600" cy="489108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75000"/>
              </a:spcBef>
            </a:pPr>
            <a:r>
              <a:rPr lang="en-US" altLang="en-US" sz="3200">
                <a:solidFill>
                  <a:srgbClr val="202452"/>
                </a:solidFill>
              </a:rPr>
              <a:t>Grievance</a:t>
            </a:r>
          </a:p>
          <a:p>
            <a:pPr lvl="1">
              <a:spcBef>
                <a:spcPct val="75000"/>
              </a:spcBef>
            </a:pPr>
            <a:r>
              <a:rPr lang="en-US" altLang="en-US" sz="2800">
                <a:solidFill>
                  <a:srgbClr val="202452"/>
                </a:solidFill>
              </a:rPr>
              <a:t>A participant may file a grievance if (s)he feels</a:t>
            </a:r>
          </a:p>
          <a:p>
            <a:pPr lvl="2">
              <a:spcBef>
                <a:spcPct val="75000"/>
              </a:spcBef>
            </a:pPr>
            <a:r>
              <a:rPr lang="en-US" altLang="en-US" sz="2400">
                <a:solidFill>
                  <a:srgbClr val="202452"/>
                </a:solidFill>
              </a:rPr>
              <a:t>Discriminated against</a:t>
            </a:r>
          </a:p>
          <a:p>
            <a:pPr lvl="3">
              <a:spcBef>
                <a:spcPct val="75000"/>
              </a:spcBef>
            </a:pPr>
            <a:r>
              <a:rPr lang="en-US" altLang="en-US" sz="2400">
                <a:solidFill>
                  <a:srgbClr val="202452"/>
                </a:solidFill>
              </a:rPr>
              <a:t>Race or Ethnicity</a:t>
            </a:r>
          </a:p>
          <a:p>
            <a:pPr lvl="3">
              <a:spcBef>
                <a:spcPct val="75000"/>
              </a:spcBef>
            </a:pPr>
            <a:r>
              <a:rPr lang="en-US" altLang="en-US" sz="2400">
                <a:solidFill>
                  <a:srgbClr val="202452"/>
                </a:solidFill>
              </a:rPr>
              <a:t>Age</a:t>
            </a:r>
          </a:p>
          <a:p>
            <a:pPr lvl="3">
              <a:spcBef>
                <a:spcPct val="75000"/>
              </a:spcBef>
            </a:pPr>
            <a:r>
              <a:rPr lang="en-US" altLang="en-US" sz="2400">
                <a:solidFill>
                  <a:srgbClr val="202452"/>
                </a:solidFill>
              </a:rPr>
              <a:t>gender</a:t>
            </a:r>
          </a:p>
          <a:p>
            <a:pPr lvl="2">
              <a:spcBef>
                <a:spcPct val="75000"/>
              </a:spcBef>
            </a:pPr>
            <a:r>
              <a:rPr lang="en-US" altLang="en-US" sz="2400">
                <a:solidFill>
                  <a:srgbClr val="202452"/>
                </a:solidFill>
              </a:rPr>
              <a:t>Treated unfairly</a:t>
            </a:r>
          </a:p>
          <a:p>
            <a:pPr lvl="2">
              <a:spcBef>
                <a:spcPct val="75000"/>
              </a:spcBef>
            </a:pPr>
            <a:r>
              <a:rPr lang="en-US" altLang="en-US" sz="2400">
                <a:solidFill>
                  <a:srgbClr val="202452"/>
                </a:solidFill>
              </a:rPr>
              <a:t>Is not satisfied with the results of a fair hearing</a:t>
            </a:r>
            <a:endParaRPr lang="en-US" altLang="en-US" sz="2400" dirty="0">
              <a:solidFill>
                <a:srgbClr val="202452"/>
              </a:solidFill>
            </a:endParaRPr>
          </a:p>
        </p:txBody>
      </p:sp>
    </p:spTree>
    <p:extLst>
      <p:ext uri="{BB962C8B-B14F-4D97-AF65-F5344CB8AC3E}">
        <p14:creationId xmlns:p14="http://schemas.microsoft.com/office/powerpoint/2010/main" val="16662012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Local Operating Procedures (cont’d)</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3" name="Rectangle 3">
            <a:extLst>
              <a:ext uri="{FF2B5EF4-FFF2-40B4-BE49-F238E27FC236}">
                <a16:creationId xmlns:a16="http://schemas.microsoft.com/office/drawing/2014/main" id="{4CD90A5E-8E6C-431F-1FFA-48A5D454B585}"/>
              </a:ext>
            </a:extLst>
          </p:cNvPr>
          <p:cNvSpPr txBox="1">
            <a:spLocks noChangeArrowheads="1"/>
          </p:cNvSpPr>
          <p:nvPr/>
        </p:nvSpPr>
        <p:spPr>
          <a:xfrm>
            <a:off x="838200" y="1690688"/>
            <a:ext cx="10515600" cy="489108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a:solidFill>
                  <a:srgbClr val="202452"/>
                </a:solidFill>
              </a:rPr>
              <a:t>Where do we start?</a:t>
            </a:r>
          </a:p>
          <a:p>
            <a:pPr lvl="1"/>
            <a:r>
              <a:rPr lang="en-US" altLang="en-US">
                <a:solidFill>
                  <a:srgbClr val="202452"/>
                </a:solidFill>
              </a:rPr>
              <a:t>Look at the program from beginning to end</a:t>
            </a:r>
          </a:p>
          <a:p>
            <a:pPr lvl="2"/>
            <a:r>
              <a:rPr lang="en-US" altLang="en-US">
                <a:solidFill>
                  <a:srgbClr val="202452"/>
                </a:solidFill>
              </a:rPr>
              <a:t>From applicant to transitional</a:t>
            </a:r>
          </a:p>
          <a:p>
            <a:r>
              <a:rPr lang="en-US" altLang="en-US">
                <a:solidFill>
                  <a:srgbClr val="202452"/>
                </a:solidFill>
              </a:rPr>
              <a:t>What program processes need to have LOPs?</a:t>
            </a:r>
          </a:p>
          <a:p>
            <a:r>
              <a:rPr lang="en-US" altLang="en-US">
                <a:solidFill>
                  <a:srgbClr val="202452"/>
                </a:solidFill>
              </a:rPr>
              <a:t>For which program elements am I requiring every case manager to follow the same rules? </a:t>
            </a:r>
          </a:p>
        </p:txBody>
      </p:sp>
    </p:spTree>
    <p:extLst>
      <p:ext uri="{BB962C8B-B14F-4D97-AF65-F5344CB8AC3E}">
        <p14:creationId xmlns:p14="http://schemas.microsoft.com/office/powerpoint/2010/main" val="27824474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Local Operating Procedures (cont’d)</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4" name="Rectangle 3">
            <a:extLst>
              <a:ext uri="{FF2B5EF4-FFF2-40B4-BE49-F238E27FC236}">
                <a16:creationId xmlns:a16="http://schemas.microsoft.com/office/drawing/2014/main" id="{5D0C5C6E-14A0-9080-55CB-C724403AA847}"/>
              </a:ext>
            </a:extLst>
          </p:cNvPr>
          <p:cNvSpPr txBox="1">
            <a:spLocks noChangeArrowheads="1"/>
          </p:cNvSpPr>
          <p:nvPr/>
        </p:nvSpPr>
        <p:spPr>
          <a:xfrm>
            <a:off x="838200" y="1690688"/>
            <a:ext cx="10515600" cy="52578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a:solidFill>
                  <a:srgbClr val="202452"/>
                </a:solidFill>
              </a:rPr>
              <a:t>Work Registration</a:t>
            </a:r>
          </a:p>
          <a:p>
            <a:r>
              <a:rPr lang="en-US" altLang="en-US">
                <a:solidFill>
                  <a:srgbClr val="202452"/>
                </a:solidFill>
              </a:rPr>
              <a:t>Initial Assessment</a:t>
            </a:r>
          </a:p>
          <a:p>
            <a:r>
              <a:rPr lang="en-US" altLang="en-US">
                <a:solidFill>
                  <a:srgbClr val="202452"/>
                </a:solidFill>
              </a:rPr>
              <a:t>Individual Responsibility Plan (IRP)</a:t>
            </a:r>
          </a:p>
          <a:p>
            <a:r>
              <a:rPr lang="en-US" altLang="en-US">
                <a:solidFill>
                  <a:srgbClr val="202452"/>
                </a:solidFill>
              </a:rPr>
              <a:t>Work Activities</a:t>
            </a:r>
          </a:p>
          <a:p>
            <a:r>
              <a:rPr lang="en-US" altLang="en-US">
                <a:solidFill>
                  <a:srgbClr val="202452"/>
                </a:solidFill>
              </a:rPr>
              <a:t>Documenting Hours of Participation</a:t>
            </a:r>
          </a:p>
          <a:p>
            <a:r>
              <a:rPr lang="en-US" altLang="en-US">
                <a:solidFill>
                  <a:srgbClr val="202452"/>
                </a:solidFill>
              </a:rPr>
              <a:t>Support Services</a:t>
            </a:r>
          </a:p>
          <a:p>
            <a:r>
              <a:rPr lang="en-US" altLang="en-US">
                <a:solidFill>
                  <a:srgbClr val="202452"/>
                </a:solidFill>
              </a:rPr>
              <a:t>Good Cause</a:t>
            </a:r>
          </a:p>
          <a:p>
            <a:r>
              <a:rPr lang="en-US" altLang="en-US">
                <a:solidFill>
                  <a:srgbClr val="202452"/>
                </a:solidFill>
              </a:rPr>
              <a:t>Domestic Violence</a:t>
            </a:r>
            <a:endParaRPr lang="en-US" altLang="en-US" dirty="0">
              <a:solidFill>
                <a:srgbClr val="202452"/>
              </a:solidFill>
            </a:endParaRPr>
          </a:p>
        </p:txBody>
      </p:sp>
    </p:spTree>
    <p:extLst>
      <p:ext uri="{BB962C8B-B14F-4D97-AF65-F5344CB8AC3E}">
        <p14:creationId xmlns:p14="http://schemas.microsoft.com/office/powerpoint/2010/main" val="5632422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Local Operating Procedures (cont’d)</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3" name="Rectangle 3">
            <a:extLst>
              <a:ext uri="{FF2B5EF4-FFF2-40B4-BE49-F238E27FC236}">
                <a16:creationId xmlns:a16="http://schemas.microsoft.com/office/drawing/2014/main" id="{D2A2AA76-2F79-FA9D-AC38-A53D9CE31703}"/>
              </a:ext>
            </a:extLst>
          </p:cNvPr>
          <p:cNvSpPr txBox="1">
            <a:spLocks noChangeArrowheads="1"/>
          </p:cNvSpPr>
          <p:nvPr/>
        </p:nvSpPr>
        <p:spPr>
          <a:xfrm>
            <a:off x="838200" y="1690688"/>
            <a:ext cx="10515600" cy="496728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a:solidFill>
                  <a:srgbClr val="202452"/>
                </a:solidFill>
              </a:rPr>
              <a:t>Work Registration</a:t>
            </a:r>
          </a:p>
          <a:p>
            <a:pPr lvl="1"/>
            <a:r>
              <a:rPr lang="en-US" altLang="en-US">
                <a:solidFill>
                  <a:srgbClr val="202452"/>
                </a:solidFill>
              </a:rPr>
              <a:t>Design a customer flow process</a:t>
            </a:r>
          </a:p>
          <a:p>
            <a:pPr lvl="2"/>
            <a:r>
              <a:rPr lang="en-US" altLang="en-US">
                <a:solidFill>
                  <a:srgbClr val="202452"/>
                </a:solidFill>
              </a:rPr>
              <a:t>How do you want applicants to flow from the front-desk through work registration?</a:t>
            </a:r>
          </a:p>
          <a:p>
            <a:pPr lvl="2"/>
            <a:r>
              <a:rPr lang="en-US" altLang="en-US">
                <a:solidFill>
                  <a:srgbClr val="202452"/>
                </a:solidFill>
              </a:rPr>
              <a:t>Think of every possible scenario and how staff should help applicants</a:t>
            </a:r>
          </a:p>
          <a:p>
            <a:r>
              <a:rPr lang="en-US" altLang="en-US">
                <a:solidFill>
                  <a:srgbClr val="202452"/>
                </a:solidFill>
              </a:rPr>
              <a:t>While it may not be possible to plan for all scenarios, LOPs provide a reference and guidance for program processes</a:t>
            </a:r>
            <a:endParaRPr lang="en-US" altLang="en-US" dirty="0">
              <a:solidFill>
                <a:srgbClr val="202452"/>
              </a:solidFill>
            </a:endParaRPr>
          </a:p>
        </p:txBody>
      </p:sp>
    </p:spTree>
    <p:extLst>
      <p:ext uri="{BB962C8B-B14F-4D97-AF65-F5344CB8AC3E}">
        <p14:creationId xmlns:p14="http://schemas.microsoft.com/office/powerpoint/2010/main" val="25262510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Local Operating Procedures (cont’d)</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4" name="Rectangle 3">
            <a:extLst>
              <a:ext uri="{FF2B5EF4-FFF2-40B4-BE49-F238E27FC236}">
                <a16:creationId xmlns:a16="http://schemas.microsoft.com/office/drawing/2014/main" id="{A12D6D3B-37BB-397F-C2D5-0DA07C3253AA}"/>
              </a:ext>
            </a:extLst>
          </p:cNvPr>
          <p:cNvSpPr txBox="1">
            <a:spLocks noChangeArrowheads="1"/>
          </p:cNvSpPr>
          <p:nvPr/>
        </p:nvSpPr>
        <p:spPr>
          <a:xfrm>
            <a:off x="838200" y="1690688"/>
            <a:ext cx="10515600" cy="511968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70000"/>
              </a:spcBef>
            </a:pPr>
            <a:r>
              <a:rPr lang="en-US" altLang="en-US">
                <a:solidFill>
                  <a:srgbClr val="202452"/>
                </a:solidFill>
              </a:rPr>
              <a:t>Work Registration</a:t>
            </a:r>
          </a:p>
          <a:p>
            <a:pPr lvl="1">
              <a:spcBef>
                <a:spcPct val="70000"/>
              </a:spcBef>
            </a:pPr>
            <a:r>
              <a:rPr lang="en-US" altLang="en-US">
                <a:solidFill>
                  <a:srgbClr val="202452"/>
                </a:solidFill>
              </a:rPr>
              <a:t>Recommended elements for the LOP</a:t>
            </a:r>
          </a:p>
          <a:p>
            <a:pPr lvl="2">
              <a:spcBef>
                <a:spcPct val="70000"/>
              </a:spcBef>
            </a:pPr>
            <a:r>
              <a:rPr lang="en-US" altLang="en-US" sz="2400">
                <a:solidFill>
                  <a:srgbClr val="202452"/>
                </a:solidFill>
              </a:rPr>
              <a:t>What must the applicant complete for the work registration process to be successfully completed?</a:t>
            </a:r>
          </a:p>
          <a:p>
            <a:pPr lvl="3">
              <a:spcBef>
                <a:spcPct val="70000"/>
              </a:spcBef>
            </a:pPr>
            <a:r>
              <a:rPr lang="en-US" altLang="en-US" sz="2200">
                <a:solidFill>
                  <a:srgbClr val="202452"/>
                </a:solidFill>
              </a:rPr>
              <a:t>Orientation/Overview</a:t>
            </a:r>
          </a:p>
          <a:p>
            <a:pPr lvl="3">
              <a:spcBef>
                <a:spcPct val="70000"/>
              </a:spcBef>
            </a:pPr>
            <a:r>
              <a:rPr lang="en-US" altLang="en-US" sz="2200">
                <a:solidFill>
                  <a:srgbClr val="202452"/>
                </a:solidFill>
              </a:rPr>
              <a:t>Workshops</a:t>
            </a:r>
          </a:p>
          <a:p>
            <a:pPr lvl="3">
              <a:spcBef>
                <a:spcPct val="70000"/>
              </a:spcBef>
            </a:pPr>
            <a:r>
              <a:rPr lang="en-US" altLang="en-US" sz="2200">
                <a:solidFill>
                  <a:srgbClr val="202452"/>
                </a:solidFill>
              </a:rPr>
              <a:t>Applicant job search</a:t>
            </a:r>
          </a:p>
          <a:p>
            <a:pPr lvl="3">
              <a:spcBef>
                <a:spcPct val="70000"/>
              </a:spcBef>
            </a:pPr>
            <a:r>
              <a:rPr lang="en-US" altLang="en-US" sz="2200">
                <a:solidFill>
                  <a:srgbClr val="202452"/>
                </a:solidFill>
              </a:rPr>
              <a:t>Job matching</a:t>
            </a:r>
          </a:p>
          <a:p>
            <a:pPr lvl="3">
              <a:spcBef>
                <a:spcPct val="70000"/>
              </a:spcBef>
            </a:pPr>
            <a:r>
              <a:rPr lang="en-US" altLang="en-US" sz="2200">
                <a:solidFill>
                  <a:srgbClr val="202452"/>
                </a:solidFill>
              </a:rPr>
              <a:t>Up-Front Diversion Screening process for appropriate candidates</a:t>
            </a:r>
            <a:endParaRPr lang="en-US" altLang="en-US" sz="2200" dirty="0">
              <a:solidFill>
                <a:srgbClr val="202452"/>
              </a:solidFill>
            </a:endParaRPr>
          </a:p>
        </p:txBody>
      </p:sp>
    </p:spTree>
    <p:extLst>
      <p:ext uri="{BB962C8B-B14F-4D97-AF65-F5344CB8AC3E}">
        <p14:creationId xmlns:p14="http://schemas.microsoft.com/office/powerpoint/2010/main" val="24127751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C4B73-80C3-3ED4-CC82-56C50ACCE364}"/>
              </a:ext>
            </a:extLst>
          </p:cNvPr>
          <p:cNvSpPr>
            <a:spLocks noGrp="1"/>
          </p:cNvSpPr>
          <p:nvPr>
            <p:ph type="title"/>
          </p:nvPr>
        </p:nvSpPr>
        <p:spPr>
          <a:xfrm>
            <a:off x="838200" y="500062"/>
            <a:ext cx="10515600" cy="1325563"/>
          </a:xfrm>
        </p:spPr>
        <p:txBody>
          <a:bodyPr/>
          <a:lstStyle/>
          <a:p>
            <a:r>
              <a:rPr lang="en-US" b="1" dirty="0">
                <a:solidFill>
                  <a:srgbClr val="04A651"/>
                </a:solidFill>
                <a:latin typeface="Franklin Gothic Book" panose="020B0503020102020204" pitchFamily="34" charset="0"/>
              </a:rPr>
              <a:t>Developing Local Procedures</a:t>
            </a:r>
          </a:p>
        </p:txBody>
      </p:sp>
      <p:pic>
        <p:nvPicPr>
          <p:cNvPr id="6" name="Content Placeholder 4">
            <a:extLst>
              <a:ext uri="{FF2B5EF4-FFF2-40B4-BE49-F238E27FC236}">
                <a16:creationId xmlns:a16="http://schemas.microsoft.com/office/drawing/2014/main" id="{EE5A0F19-EBDC-82AF-3EA8-E9EF5FA73E1A}"/>
              </a:ext>
            </a:extLst>
          </p:cNvPr>
          <p:cNvPicPr>
            <a:picLocks noChangeAspect="1"/>
          </p:cNvPicPr>
          <p:nvPr/>
        </p:nvPicPr>
        <p:blipFill>
          <a:blip r:embed="rId2"/>
          <a:srcRect/>
          <a:stretch/>
        </p:blipFill>
        <p:spPr>
          <a:xfrm>
            <a:off x="11182350" y="5859901"/>
            <a:ext cx="882130" cy="899379"/>
          </a:xfrm>
          <a:prstGeom prst="rect">
            <a:avLst/>
          </a:prstGeom>
        </p:spPr>
      </p:pic>
      <p:sp>
        <p:nvSpPr>
          <p:cNvPr id="5" name="Rectangle 3">
            <a:extLst>
              <a:ext uri="{FF2B5EF4-FFF2-40B4-BE49-F238E27FC236}">
                <a16:creationId xmlns:a16="http://schemas.microsoft.com/office/drawing/2014/main" id="{46147C6D-1FBD-08F0-EA30-3B72B3A6CC1A}"/>
              </a:ext>
            </a:extLst>
          </p:cNvPr>
          <p:cNvSpPr txBox="1">
            <a:spLocks noChangeArrowheads="1"/>
          </p:cNvSpPr>
          <p:nvPr/>
        </p:nvSpPr>
        <p:spPr>
          <a:xfrm>
            <a:off x="838200" y="1828800"/>
            <a:ext cx="10515600" cy="50292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50000"/>
              </a:spcBef>
            </a:pPr>
            <a:r>
              <a:rPr lang="en-US" altLang="en-US">
                <a:solidFill>
                  <a:srgbClr val="202452"/>
                </a:solidFill>
              </a:rPr>
              <a:t>What are the governing authorities for the Welfare Transition (WT) program ?</a:t>
            </a:r>
          </a:p>
          <a:p>
            <a:pPr lvl="1">
              <a:spcBef>
                <a:spcPct val="50000"/>
              </a:spcBef>
            </a:pPr>
            <a:r>
              <a:rPr lang="en-US" altLang="en-US">
                <a:solidFill>
                  <a:srgbClr val="202452"/>
                </a:solidFill>
              </a:rPr>
              <a:t>Federal Law</a:t>
            </a:r>
          </a:p>
          <a:p>
            <a:pPr lvl="2">
              <a:spcBef>
                <a:spcPct val="50000"/>
              </a:spcBef>
            </a:pPr>
            <a:r>
              <a:rPr lang="en-US" altLang="en-US">
                <a:solidFill>
                  <a:srgbClr val="202452"/>
                </a:solidFill>
              </a:rPr>
              <a:t>Code of Federal Register </a:t>
            </a:r>
            <a:r>
              <a:rPr lang="en-US" altLang="en-US" i="1">
                <a:solidFill>
                  <a:srgbClr val="202452"/>
                </a:solidFill>
              </a:rPr>
              <a:t>(CFR)</a:t>
            </a:r>
          </a:p>
          <a:p>
            <a:pPr lvl="1">
              <a:spcBef>
                <a:spcPct val="50000"/>
              </a:spcBef>
            </a:pPr>
            <a:r>
              <a:rPr lang="en-US" altLang="en-US">
                <a:solidFill>
                  <a:srgbClr val="202452"/>
                </a:solidFill>
              </a:rPr>
              <a:t>State Law</a:t>
            </a:r>
          </a:p>
          <a:p>
            <a:pPr lvl="2">
              <a:spcBef>
                <a:spcPct val="50000"/>
              </a:spcBef>
            </a:pPr>
            <a:r>
              <a:rPr lang="en-US" altLang="en-US">
                <a:solidFill>
                  <a:srgbClr val="202452"/>
                </a:solidFill>
              </a:rPr>
              <a:t>Florida Statutes </a:t>
            </a:r>
            <a:r>
              <a:rPr lang="en-US" altLang="en-US" i="1">
                <a:solidFill>
                  <a:srgbClr val="202452"/>
                </a:solidFill>
              </a:rPr>
              <a:t>(F.S.)</a:t>
            </a:r>
          </a:p>
          <a:p>
            <a:pPr lvl="2">
              <a:spcBef>
                <a:spcPct val="50000"/>
              </a:spcBef>
            </a:pPr>
            <a:r>
              <a:rPr lang="en-US" altLang="en-US">
                <a:solidFill>
                  <a:srgbClr val="202452"/>
                </a:solidFill>
              </a:rPr>
              <a:t>Florida Administrative Code </a:t>
            </a:r>
            <a:r>
              <a:rPr lang="en-US" altLang="en-US" i="1">
                <a:solidFill>
                  <a:srgbClr val="202452"/>
                </a:solidFill>
              </a:rPr>
              <a:t>(FAC)</a:t>
            </a:r>
          </a:p>
          <a:p>
            <a:pPr lvl="2">
              <a:spcBef>
                <a:spcPct val="50000"/>
              </a:spcBef>
            </a:pPr>
            <a:r>
              <a:rPr lang="en-US" altLang="en-US">
                <a:solidFill>
                  <a:srgbClr val="202452"/>
                </a:solidFill>
              </a:rPr>
              <a:t>State Plan</a:t>
            </a:r>
          </a:p>
          <a:p>
            <a:pPr lvl="1">
              <a:spcBef>
                <a:spcPct val="50000"/>
              </a:spcBef>
            </a:pPr>
            <a:r>
              <a:rPr lang="en-US" altLang="en-US">
                <a:solidFill>
                  <a:srgbClr val="202452"/>
                </a:solidFill>
              </a:rPr>
              <a:t>State guidance</a:t>
            </a:r>
            <a:endParaRPr lang="en-US" altLang="en-US" dirty="0">
              <a:solidFill>
                <a:srgbClr val="202452"/>
              </a:solidFill>
            </a:endParaRPr>
          </a:p>
        </p:txBody>
      </p:sp>
    </p:spTree>
    <p:extLst>
      <p:ext uri="{BB962C8B-B14F-4D97-AF65-F5344CB8AC3E}">
        <p14:creationId xmlns:p14="http://schemas.microsoft.com/office/powerpoint/2010/main" val="29269005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Local Operating Procedures (cont’d)</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3" name="Rectangle 3">
            <a:extLst>
              <a:ext uri="{FF2B5EF4-FFF2-40B4-BE49-F238E27FC236}">
                <a16:creationId xmlns:a16="http://schemas.microsoft.com/office/drawing/2014/main" id="{B0EE2999-6DBA-A6A9-13EA-40BC96D94279}"/>
              </a:ext>
            </a:extLst>
          </p:cNvPr>
          <p:cNvSpPr txBox="1">
            <a:spLocks noChangeArrowheads="1"/>
          </p:cNvSpPr>
          <p:nvPr/>
        </p:nvSpPr>
        <p:spPr>
          <a:xfrm>
            <a:off x="838200" y="1690688"/>
            <a:ext cx="10515600" cy="489108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altLang="en-US" sz="3200">
                <a:solidFill>
                  <a:srgbClr val="202452"/>
                </a:solidFill>
              </a:rPr>
              <a:t>It should also include:</a:t>
            </a:r>
          </a:p>
          <a:p>
            <a:pPr lvl="2"/>
            <a:r>
              <a:rPr lang="en-US" altLang="en-US" sz="2800">
                <a:solidFill>
                  <a:srgbClr val="202452"/>
                </a:solidFill>
              </a:rPr>
              <a:t>The process for medically incapacitated individuals who cannot complete work registration </a:t>
            </a:r>
          </a:p>
          <a:p>
            <a:pPr lvl="2"/>
            <a:r>
              <a:rPr lang="en-US" altLang="en-US" sz="2800">
                <a:solidFill>
                  <a:srgbClr val="202452"/>
                </a:solidFill>
              </a:rPr>
              <a:t>When to provide support services to individuals who need services to complete work registration</a:t>
            </a:r>
          </a:p>
          <a:p>
            <a:pPr lvl="3">
              <a:buFontTx/>
              <a:buNone/>
            </a:pPr>
            <a:endParaRPr lang="en-US" altLang="en-US" sz="2400">
              <a:solidFill>
                <a:srgbClr val="202452"/>
              </a:solidFill>
            </a:endParaRPr>
          </a:p>
          <a:p>
            <a:pPr lvl="3"/>
            <a:endParaRPr lang="en-US" altLang="en-US" sz="2400" dirty="0">
              <a:solidFill>
                <a:srgbClr val="202452"/>
              </a:solidFill>
            </a:endParaRPr>
          </a:p>
        </p:txBody>
      </p:sp>
    </p:spTree>
    <p:extLst>
      <p:ext uri="{BB962C8B-B14F-4D97-AF65-F5344CB8AC3E}">
        <p14:creationId xmlns:p14="http://schemas.microsoft.com/office/powerpoint/2010/main" val="39877398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Local Operating Procedures (cont’d)</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4" name="Rectangle 3">
            <a:extLst>
              <a:ext uri="{FF2B5EF4-FFF2-40B4-BE49-F238E27FC236}">
                <a16:creationId xmlns:a16="http://schemas.microsoft.com/office/drawing/2014/main" id="{C669DCEB-4CEC-55CF-B97D-094D940BE7ED}"/>
              </a:ext>
            </a:extLst>
          </p:cNvPr>
          <p:cNvSpPr txBox="1">
            <a:spLocks noChangeArrowheads="1"/>
          </p:cNvSpPr>
          <p:nvPr/>
        </p:nvSpPr>
        <p:spPr>
          <a:xfrm>
            <a:off x="838200" y="1690688"/>
            <a:ext cx="10515600" cy="52578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sz="3200">
                <a:solidFill>
                  <a:srgbClr val="202452"/>
                </a:solidFill>
              </a:rPr>
              <a:t>Initial Assessment</a:t>
            </a:r>
          </a:p>
          <a:p>
            <a:pPr lvl="1"/>
            <a:r>
              <a:rPr lang="en-US" altLang="en-US" sz="2800">
                <a:solidFill>
                  <a:srgbClr val="202452"/>
                </a:solidFill>
              </a:rPr>
              <a:t>Your initial assessment LOP should identify:</a:t>
            </a:r>
          </a:p>
          <a:p>
            <a:pPr lvl="2"/>
            <a:r>
              <a:rPr lang="en-US" altLang="en-US" sz="2400">
                <a:solidFill>
                  <a:srgbClr val="202452"/>
                </a:solidFill>
              </a:rPr>
              <a:t>The initial assessment tool program staff use </a:t>
            </a:r>
          </a:p>
          <a:p>
            <a:pPr lvl="2"/>
            <a:r>
              <a:rPr lang="en-US" altLang="en-US" sz="2400">
                <a:solidFill>
                  <a:srgbClr val="202452"/>
                </a:solidFill>
              </a:rPr>
              <a:t>How the tool assesses</a:t>
            </a:r>
          </a:p>
          <a:p>
            <a:pPr lvl="3"/>
            <a:r>
              <a:rPr lang="en-US" altLang="en-US" sz="2400">
                <a:solidFill>
                  <a:srgbClr val="202452"/>
                </a:solidFill>
              </a:rPr>
              <a:t>Work history</a:t>
            </a:r>
          </a:p>
          <a:p>
            <a:pPr lvl="3"/>
            <a:r>
              <a:rPr lang="en-US" altLang="en-US" sz="2400">
                <a:solidFill>
                  <a:srgbClr val="202452"/>
                </a:solidFill>
              </a:rPr>
              <a:t>Skills</a:t>
            </a:r>
          </a:p>
          <a:p>
            <a:pPr lvl="3"/>
            <a:r>
              <a:rPr lang="en-US" altLang="en-US" sz="2400">
                <a:solidFill>
                  <a:srgbClr val="202452"/>
                </a:solidFill>
              </a:rPr>
              <a:t>Employability</a:t>
            </a:r>
          </a:p>
          <a:p>
            <a:pPr lvl="2"/>
            <a:r>
              <a:rPr lang="en-US" altLang="en-US" sz="2400">
                <a:solidFill>
                  <a:srgbClr val="202452"/>
                </a:solidFill>
              </a:rPr>
              <a:t>This could be a locally developed form or a combination of forms and standardized tests like the TABE</a:t>
            </a:r>
          </a:p>
          <a:p>
            <a:pPr lvl="1">
              <a:buFontTx/>
              <a:buNone/>
            </a:pPr>
            <a:endParaRPr lang="en-US" altLang="en-US" sz="2800" dirty="0">
              <a:solidFill>
                <a:srgbClr val="202452"/>
              </a:solidFill>
            </a:endParaRPr>
          </a:p>
        </p:txBody>
      </p:sp>
    </p:spTree>
    <p:extLst>
      <p:ext uri="{BB962C8B-B14F-4D97-AF65-F5344CB8AC3E}">
        <p14:creationId xmlns:p14="http://schemas.microsoft.com/office/powerpoint/2010/main" val="4891953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Local Operating Procedures (cont’d)</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3" name="Rectangle 3">
            <a:extLst>
              <a:ext uri="{FF2B5EF4-FFF2-40B4-BE49-F238E27FC236}">
                <a16:creationId xmlns:a16="http://schemas.microsoft.com/office/drawing/2014/main" id="{848D9D0F-3126-02AA-8F16-C65FEA8C9609}"/>
              </a:ext>
            </a:extLst>
          </p:cNvPr>
          <p:cNvSpPr txBox="1">
            <a:spLocks noChangeArrowheads="1"/>
          </p:cNvSpPr>
          <p:nvPr/>
        </p:nvSpPr>
        <p:spPr>
          <a:xfrm>
            <a:off x="838200" y="1690688"/>
            <a:ext cx="10515600" cy="48768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sz="3200">
                <a:solidFill>
                  <a:srgbClr val="202452"/>
                </a:solidFill>
              </a:rPr>
              <a:t>Initial Assessment Tool</a:t>
            </a:r>
          </a:p>
          <a:p>
            <a:pPr lvl="1"/>
            <a:r>
              <a:rPr lang="en-US" altLang="en-US" sz="2800">
                <a:solidFill>
                  <a:srgbClr val="202452"/>
                </a:solidFill>
              </a:rPr>
              <a:t>How do you know when it was completed?</a:t>
            </a:r>
          </a:p>
          <a:p>
            <a:pPr lvl="2"/>
            <a:r>
              <a:rPr lang="en-US" altLang="en-US" sz="2400">
                <a:solidFill>
                  <a:srgbClr val="202452"/>
                </a:solidFill>
              </a:rPr>
              <a:t>Was it dated by the program participant?</a:t>
            </a:r>
          </a:p>
          <a:p>
            <a:pPr lvl="1"/>
            <a:r>
              <a:rPr lang="en-US" altLang="en-US" sz="2800">
                <a:solidFill>
                  <a:srgbClr val="202452"/>
                </a:solidFill>
              </a:rPr>
              <a:t>How do you know if it was reviewed?</a:t>
            </a:r>
          </a:p>
          <a:p>
            <a:pPr lvl="2"/>
            <a:r>
              <a:rPr lang="en-US" altLang="en-US" sz="2400">
                <a:solidFill>
                  <a:srgbClr val="202452"/>
                </a:solidFill>
              </a:rPr>
              <a:t>Was it dated by the program staff?</a:t>
            </a:r>
          </a:p>
          <a:p>
            <a:pPr lvl="2"/>
            <a:r>
              <a:rPr lang="en-US" altLang="en-US" sz="2400">
                <a:solidFill>
                  <a:srgbClr val="202452"/>
                </a:solidFill>
              </a:rPr>
              <a:t>Are any elements missing or left blank?</a:t>
            </a:r>
            <a:endParaRPr lang="en-US" altLang="en-US" sz="2400" dirty="0">
              <a:solidFill>
                <a:srgbClr val="202452"/>
              </a:solidFill>
            </a:endParaRPr>
          </a:p>
        </p:txBody>
      </p:sp>
    </p:spTree>
    <p:extLst>
      <p:ext uri="{BB962C8B-B14F-4D97-AF65-F5344CB8AC3E}">
        <p14:creationId xmlns:p14="http://schemas.microsoft.com/office/powerpoint/2010/main" val="3822172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Local Operating Procedures (cont’d)</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4" name="Rectangle 3">
            <a:extLst>
              <a:ext uri="{FF2B5EF4-FFF2-40B4-BE49-F238E27FC236}">
                <a16:creationId xmlns:a16="http://schemas.microsoft.com/office/drawing/2014/main" id="{FE4164AA-AAAC-7E83-DB1E-A95A467CA769}"/>
              </a:ext>
            </a:extLst>
          </p:cNvPr>
          <p:cNvSpPr txBox="1">
            <a:spLocks noChangeArrowheads="1"/>
          </p:cNvSpPr>
          <p:nvPr/>
        </p:nvSpPr>
        <p:spPr>
          <a:xfrm>
            <a:off x="838200" y="1690688"/>
            <a:ext cx="10515600" cy="51054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55000"/>
              </a:spcBef>
            </a:pPr>
            <a:r>
              <a:rPr lang="en-US" altLang="en-US" sz="3200">
                <a:solidFill>
                  <a:srgbClr val="202452"/>
                </a:solidFill>
              </a:rPr>
              <a:t>Initial Assessment</a:t>
            </a:r>
          </a:p>
          <a:p>
            <a:pPr lvl="1">
              <a:spcBef>
                <a:spcPct val="55000"/>
              </a:spcBef>
            </a:pPr>
            <a:r>
              <a:rPr lang="en-US" altLang="en-US" sz="2800">
                <a:solidFill>
                  <a:srgbClr val="202452"/>
                </a:solidFill>
              </a:rPr>
              <a:t>The LOP should also include:</a:t>
            </a:r>
          </a:p>
          <a:p>
            <a:pPr lvl="2">
              <a:spcBef>
                <a:spcPct val="55000"/>
              </a:spcBef>
            </a:pPr>
            <a:r>
              <a:rPr lang="en-US" altLang="en-US" sz="2400">
                <a:solidFill>
                  <a:srgbClr val="202452"/>
                </a:solidFill>
              </a:rPr>
              <a:t>When supplemental assessments may be needed</a:t>
            </a:r>
          </a:p>
          <a:p>
            <a:pPr lvl="2">
              <a:spcBef>
                <a:spcPct val="55000"/>
              </a:spcBef>
            </a:pPr>
            <a:r>
              <a:rPr lang="en-US" altLang="en-US" sz="2400">
                <a:solidFill>
                  <a:srgbClr val="202452"/>
                </a:solidFill>
              </a:rPr>
              <a:t>Assessing for hidden disabilities</a:t>
            </a:r>
          </a:p>
          <a:p>
            <a:pPr lvl="3">
              <a:spcBef>
                <a:spcPct val="55000"/>
              </a:spcBef>
            </a:pPr>
            <a:r>
              <a:rPr lang="en-US" altLang="en-US" sz="2400">
                <a:solidFill>
                  <a:srgbClr val="202452"/>
                </a:solidFill>
              </a:rPr>
              <a:t>Is this contracted out or a preliminary in-house assessment?</a:t>
            </a:r>
          </a:p>
          <a:p>
            <a:pPr lvl="2">
              <a:spcBef>
                <a:spcPct val="55000"/>
              </a:spcBef>
            </a:pPr>
            <a:r>
              <a:rPr lang="en-US" altLang="en-US" sz="2400">
                <a:solidFill>
                  <a:srgbClr val="202452"/>
                </a:solidFill>
              </a:rPr>
              <a:t>Assessing for possible mental health and substance abuse issues</a:t>
            </a:r>
          </a:p>
          <a:p>
            <a:pPr lvl="2">
              <a:spcBef>
                <a:spcPct val="55000"/>
              </a:spcBef>
            </a:pPr>
            <a:r>
              <a:rPr lang="en-US" altLang="en-US" sz="2400">
                <a:solidFill>
                  <a:srgbClr val="202452"/>
                </a:solidFill>
              </a:rPr>
              <a:t>Assessing for possible domestic violence and need for services</a:t>
            </a:r>
          </a:p>
          <a:p>
            <a:pPr lvl="3">
              <a:spcBef>
                <a:spcPct val="55000"/>
              </a:spcBef>
            </a:pPr>
            <a:r>
              <a:rPr lang="en-US" altLang="en-US" sz="2400">
                <a:solidFill>
                  <a:srgbClr val="202452"/>
                </a:solidFill>
              </a:rPr>
              <a:t>Are these general questionnaires?</a:t>
            </a:r>
            <a:endParaRPr lang="en-US" altLang="en-US" sz="2400" dirty="0">
              <a:solidFill>
                <a:srgbClr val="202452"/>
              </a:solidFill>
            </a:endParaRPr>
          </a:p>
        </p:txBody>
      </p:sp>
    </p:spTree>
    <p:extLst>
      <p:ext uri="{BB962C8B-B14F-4D97-AF65-F5344CB8AC3E}">
        <p14:creationId xmlns:p14="http://schemas.microsoft.com/office/powerpoint/2010/main" val="35672955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Local Operating Procedures (cont’d)</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3" name="Rectangle 3">
            <a:extLst>
              <a:ext uri="{FF2B5EF4-FFF2-40B4-BE49-F238E27FC236}">
                <a16:creationId xmlns:a16="http://schemas.microsoft.com/office/drawing/2014/main" id="{38BAD57F-8543-8D97-0C23-245E0A863A35}"/>
              </a:ext>
            </a:extLst>
          </p:cNvPr>
          <p:cNvSpPr txBox="1">
            <a:spLocks noChangeArrowheads="1"/>
          </p:cNvSpPr>
          <p:nvPr/>
        </p:nvSpPr>
        <p:spPr>
          <a:xfrm>
            <a:off x="838200" y="1690688"/>
            <a:ext cx="10515600" cy="489108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sz="3200">
                <a:solidFill>
                  <a:srgbClr val="202452"/>
                </a:solidFill>
              </a:rPr>
              <a:t>Individual Responsibility Plan (IRP)</a:t>
            </a:r>
          </a:p>
          <a:p>
            <a:pPr lvl="1"/>
            <a:r>
              <a:rPr lang="en-US" altLang="en-US" sz="2800">
                <a:solidFill>
                  <a:srgbClr val="202452"/>
                </a:solidFill>
              </a:rPr>
              <a:t>The LOP for IRPs could include:</a:t>
            </a:r>
          </a:p>
          <a:p>
            <a:pPr lvl="2"/>
            <a:r>
              <a:rPr lang="en-US" altLang="en-US" sz="2800">
                <a:solidFill>
                  <a:srgbClr val="202452"/>
                </a:solidFill>
              </a:rPr>
              <a:t>The process for developing the IRP</a:t>
            </a:r>
          </a:p>
          <a:p>
            <a:pPr lvl="2"/>
            <a:r>
              <a:rPr lang="en-US" altLang="en-US" sz="2800">
                <a:solidFill>
                  <a:srgbClr val="202452"/>
                </a:solidFill>
              </a:rPr>
              <a:t>When it must be completed</a:t>
            </a:r>
          </a:p>
          <a:p>
            <a:pPr lvl="2"/>
            <a:r>
              <a:rPr lang="en-US" altLang="en-US" sz="2800">
                <a:solidFill>
                  <a:srgbClr val="202452"/>
                </a:solidFill>
              </a:rPr>
              <a:t>How often the steps-to-sufficiency must be updated and signed</a:t>
            </a:r>
          </a:p>
          <a:p>
            <a:pPr lvl="2"/>
            <a:r>
              <a:rPr lang="en-US" altLang="en-US" sz="2800">
                <a:solidFill>
                  <a:srgbClr val="202452"/>
                </a:solidFill>
              </a:rPr>
              <a:t>The tool the RWB uses</a:t>
            </a:r>
          </a:p>
          <a:p>
            <a:pPr lvl="2"/>
            <a:r>
              <a:rPr lang="en-US" altLang="en-US" sz="2800">
                <a:solidFill>
                  <a:srgbClr val="202452"/>
                </a:solidFill>
              </a:rPr>
              <a:t>IRP Requirements</a:t>
            </a:r>
            <a:endParaRPr lang="en-US" altLang="en-US" sz="2400" dirty="0">
              <a:solidFill>
                <a:srgbClr val="202452"/>
              </a:solidFill>
            </a:endParaRPr>
          </a:p>
        </p:txBody>
      </p:sp>
    </p:spTree>
    <p:extLst>
      <p:ext uri="{BB962C8B-B14F-4D97-AF65-F5344CB8AC3E}">
        <p14:creationId xmlns:p14="http://schemas.microsoft.com/office/powerpoint/2010/main" val="14473348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Local Operating Procedures (cont’d)</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4" name="Content Placeholder 2">
            <a:extLst>
              <a:ext uri="{FF2B5EF4-FFF2-40B4-BE49-F238E27FC236}">
                <a16:creationId xmlns:a16="http://schemas.microsoft.com/office/drawing/2014/main" id="{F645855C-EEFB-15D1-FFBB-EE2E138BB25A}"/>
              </a:ext>
            </a:extLst>
          </p:cNvPr>
          <p:cNvSpPr>
            <a:spLocks noGrp="1"/>
          </p:cNvSpPr>
          <p:nvPr>
            <p:ph idx="1"/>
          </p:nvPr>
        </p:nvSpPr>
        <p:spPr>
          <a:xfrm>
            <a:off x="838199" y="1690688"/>
            <a:ext cx="10515599" cy="4495800"/>
          </a:xfrm>
        </p:spPr>
        <p:txBody>
          <a:bodyPr>
            <a:normAutofit/>
          </a:bodyPr>
          <a:lstStyle/>
          <a:p>
            <a:pPr lvl="1" eaLnBrk="1" hangingPunct="1">
              <a:spcBef>
                <a:spcPct val="80000"/>
              </a:spcBef>
            </a:pPr>
            <a:r>
              <a:rPr lang="en-US" altLang="en-US" sz="2800" dirty="0">
                <a:solidFill>
                  <a:srgbClr val="202452"/>
                </a:solidFill>
              </a:rPr>
              <a:t>When must staff initiate the IRP?</a:t>
            </a:r>
          </a:p>
          <a:p>
            <a:pPr lvl="1" eaLnBrk="1" hangingPunct="1">
              <a:spcBef>
                <a:spcPct val="80000"/>
              </a:spcBef>
            </a:pPr>
            <a:r>
              <a:rPr lang="en-US" altLang="en-US" sz="2800" dirty="0">
                <a:solidFill>
                  <a:srgbClr val="202452"/>
                </a:solidFill>
              </a:rPr>
              <a:t>Who is required to sign the IRP?</a:t>
            </a:r>
          </a:p>
          <a:p>
            <a:pPr lvl="1" eaLnBrk="1" hangingPunct="1">
              <a:spcBef>
                <a:spcPct val="80000"/>
              </a:spcBef>
            </a:pPr>
            <a:r>
              <a:rPr lang="en-US" altLang="en-US" sz="2800" dirty="0">
                <a:solidFill>
                  <a:srgbClr val="202452"/>
                </a:solidFill>
              </a:rPr>
              <a:t>What must be included on the IRP</a:t>
            </a:r>
          </a:p>
          <a:p>
            <a:pPr lvl="2" eaLnBrk="1" hangingPunct="1">
              <a:spcBef>
                <a:spcPct val="80000"/>
              </a:spcBef>
            </a:pPr>
            <a:r>
              <a:rPr lang="en-US" altLang="en-US" sz="2400" dirty="0">
                <a:solidFill>
                  <a:srgbClr val="202452"/>
                </a:solidFill>
              </a:rPr>
              <a:t>Employment goals</a:t>
            </a:r>
          </a:p>
          <a:p>
            <a:pPr lvl="2" eaLnBrk="1" hangingPunct="1">
              <a:spcBef>
                <a:spcPct val="80000"/>
              </a:spcBef>
            </a:pPr>
            <a:r>
              <a:rPr lang="en-US" altLang="en-US" sz="2400" dirty="0">
                <a:solidFill>
                  <a:srgbClr val="202452"/>
                </a:solidFill>
              </a:rPr>
              <a:t>Educational goals</a:t>
            </a:r>
          </a:p>
          <a:p>
            <a:pPr lvl="2" eaLnBrk="1" hangingPunct="1">
              <a:spcBef>
                <a:spcPct val="80000"/>
              </a:spcBef>
            </a:pPr>
            <a:r>
              <a:rPr lang="en-US" altLang="en-US" sz="2400" dirty="0">
                <a:solidFill>
                  <a:srgbClr val="202452"/>
                </a:solidFill>
              </a:rPr>
              <a:t>Needs and Barriers</a:t>
            </a:r>
          </a:p>
          <a:p>
            <a:pPr lvl="2" eaLnBrk="1" hangingPunct="1">
              <a:spcBef>
                <a:spcPct val="80000"/>
              </a:spcBef>
            </a:pPr>
            <a:r>
              <a:rPr lang="en-US" altLang="en-US" sz="2400" dirty="0">
                <a:solidFill>
                  <a:srgbClr val="202452"/>
                </a:solidFill>
              </a:rPr>
              <a:t>Steps to Self Sufficiency</a:t>
            </a:r>
          </a:p>
        </p:txBody>
      </p:sp>
    </p:spTree>
    <p:extLst>
      <p:ext uri="{BB962C8B-B14F-4D97-AF65-F5344CB8AC3E}">
        <p14:creationId xmlns:p14="http://schemas.microsoft.com/office/powerpoint/2010/main" val="39547684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Local Operating Procedures (cont’d)</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7" name="Rectangle 3">
            <a:extLst>
              <a:ext uri="{FF2B5EF4-FFF2-40B4-BE49-F238E27FC236}">
                <a16:creationId xmlns:a16="http://schemas.microsoft.com/office/drawing/2014/main" id="{ADCA58A7-842F-A6AB-A2FD-E40ECE22D37D}"/>
              </a:ext>
            </a:extLst>
          </p:cNvPr>
          <p:cNvSpPr txBox="1">
            <a:spLocks noChangeArrowheads="1"/>
          </p:cNvSpPr>
          <p:nvPr/>
        </p:nvSpPr>
        <p:spPr>
          <a:xfrm>
            <a:off x="838200" y="1690688"/>
            <a:ext cx="10515600" cy="51054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70000"/>
              </a:spcBef>
            </a:pPr>
            <a:r>
              <a:rPr lang="en-US" altLang="en-US" sz="3200">
                <a:solidFill>
                  <a:srgbClr val="202452"/>
                </a:solidFill>
              </a:rPr>
              <a:t>Individual Responsibility Plan</a:t>
            </a:r>
          </a:p>
          <a:p>
            <a:pPr lvl="1">
              <a:spcBef>
                <a:spcPct val="70000"/>
              </a:spcBef>
            </a:pPr>
            <a:r>
              <a:rPr lang="en-US" altLang="en-US" sz="2800">
                <a:solidFill>
                  <a:srgbClr val="202452"/>
                </a:solidFill>
              </a:rPr>
              <a:t>It should also include:</a:t>
            </a:r>
          </a:p>
          <a:p>
            <a:pPr lvl="2">
              <a:spcBef>
                <a:spcPct val="70000"/>
              </a:spcBef>
            </a:pPr>
            <a:r>
              <a:rPr lang="en-US" altLang="en-US" sz="2800">
                <a:solidFill>
                  <a:srgbClr val="202452"/>
                </a:solidFill>
              </a:rPr>
              <a:t>How often the plan should be updated?</a:t>
            </a:r>
          </a:p>
          <a:p>
            <a:pPr lvl="3">
              <a:spcBef>
                <a:spcPct val="70000"/>
              </a:spcBef>
            </a:pPr>
            <a:r>
              <a:rPr lang="en-US" altLang="en-US" sz="2400">
                <a:solidFill>
                  <a:srgbClr val="202452"/>
                </a:solidFill>
              </a:rPr>
              <a:t>Is the full plan updated or only the steps to self-sufficiency?</a:t>
            </a:r>
          </a:p>
          <a:p>
            <a:pPr lvl="2">
              <a:spcBef>
                <a:spcPct val="70000"/>
              </a:spcBef>
            </a:pPr>
            <a:r>
              <a:rPr lang="en-US" altLang="en-US" sz="2800">
                <a:solidFill>
                  <a:srgbClr val="202452"/>
                </a:solidFill>
              </a:rPr>
              <a:t>Under what circumstances must the full plan be updated?</a:t>
            </a:r>
          </a:p>
          <a:p>
            <a:pPr lvl="2">
              <a:spcBef>
                <a:spcPct val="70000"/>
              </a:spcBef>
            </a:pPr>
            <a:r>
              <a:rPr lang="en-US" altLang="en-US" sz="2800">
                <a:solidFill>
                  <a:srgbClr val="202452"/>
                </a:solidFill>
              </a:rPr>
              <a:t>Under what circumstances must the steps be updated?</a:t>
            </a:r>
          </a:p>
          <a:p>
            <a:pPr lvl="3">
              <a:spcBef>
                <a:spcPct val="70000"/>
              </a:spcBef>
            </a:pPr>
            <a:r>
              <a:rPr lang="en-US" altLang="en-US" sz="2400">
                <a:solidFill>
                  <a:srgbClr val="202452"/>
                </a:solidFill>
              </a:rPr>
              <a:t>Provide examples and scenarios</a:t>
            </a:r>
          </a:p>
          <a:p>
            <a:pPr lvl="3">
              <a:spcBef>
                <a:spcPct val="70000"/>
              </a:spcBef>
            </a:pPr>
            <a:r>
              <a:rPr lang="en-US" altLang="en-US" sz="2400">
                <a:solidFill>
                  <a:srgbClr val="202452"/>
                </a:solidFill>
              </a:rPr>
              <a:t>Provide a template to make it easier for staff to follow</a:t>
            </a:r>
            <a:endParaRPr lang="en-US" altLang="en-US" sz="2400" dirty="0">
              <a:solidFill>
                <a:srgbClr val="202452"/>
              </a:solidFill>
            </a:endParaRPr>
          </a:p>
        </p:txBody>
      </p:sp>
    </p:spTree>
    <p:extLst>
      <p:ext uri="{BB962C8B-B14F-4D97-AF65-F5344CB8AC3E}">
        <p14:creationId xmlns:p14="http://schemas.microsoft.com/office/powerpoint/2010/main" val="21916469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Local Operating Procedures (cont’d)</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3" name="Rectangle 3">
            <a:extLst>
              <a:ext uri="{FF2B5EF4-FFF2-40B4-BE49-F238E27FC236}">
                <a16:creationId xmlns:a16="http://schemas.microsoft.com/office/drawing/2014/main" id="{0EB6446B-E494-4315-BA10-8DA555917F8A}"/>
              </a:ext>
            </a:extLst>
          </p:cNvPr>
          <p:cNvSpPr txBox="1">
            <a:spLocks noChangeArrowheads="1"/>
          </p:cNvSpPr>
          <p:nvPr/>
        </p:nvSpPr>
        <p:spPr>
          <a:xfrm>
            <a:off x="838200" y="1690688"/>
            <a:ext cx="10515600" cy="489108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sz="3600">
                <a:solidFill>
                  <a:srgbClr val="202452"/>
                </a:solidFill>
              </a:rPr>
              <a:t>Documentation</a:t>
            </a:r>
          </a:p>
          <a:p>
            <a:pPr lvl="1"/>
            <a:r>
              <a:rPr lang="en-US" altLang="en-US" sz="3200">
                <a:solidFill>
                  <a:srgbClr val="202452"/>
                </a:solidFill>
              </a:rPr>
              <a:t>Your documentation LOP should include:</a:t>
            </a:r>
          </a:p>
          <a:p>
            <a:pPr lvl="2"/>
            <a:r>
              <a:rPr lang="en-US" altLang="en-US" sz="2800">
                <a:solidFill>
                  <a:srgbClr val="202452"/>
                </a:solidFill>
              </a:rPr>
              <a:t>How often documentation must be collected</a:t>
            </a:r>
          </a:p>
          <a:p>
            <a:pPr lvl="3"/>
            <a:r>
              <a:rPr lang="en-US" altLang="en-US" sz="2400">
                <a:solidFill>
                  <a:srgbClr val="202452"/>
                </a:solidFill>
              </a:rPr>
              <a:t>Weekly, bi-weekly</a:t>
            </a:r>
          </a:p>
          <a:p>
            <a:pPr lvl="2"/>
            <a:r>
              <a:rPr lang="en-US" altLang="en-US" sz="2800">
                <a:solidFill>
                  <a:srgbClr val="202452"/>
                </a:solidFill>
              </a:rPr>
              <a:t>Who must sign documentation for</a:t>
            </a:r>
          </a:p>
          <a:p>
            <a:pPr lvl="3"/>
            <a:r>
              <a:rPr lang="en-US" altLang="en-US" sz="2400">
                <a:solidFill>
                  <a:srgbClr val="202452"/>
                </a:solidFill>
              </a:rPr>
              <a:t>On-site job search</a:t>
            </a:r>
          </a:p>
          <a:p>
            <a:pPr lvl="3"/>
            <a:r>
              <a:rPr lang="en-US" altLang="en-US" sz="2400">
                <a:solidFill>
                  <a:srgbClr val="202452"/>
                </a:solidFill>
              </a:rPr>
              <a:t>Work sites</a:t>
            </a:r>
          </a:p>
          <a:p>
            <a:pPr lvl="3"/>
            <a:r>
              <a:rPr lang="en-US" altLang="en-US" sz="2400">
                <a:solidFill>
                  <a:srgbClr val="202452"/>
                </a:solidFill>
              </a:rPr>
              <a:t>Education time sheets</a:t>
            </a:r>
            <a:endParaRPr lang="en-US" altLang="en-US" sz="2400" dirty="0">
              <a:solidFill>
                <a:srgbClr val="202452"/>
              </a:solidFill>
            </a:endParaRPr>
          </a:p>
        </p:txBody>
      </p:sp>
    </p:spTree>
    <p:extLst>
      <p:ext uri="{BB962C8B-B14F-4D97-AF65-F5344CB8AC3E}">
        <p14:creationId xmlns:p14="http://schemas.microsoft.com/office/powerpoint/2010/main" val="41489756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Local Operating Procedures (cont’d)</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4" name="Rectangle 3">
            <a:extLst>
              <a:ext uri="{FF2B5EF4-FFF2-40B4-BE49-F238E27FC236}">
                <a16:creationId xmlns:a16="http://schemas.microsoft.com/office/drawing/2014/main" id="{9E9FB764-A292-9B29-A84C-97EB6B8BC411}"/>
              </a:ext>
            </a:extLst>
          </p:cNvPr>
          <p:cNvSpPr txBox="1">
            <a:spLocks noChangeArrowheads="1"/>
          </p:cNvSpPr>
          <p:nvPr/>
        </p:nvSpPr>
        <p:spPr>
          <a:xfrm>
            <a:off x="838200" y="1690688"/>
            <a:ext cx="10515600" cy="51054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sz="3200">
                <a:solidFill>
                  <a:srgbClr val="202452"/>
                </a:solidFill>
              </a:rPr>
              <a:t>Documentation</a:t>
            </a:r>
          </a:p>
          <a:p>
            <a:pPr lvl="1"/>
            <a:r>
              <a:rPr lang="en-US" altLang="en-US" sz="2800">
                <a:solidFill>
                  <a:srgbClr val="202452"/>
                </a:solidFill>
              </a:rPr>
              <a:t>	It should also include:</a:t>
            </a:r>
          </a:p>
          <a:p>
            <a:pPr lvl="2"/>
            <a:r>
              <a:rPr lang="en-US" altLang="en-US" sz="2400">
                <a:solidFill>
                  <a:srgbClr val="202452"/>
                </a:solidFill>
              </a:rPr>
              <a:t>What information is required when a collateral contact is made</a:t>
            </a:r>
          </a:p>
          <a:p>
            <a:pPr lvl="3"/>
            <a:r>
              <a:rPr lang="en-US" altLang="en-US" sz="2400">
                <a:solidFill>
                  <a:srgbClr val="202452"/>
                </a:solidFill>
              </a:rPr>
              <a:t>What forms are acceptable for collateral contacts</a:t>
            </a:r>
          </a:p>
          <a:p>
            <a:pPr lvl="2"/>
            <a:r>
              <a:rPr lang="en-US" altLang="en-US" sz="2400">
                <a:solidFill>
                  <a:srgbClr val="202452"/>
                </a:solidFill>
              </a:rPr>
              <a:t>Data entry requirements</a:t>
            </a:r>
          </a:p>
          <a:p>
            <a:pPr lvl="3"/>
            <a:r>
              <a:rPr lang="en-US" altLang="en-US" sz="2400">
                <a:solidFill>
                  <a:srgbClr val="202452"/>
                </a:solidFill>
              </a:rPr>
              <a:t>Documentation must be received prior to entering data into the system</a:t>
            </a:r>
          </a:p>
          <a:p>
            <a:pPr lvl="3"/>
            <a:r>
              <a:rPr lang="en-US" altLang="en-US" sz="2400">
                <a:solidFill>
                  <a:srgbClr val="202452"/>
                </a:solidFill>
              </a:rPr>
              <a:t>Who is responsible for entering data in the system</a:t>
            </a:r>
          </a:p>
          <a:p>
            <a:pPr lvl="3"/>
            <a:r>
              <a:rPr lang="en-US" altLang="en-US" sz="2400">
                <a:solidFill>
                  <a:srgbClr val="202452"/>
                </a:solidFill>
              </a:rPr>
              <a:t>Deadline for entering data into the system once information has been received</a:t>
            </a:r>
            <a:endParaRPr lang="en-US" altLang="en-US" sz="2400" dirty="0">
              <a:solidFill>
                <a:srgbClr val="202452"/>
              </a:solidFill>
            </a:endParaRPr>
          </a:p>
        </p:txBody>
      </p:sp>
    </p:spTree>
    <p:extLst>
      <p:ext uri="{BB962C8B-B14F-4D97-AF65-F5344CB8AC3E}">
        <p14:creationId xmlns:p14="http://schemas.microsoft.com/office/powerpoint/2010/main" val="4496857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Local Operating Procedures (cont’d)</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3" name="Rectangle 3">
            <a:extLst>
              <a:ext uri="{FF2B5EF4-FFF2-40B4-BE49-F238E27FC236}">
                <a16:creationId xmlns:a16="http://schemas.microsoft.com/office/drawing/2014/main" id="{B6618E1A-3111-B5BB-5E5B-BCAEACC1CAF9}"/>
              </a:ext>
            </a:extLst>
          </p:cNvPr>
          <p:cNvSpPr txBox="1">
            <a:spLocks noChangeArrowheads="1"/>
          </p:cNvSpPr>
          <p:nvPr/>
        </p:nvSpPr>
        <p:spPr>
          <a:xfrm>
            <a:off x="838200" y="1690688"/>
            <a:ext cx="10515600" cy="54102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sz="4400">
                <a:solidFill>
                  <a:srgbClr val="202452"/>
                </a:solidFill>
              </a:rPr>
              <a:t>Support Services</a:t>
            </a:r>
          </a:p>
          <a:p>
            <a:pPr lvl="1"/>
            <a:r>
              <a:rPr lang="en-US" altLang="en-US" sz="3200">
                <a:solidFill>
                  <a:srgbClr val="202452"/>
                </a:solidFill>
              </a:rPr>
              <a:t>Does your support services LOP include:</a:t>
            </a:r>
          </a:p>
          <a:p>
            <a:pPr lvl="2"/>
            <a:r>
              <a:rPr lang="en-US" altLang="en-US" sz="2800">
                <a:solidFill>
                  <a:srgbClr val="202452"/>
                </a:solidFill>
              </a:rPr>
              <a:t>Processes for providing services to</a:t>
            </a:r>
          </a:p>
          <a:p>
            <a:pPr lvl="3"/>
            <a:r>
              <a:rPr lang="en-US" altLang="en-US" sz="2400">
                <a:solidFill>
                  <a:srgbClr val="202452"/>
                </a:solidFill>
              </a:rPr>
              <a:t>Applicants</a:t>
            </a:r>
          </a:p>
          <a:p>
            <a:pPr lvl="3"/>
            <a:r>
              <a:rPr lang="en-US" altLang="en-US" sz="2400">
                <a:solidFill>
                  <a:srgbClr val="202452"/>
                </a:solidFill>
              </a:rPr>
              <a:t>Mandatory participants</a:t>
            </a:r>
          </a:p>
          <a:p>
            <a:pPr lvl="3"/>
            <a:r>
              <a:rPr lang="en-US" altLang="en-US" sz="2400">
                <a:solidFill>
                  <a:srgbClr val="202452"/>
                </a:solidFill>
              </a:rPr>
              <a:t>Transitional customers</a:t>
            </a:r>
          </a:p>
          <a:p>
            <a:pPr lvl="2"/>
            <a:r>
              <a:rPr lang="en-US" altLang="en-US" sz="2800">
                <a:solidFill>
                  <a:srgbClr val="202452"/>
                </a:solidFill>
              </a:rPr>
              <a:t>Is transportation provided based on</a:t>
            </a:r>
          </a:p>
          <a:p>
            <a:pPr lvl="3"/>
            <a:r>
              <a:rPr lang="en-US" altLang="en-US" sz="2400">
                <a:solidFill>
                  <a:srgbClr val="202452"/>
                </a:solidFill>
              </a:rPr>
              <a:t>Mileage and participation</a:t>
            </a:r>
          </a:p>
          <a:p>
            <a:pPr lvl="3"/>
            <a:r>
              <a:rPr lang="en-US" altLang="en-US" sz="2400">
                <a:solidFill>
                  <a:srgbClr val="202452"/>
                </a:solidFill>
              </a:rPr>
              <a:t>Participation only</a:t>
            </a:r>
            <a:endParaRPr lang="en-US" altLang="en-US" sz="2400" dirty="0">
              <a:solidFill>
                <a:srgbClr val="202452"/>
              </a:solidFill>
            </a:endParaRPr>
          </a:p>
        </p:txBody>
      </p:sp>
    </p:spTree>
    <p:extLst>
      <p:ext uri="{BB962C8B-B14F-4D97-AF65-F5344CB8AC3E}">
        <p14:creationId xmlns:p14="http://schemas.microsoft.com/office/powerpoint/2010/main" val="42716515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Federal Law</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2"/>
          <a:srcRect/>
          <a:stretch/>
        </p:blipFill>
        <p:spPr>
          <a:xfrm>
            <a:off x="11182350" y="5859901"/>
            <a:ext cx="882130" cy="899379"/>
          </a:xfrm>
          <a:prstGeom prst="rect">
            <a:avLst/>
          </a:prstGeom>
        </p:spPr>
      </p:pic>
      <p:sp>
        <p:nvSpPr>
          <p:cNvPr id="7" name="Rectangle 3">
            <a:extLst>
              <a:ext uri="{FF2B5EF4-FFF2-40B4-BE49-F238E27FC236}">
                <a16:creationId xmlns:a16="http://schemas.microsoft.com/office/drawing/2014/main" id="{0C3A11EF-D5DB-048F-7C0B-1B4814833301}"/>
              </a:ext>
            </a:extLst>
          </p:cNvPr>
          <p:cNvSpPr txBox="1">
            <a:spLocks noChangeArrowheads="1"/>
          </p:cNvSpPr>
          <p:nvPr/>
        </p:nvSpPr>
        <p:spPr>
          <a:xfrm>
            <a:off x="838200" y="1690688"/>
            <a:ext cx="10515600" cy="44958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sz="3200" dirty="0">
                <a:solidFill>
                  <a:srgbClr val="202452"/>
                </a:solidFill>
              </a:rPr>
              <a:t>Federal Law</a:t>
            </a:r>
          </a:p>
          <a:p>
            <a:pPr lvl="1"/>
            <a:r>
              <a:rPr lang="en-US" altLang="en-US" sz="2800" dirty="0">
                <a:solidFill>
                  <a:srgbClr val="202452"/>
                </a:solidFill>
              </a:rPr>
              <a:t>Provides general parameters and guidelines under which states must operate different programs</a:t>
            </a:r>
          </a:p>
          <a:p>
            <a:pPr lvl="2"/>
            <a:r>
              <a:rPr lang="en-US" altLang="en-US" sz="2400" dirty="0">
                <a:solidFill>
                  <a:srgbClr val="202452"/>
                </a:solidFill>
              </a:rPr>
              <a:t>For the WT program, it is </a:t>
            </a:r>
            <a:r>
              <a:rPr lang="en-US" altLang="en-US" sz="2400" i="1" dirty="0">
                <a:solidFill>
                  <a:srgbClr val="202452"/>
                </a:solidFill>
              </a:rPr>
              <a:t>45 CFR </a:t>
            </a:r>
          </a:p>
          <a:p>
            <a:pPr lvl="1"/>
            <a:r>
              <a:rPr lang="en-US" altLang="en-US" sz="2800" dirty="0">
                <a:solidFill>
                  <a:srgbClr val="202452"/>
                </a:solidFill>
              </a:rPr>
              <a:t>It also provides the minimum requirements for program elements</a:t>
            </a:r>
          </a:p>
        </p:txBody>
      </p:sp>
    </p:spTree>
    <p:extLst>
      <p:ext uri="{BB962C8B-B14F-4D97-AF65-F5344CB8AC3E}">
        <p14:creationId xmlns:p14="http://schemas.microsoft.com/office/powerpoint/2010/main" val="16960294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Local Operating Procedures (cont’d)</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4" name="Rectangle 3">
            <a:extLst>
              <a:ext uri="{FF2B5EF4-FFF2-40B4-BE49-F238E27FC236}">
                <a16:creationId xmlns:a16="http://schemas.microsoft.com/office/drawing/2014/main" id="{A8D0FC11-056C-07EF-ED8F-1F068EDA1D8A}"/>
              </a:ext>
            </a:extLst>
          </p:cNvPr>
          <p:cNvSpPr txBox="1">
            <a:spLocks noChangeArrowheads="1"/>
          </p:cNvSpPr>
          <p:nvPr/>
        </p:nvSpPr>
        <p:spPr>
          <a:xfrm>
            <a:off x="838200" y="1690688"/>
            <a:ext cx="10515600" cy="489108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sz="4400">
                <a:solidFill>
                  <a:srgbClr val="202452"/>
                </a:solidFill>
              </a:rPr>
              <a:t>Support Services</a:t>
            </a:r>
          </a:p>
          <a:p>
            <a:pPr lvl="1"/>
            <a:r>
              <a:rPr lang="en-US" altLang="en-US" sz="3200">
                <a:solidFill>
                  <a:srgbClr val="202452"/>
                </a:solidFill>
              </a:rPr>
              <a:t>It should also include:</a:t>
            </a:r>
          </a:p>
          <a:p>
            <a:pPr lvl="2"/>
            <a:r>
              <a:rPr lang="en-US" altLang="en-US" sz="2800">
                <a:solidFill>
                  <a:srgbClr val="202452"/>
                </a:solidFill>
              </a:rPr>
              <a:t>Processes for providing services to those completing alternative activities (non-traditional activities)</a:t>
            </a:r>
          </a:p>
          <a:p>
            <a:pPr lvl="3"/>
            <a:r>
              <a:rPr lang="en-US" altLang="en-US" sz="2400">
                <a:solidFill>
                  <a:srgbClr val="202452"/>
                </a:solidFill>
              </a:rPr>
              <a:t>Attending doctor’s appointments</a:t>
            </a:r>
          </a:p>
          <a:p>
            <a:pPr lvl="3"/>
            <a:r>
              <a:rPr lang="en-US" altLang="en-US" sz="2400">
                <a:solidFill>
                  <a:srgbClr val="202452"/>
                </a:solidFill>
              </a:rPr>
              <a:t>Physical therapy</a:t>
            </a:r>
          </a:p>
          <a:p>
            <a:pPr lvl="3"/>
            <a:r>
              <a:rPr lang="en-US" altLang="en-US" sz="2400">
                <a:solidFill>
                  <a:srgbClr val="202452"/>
                </a:solidFill>
              </a:rPr>
              <a:t>Counseling sessions</a:t>
            </a:r>
            <a:endParaRPr lang="en-US" altLang="en-US" sz="2400" dirty="0">
              <a:solidFill>
                <a:srgbClr val="202452"/>
              </a:solidFill>
            </a:endParaRPr>
          </a:p>
        </p:txBody>
      </p:sp>
    </p:spTree>
    <p:extLst>
      <p:ext uri="{BB962C8B-B14F-4D97-AF65-F5344CB8AC3E}">
        <p14:creationId xmlns:p14="http://schemas.microsoft.com/office/powerpoint/2010/main" val="1232843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Local Operating Procedures (cont’d)</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3" name="Rectangle 3">
            <a:extLst>
              <a:ext uri="{FF2B5EF4-FFF2-40B4-BE49-F238E27FC236}">
                <a16:creationId xmlns:a16="http://schemas.microsoft.com/office/drawing/2014/main" id="{4805D1C5-621C-C4B1-3068-7F4C58A658A6}"/>
              </a:ext>
            </a:extLst>
          </p:cNvPr>
          <p:cNvSpPr txBox="1">
            <a:spLocks noChangeArrowheads="1"/>
          </p:cNvSpPr>
          <p:nvPr/>
        </p:nvSpPr>
        <p:spPr>
          <a:xfrm>
            <a:off x="838200" y="1690688"/>
            <a:ext cx="10515600" cy="489108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sz="4000">
                <a:solidFill>
                  <a:srgbClr val="202452"/>
                </a:solidFill>
              </a:rPr>
              <a:t>Good Cause</a:t>
            </a:r>
          </a:p>
          <a:p>
            <a:pPr lvl="1"/>
            <a:r>
              <a:rPr lang="en-US" altLang="en-US" sz="2800">
                <a:solidFill>
                  <a:srgbClr val="202452"/>
                </a:solidFill>
              </a:rPr>
              <a:t>Does your good cause LOP include:</a:t>
            </a:r>
          </a:p>
          <a:p>
            <a:pPr lvl="2"/>
            <a:r>
              <a:rPr lang="en-US" altLang="en-US" sz="2400">
                <a:solidFill>
                  <a:srgbClr val="202452"/>
                </a:solidFill>
              </a:rPr>
              <a:t>What is good cause for noncompliance</a:t>
            </a:r>
          </a:p>
          <a:p>
            <a:pPr lvl="2"/>
            <a:r>
              <a:rPr lang="en-US" altLang="en-US" sz="2400">
                <a:solidFill>
                  <a:srgbClr val="202452"/>
                </a:solidFill>
              </a:rPr>
              <a:t>When documentation must be provided to support good cause</a:t>
            </a:r>
          </a:p>
          <a:p>
            <a:pPr lvl="2"/>
            <a:r>
              <a:rPr lang="en-US" altLang="en-US" sz="2400">
                <a:solidFill>
                  <a:srgbClr val="202452"/>
                </a:solidFill>
              </a:rPr>
              <a:t>The appropriate use of excused absences based on good cause</a:t>
            </a:r>
          </a:p>
          <a:p>
            <a:pPr lvl="2"/>
            <a:r>
              <a:rPr lang="en-US" altLang="en-US" sz="2400">
                <a:solidFill>
                  <a:srgbClr val="202452"/>
                </a:solidFill>
              </a:rPr>
              <a:t>The appropriate steps to take with the customer if good cause does not exist</a:t>
            </a:r>
            <a:endParaRPr lang="en-US" altLang="en-US" sz="2400" dirty="0">
              <a:solidFill>
                <a:srgbClr val="202452"/>
              </a:solidFill>
            </a:endParaRPr>
          </a:p>
        </p:txBody>
      </p:sp>
    </p:spTree>
    <p:extLst>
      <p:ext uri="{BB962C8B-B14F-4D97-AF65-F5344CB8AC3E}">
        <p14:creationId xmlns:p14="http://schemas.microsoft.com/office/powerpoint/2010/main" val="10757462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Local Operating Procedures (cont’d)</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4" name="Rectangle 3">
            <a:extLst>
              <a:ext uri="{FF2B5EF4-FFF2-40B4-BE49-F238E27FC236}">
                <a16:creationId xmlns:a16="http://schemas.microsoft.com/office/drawing/2014/main" id="{26EBDE38-5BCF-8069-6D23-6F2D0CB6ED21}"/>
              </a:ext>
            </a:extLst>
          </p:cNvPr>
          <p:cNvSpPr txBox="1">
            <a:spLocks noChangeArrowheads="1"/>
          </p:cNvSpPr>
          <p:nvPr/>
        </p:nvSpPr>
        <p:spPr>
          <a:xfrm>
            <a:off x="838200" y="1690688"/>
            <a:ext cx="10515600" cy="53340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60000"/>
              </a:spcBef>
            </a:pPr>
            <a:r>
              <a:rPr lang="en-US" altLang="en-US" sz="3600">
                <a:solidFill>
                  <a:srgbClr val="202452"/>
                </a:solidFill>
              </a:rPr>
              <a:t>Domestic Violence</a:t>
            </a:r>
          </a:p>
          <a:p>
            <a:pPr lvl="1">
              <a:spcBef>
                <a:spcPct val="60000"/>
              </a:spcBef>
            </a:pPr>
            <a:r>
              <a:rPr lang="en-US" altLang="en-US" sz="3200">
                <a:solidFill>
                  <a:srgbClr val="202452"/>
                </a:solidFill>
              </a:rPr>
              <a:t>Does your domestic violence LOP include:</a:t>
            </a:r>
          </a:p>
          <a:p>
            <a:pPr lvl="2">
              <a:spcBef>
                <a:spcPct val="60000"/>
              </a:spcBef>
            </a:pPr>
            <a:r>
              <a:rPr lang="en-US" altLang="en-US" sz="2800">
                <a:solidFill>
                  <a:srgbClr val="202452"/>
                </a:solidFill>
              </a:rPr>
              <a:t>What staff must do if someone self-discloses</a:t>
            </a:r>
          </a:p>
          <a:p>
            <a:pPr lvl="2">
              <a:spcBef>
                <a:spcPct val="60000"/>
              </a:spcBef>
            </a:pPr>
            <a:r>
              <a:rPr lang="en-US" altLang="en-US" sz="2800">
                <a:solidFill>
                  <a:srgbClr val="202452"/>
                </a:solidFill>
              </a:rPr>
              <a:t>Where to refer the participant if (s)he is requesting domestic violence services</a:t>
            </a:r>
          </a:p>
          <a:p>
            <a:pPr lvl="3">
              <a:spcBef>
                <a:spcPct val="60000"/>
              </a:spcBef>
            </a:pPr>
            <a:r>
              <a:rPr lang="en-US" altLang="en-US" sz="2400">
                <a:solidFill>
                  <a:srgbClr val="202452"/>
                </a:solidFill>
              </a:rPr>
              <a:t>Is there a contracted entity in-house?</a:t>
            </a:r>
          </a:p>
          <a:p>
            <a:pPr lvl="3">
              <a:spcBef>
                <a:spcPct val="60000"/>
              </a:spcBef>
            </a:pPr>
            <a:r>
              <a:rPr lang="en-US" altLang="en-US" sz="2400">
                <a:solidFill>
                  <a:srgbClr val="202452"/>
                </a:solidFill>
              </a:rPr>
              <a:t>Is it out in the community?</a:t>
            </a:r>
            <a:endParaRPr lang="en-US" altLang="en-US" sz="2400" dirty="0">
              <a:solidFill>
                <a:srgbClr val="202452"/>
              </a:solidFill>
            </a:endParaRPr>
          </a:p>
        </p:txBody>
      </p:sp>
    </p:spTree>
    <p:extLst>
      <p:ext uri="{BB962C8B-B14F-4D97-AF65-F5344CB8AC3E}">
        <p14:creationId xmlns:p14="http://schemas.microsoft.com/office/powerpoint/2010/main" val="18663561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Local Operating Procedures (cont’d)</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3" name="Rectangle 3">
            <a:extLst>
              <a:ext uri="{FF2B5EF4-FFF2-40B4-BE49-F238E27FC236}">
                <a16:creationId xmlns:a16="http://schemas.microsoft.com/office/drawing/2014/main" id="{2E5803AE-90AC-1169-D7BA-83AA50AF318F}"/>
              </a:ext>
            </a:extLst>
          </p:cNvPr>
          <p:cNvSpPr txBox="1">
            <a:spLocks noChangeArrowheads="1"/>
          </p:cNvSpPr>
          <p:nvPr/>
        </p:nvSpPr>
        <p:spPr>
          <a:xfrm>
            <a:off x="838199" y="1690688"/>
            <a:ext cx="10515599" cy="53340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60000"/>
              </a:spcBef>
            </a:pPr>
            <a:r>
              <a:rPr lang="en-US" altLang="en-US" sz="3200" dirty="0">
                <a:solidFill>
                  <a:srgbClr val="202452"/>
                </a:solidFill>
              </a:rPr>
              <a:t>Domestic Violence</a:t>
            </a:r>
          </a:p>
          <a:p>
            <a:pPr lvl="1">
              <a:spcBef>
                <a:spcPct val="60000"/>
              </a:spcBef>
            </a:pPr>
            <a:r>
              <a:rPr lang="en-US" altLang="en-US" sz="2800" dirty="0">
                <a:solidFill>
                  <a:srgbClr val="202452"/>
                </a:solidFill>
              </a:rPr>
              <a:t>Your domestic violence plan should also include:</a:t>
            </a:r>
          </a:p>
          <a:p>
            <a:pPr lvl="2">
              <a:spcBef>
                <a:spcPct val="60000"/>
              </a:spcBef>
            </a:pPr>
            <a:r>
              <a:rPr lang="en-US" altLang="en-US" sz="2400" dirty="0">
                <a:solidFill>
                  <a:srgbClr val="202452"/>
                </a:solidFill>
              </a:rPr>
              <a:t>What should be included in the participant’s safety plan</a:t>
            </a:r>
          </a:p>
          <a:p>
            <a:pPr lvl="2">
              <a:spcBef>
                <a:spcPct val="60000"/>
              </a:spcBef>
            </a:pPr>
            <a:r>
              <a:rPr lang="en-US" altLang="en-US" sz="2400" dirty="0">
                <a:solidFill>
                  <a:srgbClr val="202452"/>
                </a:solidFill>
              </a:rPr>
              <a:t>What steps must be taken to ensure confidentiality</a:t>
            </a:r>
          </a:p>
          <a:p>
            <a:pPr lvl="2">
              <a:spcBef>
                <a:spcPct val="60000"/>
              </a:spcBef>
            </a:pPr>
            <a:r>
              <a:rPr lang="en-US" altLang="en-US" sz="2400" dirty="0">
                <a:solidFill>
                  <a:srgbClr val="202452"/>
                </a:solidFill>
              </a:rPr>
              <a:t>What must be included in the system</a:t>
            </a:r>
          </a:p>
          <a:p>
            <a:pPr lvl="1">
              <a:spcBef>
                <a:spcPct val="60000"/>
              </a:spcBef>
            </a:pPr>
            <a:r>
              <a:rPr lang="en-US" altLang="en-US" sz="2800" dirty="0">
                <a:solidFill>
                  <a:srgbClr val="202452"/>
                </a:solidFill>
              </a:rPr>
              <a:t>To learn more about domestic violence requirements for Florida’s WT program, </a:t>
            </a:r>
            <a:r>
              <a:rPr lang="en-US" altLang="en-US" sz="2800" dirty="0">
                <a:solidFill>
                  <a:srgbClr val="FF0000"/>
                </a:solidFill>
                <a:hlinkClick r:id="rId4"/>
              </a:rPr>
              <a:t>click here</a:t>
            </a:r>
            <a:endParaRPr lang="en-US" altLang="en-US" sz="2800" dirty="0">
              <a:solidFill>
                <a:srgbClr val="FF0000"/>
              </a:solidFill>
            </a:endParaRPr>
          </a:p>
        </p:txBody>
      </p:sp>
    </p:spTree>
    <p:extLst>
      <p:ext uri="{BB962C8B-B14F-4D97-AF65-F5344CB8AC3E}">
        <p14:creationId xmlns:p14="http://schemas.microsoft.com/office/powerpoint/2010/main" val="9158436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C4B73-80C3-3ED4-CC82-56C50ACCE364}"/>
              </a:ext>
            </a:extLst>
          </p:cNvPr>
          <p:cNvSpPr>
            <a:spLocks noGrp="1"/>
          </p:cNvSpPr>
          <p:nvPr>
            <p:ph type="title"/>
          </p:nvPr>
        </p:nvSpPr>
        <p:spPr>
          <a:xfrm>
            <a:off x="838200" y="2766218"/>
            <a:ext cx="10515600" cy="1325563"/>
          </a:xfrm>
        </p:spPr>
        <p:txBody>
          <a:bodyPr/>
          <a:lstStyle/>
          <a:p>
            <a:r>
              <a:rPr lang="en-US" b="1" dirty="0">
                <a:solidFill>
                  <a:srgbClr val="04A651"/>
                </a:solidFill>
                <a:latin typeface="Franklin Gothic Book" panose="020B0503020102020204" pitchFamily="34" charset="0"/>
              </a:rPr>
              <a:t>Questions &amp; Answers</a:t>
            </a:r>
          </a:p>
        </p:txBody>
      </p:sp>
      <p:pic>
        <p:nvPicPr>
          <p:cNvPr id="6" name="Content Placeholder 4">
            <a:extLst>
              <a:ext uri="{FF2B5EF4-FFF2-40B4-BE49-F238E27FC236}">
                <a16:creationId xmlns:a16="http://schemas.microsoft.com/office/drawing/2014/main" id="{EE5A0F19-EBDC-82AF-3EA8-E9EF5FA73E1A}"/>
              </a:ext>
            </a:extLst>
          </p:cNvPr>
          <p:cNvPicPr>
            <a:picLocks noChangeAspect="1"/>
          </p:cNvPicPr>
          <p:nvPr/>
        </p:nvPicPr>
        <p:blipFill>
          <a:blip r:embed="rId2"/>
          <a:srcRect/>
          <a:stretch/>
        </p:blipFill>
        <p:spPr>
          <a:xfrm>
            <a:off x="11182350" y="5859901"/>
            <a:ext cx="882130" cy="899379"/>
          </a:xfrm>
          <a:prstGeom prst="rect">
            <a:avLst/>
          </a:prstGeom>
        </p:spPr>
      </p:pic>
    </p:spTree>
    <p:extLst>
      <p:ext uri="{BB962C8B-B14F-4D97-AF65-F5344CB8AC3E}">
        <p14:creationId xmlns:p14="http://schemas.microsoft.com/office/powerpoint/2010/main" val="48700037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C4B73-80C3-3ED4-CC82-56C50ACCE364}"/>
              </a:ext>
            </a:extLst>
          </p:cNvPr>
          <p:cNvSpPr>
            <a:spLocks noGrp="1"/>
          </p:cNvSpPr>
          <p:nvPr>
            <p:ph type="title"/>
          </p:nvPr>
        </p:nvSpPr>
        <p:spPr>
          <a:xfrm>
            <a:off x="838200" y="500062"/>
            <a:ext cx="10515600" cy="1325563"/>
          </a:xfrm>
        </p:spPr>
        <p:txBody>
          <a:bodyPr/>
          <a:lstStyle/>
          <a:p>
            <a:r>
              <a:rPr lang="en-US" b="1" dirty="0">
                <a:solidFill>
                  <a:srgbClr val="04A651"/>
                </a:solidFill>
                <a:latin typeface="Franklin Gothic Book" panose="020B0503020102020204" pitchFamily="34" charset="0"/>
              </a:rPr>
              <a:t>Contact Us</a:t>
            </a:r>
          </a:p>
        </p:txBody>
      </p:sp>
      <p:pic>
        <p:nvPicPr>
          <p:cNvPr id="6" name="Content Placeholder 4">
            <a:extLst>
              <a:ext uri="{FF2B5EF4-FFF2-40B4-BE49-F238E27FC236}">
                <a16:creationId xmlns:a16="http://schemas.microsoft.com/office/drawing/2014/main" id="{EE5A0F19-EBDC-82AF-3EA8-E9EF5FA73E1A}"/>
              </a:ext>
            </a:extLst>
          </p:cNvPr>
          <p:cNvPicPr>
            <a:picLocks noChangeAspect="1"/>
          </p:cNvPicPr>
          <p:nvPr/>
        </p:nvPicPr>
        <p:blipFill>
          <a:blip r:embed="rId3"/>
          <a:srcRect/>
          <a:stretch/>
        </p:blipFill>
        <p:spPr>
          <a:xfrm>
            <a:off x="11182350" y="5859901"/>
            <a:ext cx="882130" cy="899379"/>
          </a:xfrm>
          <a:prstGeom prst="rect">
            <a:avLst/>
          </a:prstGeom>
        </p:spPr>
      </p:pic>
      <p:sp>
        <p:nvSpPr>
          <p:cNvPr id="3" name="Rectangle 2">
            <a:extLst>
              <a:ext uri="{FF2B5EF4-FFF2-40B4-BE49-F238E27FC236}">
                <a16:creationId xmlns:a16="http://schemas.microsoft.com/office/drawing/2014/main" id="{1FAE4F3C-51C3-289E-D484-FA26A8B74053}"/>
              </a:ext>
            </a:extLst>
          </p:cNvPr>
          <p:cNvSpPr/>
          <p:nvPr/>
        </p:nvSpPr>
        <p:spPr>
          <a:xfrm>
            <a:off x="1254673" y="2257936"/>
            <a:ext cx="6259920" cy="523220"/>
          </a:xfrm>
          <a:prstGeom prst="rect">
            <a:avLst/>
          </a:prstGeom>
        </p:spPr>
        <p:txBody>
          <a:bodyPr wrap="square">
            <a:spAutoFit/>
          </a:bodyPr>
          <a:lstStyle/>
          <a:p>
            <a:r>
              <a:rPr lang="en-US" sz="2800" b="1" dirty="0">
                <a:solidFill>
                  <a:srgbClr val="04A651"/>
                </a:solidFill>
                <a:latin typeface="Century Gothic" panose="020B0502020202020204" pitchFamily="34" charset="0"/>
                <a:cs typeface="Arial" panose="020B0604020202020204" pitchFamily="34" charset="0"/>
              </a:rPr>
              <a:t>Thank You.</a:t>
            </a:r>
          </a:p>
        </p:txBody>
      </p:sp>
      <p:sp>
        <p:nvSpPr>
          <p:cNvPr id="4" name="Rectangle 3">
            <a:extLst>
              <a:ext uri="{FF2B5EF4-FFF2-40B4-BE49-F238E27FC236}">
                <a16:creationId xmlns:a16="http://schemas.microsoft.com/office/drawing/2014/main" id="{57FDA2A8-A302-DCD2-6829-5F5E1050D92F}"/>
              </a:ext>
            </a:extLst>
          </p:cNvPr>
          <p:cNvSpPr/>
          <p:nvPr/>
        </p:nvSpPr>
        <p:spPr>
          <a:xfrm>
            <a:off x="1254673" y="2685588"/>
            <a:ext cx="6104157" cy="707886"/>
          </a:xfrm>
          <a:prstGeom prst="rect">
            <a:avLst/>
          </a:prstGeom>
        </p:spPr>
        <p:txBody>
          <a:bodyPr wrap="square">
            <a:spAutoFit/>
          </a:bodyPr>
          <a:lstStyle/>
          <a:p>
            <a:r>
              <a:rPr lang="en-US" sz="2000" dirty="0">
                <a:solidFill>
                  <a:srgbClr val="7B8898"/>
                </a:solidFill>
                <a:ea typeface="Open Sans" panose="020B0606030504020204" pitchFamily="34" charset="0"/>
                <a:cs typeface="Open Sans" panose="020B0606030504020204" pitchFamily="34" charset="0"/>
              </a:rPr>
              <a:t>If you have questions or comments about this presentation, please contact us at 1-866-352-2345.</a:t>
            </a:r>
          </a:p>
        </p:txBody>
      </p:sp>
      <p:sp>
        <p:nvSpPr>
          <p:cNvPr id="5" name="Rectangle 5">
            <a:extLst>
              <a:ext uri="{FF2B5EF4-FFF2-40B4-BE49-F238E27FC236}">
                <a16:creationId xmlns:a16="http://schemas.microsoft.com/office/drawing/2014/main" id="{20D829D9-E87E-9241-E7FE-A8AEFD06ADCE}"/>
              </a:ext>
            </a:extLst>
          </p:cNvPr>
          <p:cNvSpPr txBox="1">
            <a:spLocks noChangeArrowheads="1"/>
          </p:cNvSpPr>
          <p:nvPr/>
        </p:nvSpPr>
        <p:spPr>
          <a:xfrm>
            <a:off x="1905000" y="4947792"/>
            <a:ext cx="8382000" cy="71022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80000"/>
              </a:lnSpc>
              <a:buFontTx/>
              <a:buNone/>
            </a:pPr>
            <a:r>
              <a:rPr lang="en-US" altLang="en-US" sz="1400" dirty="0">
                <a:solidFill>
                  <a:srgbClr val="202452"/>
                </a:solidFill>
                <a:effectLst>
                  <a:outerShdw blurRad="38100" dist="38100" dir="2700000" algn="tl">
                    <a:srgbClr val="C0C0C0"/>
                  </a:outerShdw>
                </a:effectLst>
              </a:rPr>
              <a:t>An equal opportunity employer/program. Auxiliary aids and services are available upon request to individuals with disabilities. All voice telephone numbers on this document may be reached by persons using TTY/TDD equipment via Florida Relay Service at 711.</a:t>
            </a:r>
          </a:p>
        </p:txBody>
      </p:sp>
    </p:spTree>
    <p:extLst>
      <p:ext uri="{BB962C8B-B14F-4D97-AF65-F5344CB8AC3E}">
        <p14:creationId xmlns:p14="http://schemas.microsoft.com/office/powerpoint/2010/main" val="5434792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State Law</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2"/>
          <a:srcRect/>
          <a:stretch/>
        </p:blipFill>
        <p:spPr>
          <a:xfrm>
            <a:off x="11182350" y="5859901"/>
            <a:ext cx="882130" cy="899379"/>
          </a:xfrm>
          <a:prstGeom prst="rect">
            <a:avLst/>
          </a:prstGeom>
        </p:spPr>
      </p:pic>
      <p:sp>
        <p:nvSpPr>
          <p:cNvPr id="3" name="Rectangle 3">
            <a:extLst>
              <a:ext uri="{FF2B5EF4-FFF2-40B4-BE49-F238E27FC236}">
                <a16:creationId xmlns:a16="http://schemas.microsoft.com/office/drawing/2014/main" id="{479E0D5A-874B-9DB8-1FD2-EEA7B5DE3D04}"/>
              </a:ext>
            </a:extLst>
          </p:cNvPr>
          <p:cNvSpPr txBox="1">
            <a:spLocks noChangeArrowheads="1"/>
          </p:cNvSpPr>
          <p:nvPr/>
        </p:nvSpPr>
        <p:spPr>
          <a:xfrm>
            <a:off x="838200" y="1690688"/>
            <a:ext cx="10515600" cy="44958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sz="3200" dirty="0">
                <a:solidFill>
                  <a:srgbClr val="202452"/>
                </a:solidFill>
              </a:rPr>
              <a:t>State Law</a:t>
            </a:r>
          </a:p>
          <a:p>
            <a:pPr lvl="1"/>
            <a:r>
              <a:rPr lang="en-US" altLang="en-US" sz="2800" dirty="0">
                <a:solidFill>
                  <a:srgbClr val="202452"/>
                </a:solidFill>
              </a:rPr>
              <a:t>Uses federal requirements to set more specific standards and guidelines</a:t>
            </a:r>
          </a:p>
          <a:p>
            <a:pPr lvl="1"/>
            <a:r>
              <a:rPr lang="en-US" altLang="en-US" sz="2800" dirty="0">
                <a:solidFill>
                  <a:srgbClr val="202452"/>
                </a:solidFill>
              </a:rPr>
              <a:t>It lays the foundation for program administration</a:t>
            </a:r>
          </a:p>
          <a:p>
            <a:pPr lvl="1"/>
            <a:r>
              <a:rPr lang="en-US" altLang="en-US" sz="2800" dirty="0">
                <a:solidFill>
                  <a:srgbClr val="202452"/>
                </a:solidFill>
              </a:rPr>
              <a:t>It can also be more restrictive than federal law</a:t>
            </a:r>
          </a:p>
        </p:txBody>
      </p:sp>
    </p:spTree>
    <p:extLst>
      <p:ext uri="{BB962C8B-B14F-4D97-AF65-F5344CB8AC3E}">
        <p14:creationId xmlns:p14="http://schemas.microsoft.com/office/powerpoint/2010/main" val="40564597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State Guidance</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2"/>
          <a:srcRect/>
          <a:stretch/>
        </p:blipFill>
        <p:spPr>
          <a:xfrm>
            <a:off x="11182350" y="5859901"/>
            <a:ext cx="882130" cy="899379"/>
          </a:xfrm>
          <a:prstGeom prst="rect">
            <a:avLst/>
          </a:prstGeom>
        </p:spPr>
      </p:pic>
      <p:sp>
        <p:nvSpPr>
          <p:cNvPr id="4" name="Rectangle 3">
            <a:extLst>
              <a:ext uri="{FF2B5EF4-FFF2-40B4-BE49-F238E27FC236}">
                <a16:creationId xmlns:a16="http://schemas.microsoft.com/office/drawing/2014/main" id="{AEC1AD3B-075A-0598-51A8-A821C2F96D35}"/>
              </a:ext>
            </a:extLst>
          </p:cNvPr>
          <p:cNvSpPr txBox="1">
            <a:spLocks noChangeArrowheads="1"/>
          </p:cNvSpPr>
          <p:nvPr/>
        </p:nvSpPr>
        <p:spPr>
          <a:xfrm>
            <a:off x="838200" y="1690688"/>
            <a:ext cx="10515600" cy="489108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sz="3200" dirty="0">
                <a:solidFill>
                  <a:srgbClr val="202452"/>
                </a:solidFill>
              </a:rPr>
              <a:t>State Guidance</a:t>
            </a:r>
          </a:p>
          <a:p>
            <a:pPr lvl="1"/>
            <a:r>
              <a:rPr lang="en-US" altLang="en-US" sz="2800" dirty="0">
                <a:solidFill>
                  <a:srgbClr val="202452"/>
                </a:solidFill>
              </a:rPr>
              <a:t>Uses State Law to provide more detailed direction and instruction relative to the program</a:t>
            </a:r>
          </a:p>
          <a:p>
            <a:pPr lvl="1"/>
            <a:r>
              <a:rPr lang="en-US" altLang="en-US" sz="2800" dirty="0">
                <a:solidFill>
                  <a:srgbClr val="202452"/>
                </a:solidFill>
              </a:rPr>
              <a:t>References both federal and state requirements</a:t>
            </a:r>
          </a:p>
          <a:p>
            <a:r>
              <a:rPr lang="en-US" altLang="en-US" sz="3200" dirty="0">
                <a:solidFill>
                  <a:srgbClr val="202452"/>
                </a:solidFill>
              </a:rPr>
              <a:t>Can be more restrictive than federal or State law</a:t>
            </a:r>
          </a:p>
        </p:txBody>
      </p:sp>
    </p:spTree>
    <p:extLst>
      <p:ext uri="{BB962C8B-B14F-4D97-AF65-F5344CB8AC3E}">
        <p14:creationId xmlns:p14="http://schemas.microsoft.com/office/powerpoint/2010/main" val="22947762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Local Operating Procedures</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2"/>
          <a:srcRect/>
          <a:stretch/>
        </p:blipFill>
        <p:spPr>
          <a:xfrm>
            <a:off x="11182350" y="5859901"/>
            <a:ext cx="882130" cy="899379"/>
          </a:xfrm>
          <a:prstGeom prst="rect">
            <a:avLst/>
          </a:prstGeom>
        </p:spPr>
      </p:pic>
      <p:sp>
        <p:nvSpPr>
          <p:cNvPr id="3" name="Rectangle 3">
            <a:extLst>
              <a:ext uri="{FF2B5EF4-FFF2-40B4-BE49-F238E27FC236}">
                <a16:creationId xmlns:a16="http://schemas.microsoft.com/office/drawing/2014/main" id="{921440F1-C4B1-F668-59EC-9856628F1EE1}"/>
              </a:ext>
            </a:extLst>
          </p:cNvPr>
          <p:cNvSpPr txBox="1">
            <a:spLocks noChangeArrowheads="1"/>
          </p:cNvSpPr>
          <p:nvPr/>
        </p:nvSpPr>
        <p:spPr>
          <a:xfrm>
            <a:off x="838200" y="1690688"/>
            <a:ext cx="10515600" cy="489108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a:solidFill>
                  <a:srgbClr val="202452"/>
                </a:solidFill>
              </a:rPr>
              <a:t>We often use the analogy that work activities are like a house in the WT program:</a:t>
            </a:r>
          </a:p>
          <a:p>
            <a:pPr lvl="1"/>
            <a:r>
              <a:rPr lang="en-US" altLang="en-US">
                <a:solidFill>
                  <a:srgbClr val="202452"/>
                </a:solidFill>
              </a:rPr>
              <a:t>Core activities serve as the </a:t>
            </a:r>
            <a:r>
              <a:rPr lang="en-US" altLang="en-US" i="1">
                <a:solidFill>
                  <a:srgbClr val="202452"/>
                </a:solidFill>
              </a:rPr>
              <a:t>base</a:t>
            </a:r>
            <a:r>
              <a:rPr lang="en-US" altLang="en-US">
                <a:solidFill>
                  <a:srgbClr val="202452"/>
                </a:solidFill>
              </a:rPr>
              <a:t> of the house</a:t>
            </a:r>
          </a:p>
          <a:p>
            <a:pPr lvl="2"/>
            <a:r>
              <a:rPr lang="en-US" altLang="en-US" sz="2200">
                <a:solidFill>
                  <a:srgbClr val="202452"/>
                </a:solidFill>
              </a:rPr>
              <a:t>They can stand alone</a:t>
            </a:r>
          </a:p>
          <a:p>
            <a:pPr lvl="2"/>
            <a:r>
              <a:rPr lang="en-US" altLang="en-US" sz="2200">
                <a:solidFill>
                  <a:srgbClr val="202452"/>
                </a:solidFill>
              </a:rPr>
              <a:t>Don’t need help to hold them up</a:t>
            </a:r>
          </a:p>
          <a:p>
            <a:pPr lvl="1"/>
            <a:r>
              <a:rPr lang="en-US" altLang="en-US">
                <a:solidFill>
                  <a:srgbClr val="202452"/>
                </a:solidFill>
              </a:rPr>
              <a:t>Core plus serve as the </a:t>
            </a:r>
            <a:r>
              <a:rPr lang="en-US" altLang="en-US" i="1">
                <a:solidFill>
                  <a:srgbClr val="202452"/>
                </a:solidFill>
              </a:rPr>
              <a:t>roof</a:t>
            </a:r>
            <a:r>
              <a:rPr lang="en-US" altLang="en-US">
                <a:solidFill>
                  <a:srgbClr val="202452"/>
                </a:solidFill>
              </a:rPr>
              <a:t> of the house</a:t>
            </a:r>
          </a:p>
          <a:p>
            <a:pPr lvl="2"/>
            <a:r>
              <a:rPr lang="en-US" altLang="en-US" sz="2200">
                <a:solidFill>
                  <a:srgbClr val="202452"/>
                </a:solidFill>
              </a:rPr>
              <a:t>Need the base (core) activities to hold them up</a:t>
            </a:r>
          </a:p>
          <a:p>
            <a:r>
              <a:rPr lang="en-US" altLang="en-US">
                <a:solidFill>
                  <a:srgbClr val="202452"/>
                </a:solidFill>
              </a:rPr>
              <a:t>If work activities are the program’s house, the LOP is the </a:t>
            </a:r>
            <a:r>
              <a:rPr lang="en-US" altLang="en-US" i="1">
                <a:solidFill>
                  <a:srgbClr val="202452"/>
                </a:solidFill>
              </a:rPr>
              <a:t>foundation</a:t>
            </a:r>
            <a:r>
              <a:rPr lang="en-US" altLang="en-US">
                <a:solidFill>
                  <a:srgbClr val="202452"/>
                </a:solidFill>
              </a:rPr>
              <a:t> on which it is laid</a:t>
            </a:r>
            <a:endParaRPr lang="en-US" altLang="en-US" dirty="0">
              <a:solidFill>
                <a:srgbClr val="202452"/>
              </a:solidFill>
            </a:endParaRPr>
          </a:p>
        </p:txBody>
      </p:sp>
    </p:spTree>
    <p:extLst>
      <p:ext uri="{BB962C8B-B14F-4D97-AF65-F5344CB8AC3E}">
        <p14:creationId xmlns:p14="http://schemas.microsoft.com/office/powerpoint/2010/main" val="18972868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Local Operating Procedures (cont’d)</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2"/>
          <a:srcRect/>
          <a:stretch/>
        </p:blipFill>
        <p:spPr>
          <a:xfrm>
            <a:off x="11182350" y="5859901"/>
            <a:ext cx="882130" cy="899379"/>
          </a:xfrm>
          <a:prstGeom prst="rect">
            <a:avLst/>
          </a:prstGeom>
        </p:spPr>
      </p:pic>
      <p:sp>
        <p:nvSpPr>
          <p:cNvPr id="4" name="AutoShape 15">
            <a:extLst>
              <a:ext uri="{FF2B5EF4-FFF2-40B4-BE49-F238E27FC236}">
                <a16:creationId xmlns:a16="http://schemas.microsoft.com/office/drawing/2014/main" id="{276E93BD-176D-1BEE-155E-288522C31219}"/>
              </a:ext>
            </a:extLst>
          </p:cNvPr>
          <p:cNvSpPr>
            <a:spLocks noChangeArrowheads="1"/>
          </p:cNvSpPr>
          <p:nvPr/>
        </p:nvSpPr>
        <p:spPr bwMode="auto">
          <a:xfrm>
            <a:off x="3200400" y="1515979"/>
            <a:ext cx="5791200" cy="2362200"/>
          </a:xfrm>
          <a:prstGeom prst="flowChartExtract">
            <a:avLst/>
          </a:prstGeom>
          <a:solidFill>
            <a:srgbClr val="202452"/>
          </a:solidFill>
          <a:ln w="9525">
            <a:solidFill>
              <a:srgbClr val="E2C549"/>
            </a:solidFill>
            <a:miter lim="800000"/>
            <a:headEnd/>
            <a:tailEnd/>
          </a:ln>
          <a:effectLst/>
        </p:spPr>
        <p:txBody>
          <a:bodyPr wrap="none" anchor="ctr"/>
          <a:lstStyle/>
          <a:p>
            <a:endParaRPr lang="en-US"/>
          </a:p>
        </p:txBody>
      </p:sp>
      <p:sp>
        <p:nvSpPr>
          <p:cNvPr id="8" name="Text Box 16">
            <a:extLst>
              <a:ext uri="{FF2B5EF4-FFF2-40B4-BE49-F238E27FC236}">
                <a16:creationId xmlns:a16="http://schemas.microsoft.com/office/drawing/2014/main" id="{3EC966F8-F1D0-8B40-FE9A-DD728E5C9EBD}"/>
              </a:ext>
            </a:extLst>
          </p:cNvPr>
          <p:cNvSpPr txBox="1">
            <a:spLocks noChangeArrowheads="1"/>
          </p:cNvSpPr>
          <p:nvPr/>
        </p:nvSpPr>
        <p:spPr bwMode="auto">
          <a:xfrm>
            <a:off x="4991100" y="2097505"/>
            <a:ext cx="2209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400" b="1" dirty="0">
                <a:solidFill>
                  <a:schemeClr val="bg1"/>
                </a:solidFill>
              </a:rPr>
              <a:t>1. Job Skills Training</a:t>
            </a:r>
          </a:p>
        </p:txBody>
      </p:sp>
      <p:sp>
        <p:nvSpPr>
          <p:cNvPr id="9" name="Text Box 17">
            <a:extLst>
              <a:ext uri="{FF2B5EF4-FFF2-40B4-BE49-F238E27FC236}">
                <a16:creationId xmlns:a16="http://schemas.microsoft.com/office/drawing/2014/main" id="{98F3981C-21F9-33DD-B169-FB5B64F19EE8}"/>
              </a:ext>
            </a:extLst>
          </p:cNvPr>
          <p:cNvSpPr txBox="1">
            <a:spLocks noChangeArrowheads="1"/>
          </p:cNvSpPr>
          <p:nvPr/>
        </p:nvSpPr>
        <p:spPr bwMode="auto">
          <a:xfrm>
            <a:off x="3956384" y="3167390"/>
            <a:ext cx="23622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400" b="1" dirty="0">
                <a:solidFill>
                  <a:schemeClr val="bg1"/>
                </a:solidFill>
              </a:rPr>
              <a:t>2. Education Directly Related to Employment++</a:t>
            </a:r>
          </a:p>
        </p:txBody>
      </p:sp>
      <p:sp>
        <p:nvSpPr>
          <p:cNvPr id="10" name="Text Box 18">
            <a:extLst>
              <a:ext uri="{FF2B5EF4-FFF2-40B4-BE49-F238E27FC236}">
                <a16:creationId xmlns:a16="http://schemas.microsoft.com/office/drawing/2014/main" id="{CD438150-EC8E-C229-CE75-C3D1B176CB5E}"/>
              </a:ext>
            </a:extLst>
          </p:cNvPr>
          <p:cNvSpPr txBox="1">
            <a:spLocks noChangeArrowheads="1"/>
          </p:cNvSpPr>
          <p:nvPr/>
        </p:nvSpPr>
        <p:spPr bwMode="auto">
          <a:xfrm>
            <a:off x="6200274" y="3158443"/>
            <a:ext cx="22098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400" b="1" dirty="0">
                <a:solidFill>
                  <a:schemeClr val="bg1"/>
                </a:solidFill>
              </a:rPr>
              <a:t>3. Satisfactory Attendance HS/GED++</a:t>
            </a:r>
          </a:p>
        </p:txBody>
      </p:sp>
      <p:sp>
        <p:nvSpPr>
          <p:cNvPr id="11" name="AutoShape 24">
            <a:extLst>
              <a:ext uri="{FF2B5EF4-FFF2-40B4-BE49-F238E27FC236}">
                <a16:creationId xmlns:a16="http://schemas.microsoft.com/office/drawing/2014/main" id="{8D521F44-BAD7-E80D-3D57-6CBD71460D59}"/>
              </a:ext>
            </a:extLst>
          </p:cNvPr>
          <p:cNvSpPr>
            <a:spLocks noChangeArrowheads="1"/>
          </p:cNvSpPr>
          <p:nvPr/>
        </p:nvSpPr>
        <p:spPr bwMode="auto">
          <a:xfrm>
            <a:off x="7110663" y="1325479"/>
            <a:ext cx="2971800" cy="1371600"/>
          </a:xfrm>
          <a:prstGeom prst="cloudCallout">
            <a:avLst>
              <a:gd name="adj1" fmla="val -47167"/>
              <a:gd name="adj2" fmla="val 73380"/>
            </a:avLst>
          </a:prstGeom>
          <a:solidFill>
            <a:srgbClr val="E2C549"/>
          </a:solidFill>
          <a:ln w="9525">
            <a:solidFill>
              <a:schemeClr val="tx1"/>
            </a:solidFill>
            <a:round/>
            <a:headEnd/>
            <a:tailEnd/>
          </a:ln>
          <a:effectLst/>
        </p:spPr>
        <p:txBody>
          <a:bodyPr/>
          <a:lstStyle/>
          <a:p>
            <a:pPr algn="ctr"/>
            <a:endParaRPr lang="en-US" altLang="en-US"/>
          </a:p>
        </p:txBody>
      </p:sp>
      <p:sp>
        <p:nvSpPr>
          <p:cNvPr id="12" name="Text Box 25">
            <a:extLst>
              <a:ext uri="{FF2B5EF4-FFF2-40B4-BE49-F238E27FC236}">
                <a16:creationId xmlns:a16="http://schemas.microsoft.com/office/drawing/2014/main" id="{98F2CD71-F4DB-51FC-689A-5932188924BB}"/>
              </a:ext>
            </a:extLst>
          </p:cNvPr>
          <p:cNvSpPr txBox="1">
            <a:spLocks noChangeArrowheads="1"/>
          </p:cNvSpPr>
          <p:nvPr/>
        </p:nvSpPr>
        <p:spPr bwMode="auto">
          <a:xfrm>
            <a:off x="7529763" y="1611150"/>
            <a:ext cx="2133600" cy="784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500" b="1" dirty="0">
                <a:solidFill>
                  <a:srgbClr val="202452"/>
                </a:solidFill>
              </a:rPr>
              <a:t>++Core for teen parents without a high school diploma/GED</a:t>
            </a:r>
          </a:p>
        </p:txBody>
      </p:sp>
      <p:sp>
        <p:nvSpPr>
          <p:cNvPr id="13" name="Rectangle 4">
            <a:extLst>
              <a:ext uri="{FF2B5EF4-FFF2-40B4-BE49-F238E27FC236}">
                <a16:creationId xmlns:a16="http://schemas.microsoft.com/office/drawing/2014/main" id="{845CDA22-29E5-55C7-7F91-8E58B6EFBE4C}"/>
              </a:ext>
            </a:extLst>
          </p:cNvPr>
          <p:cNvSpPr>
            <a:spLocks noChangeArrowheads="1"/>
          </p:cNvSpPr>
          <p:nvPr/>
        </p:nvSpPr>
        <p:spPr bwMode="auto">
          <a:xfrm>
            <a:off x="3200400" y="3862012"/>
            <a:ext cx="5791200" cy="2769675"/>
          </a:xfrm>
          <a:prstGeom prst="rect">
            <a:avLst/>
          </a:prstGeom>
          <a:solidFill>
            <a:srgbClr val="202452"/>
          </a:solidFill>
          <a:ln w="9525">
            <a:solidFill>
              <a:srgbClr val="E2C549"/>
            </a:solidFill>
            <a:miter lim="800000"/>
            <a:headEnd/>
            <a:tailEnd/>
          </a:ln>
          <a:effectLst/>
        </p:spPr>
        <p:txBody>
          <a:bodyPr wrap="none" anchor="ctr"/>
          <a:lstStyle/>
          <a:p>
            <a:endParaRPr lang="en-US"/>
          </a:p>
        </p:txBody>
      </p:sp>
      <p:sp>
        <p:nvSpPr>
          <p:cNvPr id="14" name="Text Box 19">
            <a:extLst>
              <a:ext uri="{FF2B5EF4-FFF2-40B4-BE49-F238E27FC236}">
                <a16:creationId xmlns:a16="http://schemas.microsoft.com/office/drawing/2014/main" id="{E5884763-7DD1-F7C1-1275-67F055E1DEFB}"/>
              </a:ext>
            </a:extLst>
          </p:cNvPr>
          <p:cNvSpPr txBox="1">
            <a:spLocks noChangeArrowheads="1"/>
          </p:cNvSpPr>
          <p:nvPr/>
        </p:nvSpPr>
        <p:spPr bwMode="auto">
          <a:xfrm>
            <a:off x="3276600" y="3964955"/>
            <a:ext cx="5638800" cy="2492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800100" indent="-342900" eaLnBrk="0" hangingPunct="0">
              <a:defRPr>
                <a:solidFill>
                  <a:schemeClr val="tx1"/>
                </a:solidFill>
                <a:latin typeface="Arial" panose="020B0604020202020204" pitchFamily="34" charset="0"/>
                <a:cs typeface="Arial" panose="020B0604020202020204" pitchFamily="34" charset="0"/>
              </a:defRPr>
            </a:lvl2pPr>
            <a:lvl3pPr marL="1257300" indent="-342900" eaLnBrk="0" hangingPunct="0">
              <a:defRPr>
                <a:solidFill>
                  <a:schemeClr val="tx1"/>
                </a:solidFill>
                <a:latin typeface="Arial" panose="020B0604020202020204" pitchFamily="34" charset="0"/>
                <a:cs typeface="Arial" panose="020B0604020202020204" pitchFamily="34" charset="0"/>
              </a:defRPr>
            </a:lvl3pPr>
            <a:lvl4pPr marL="1714500" indent="-342900" eaLnBrk="0" hangingPunct="0">
              <a:defRPr>
                <a:solidFill>
                  <a:schemeClr val="tx1"/>
                </a:solidFill>
                <a:latin typeface="Arial" panose="020B0604020202020204" pitchFamily="34" charset="0"/>
                <a:cs typeface="Arial" panose="020B0604020202020204" pitchFamily="34" charset="0"/>
              </a:defRPr>
            </a:lvl4pPr>
            <a:lvl5pPr marL="2171700" indent="-342900" eaLnBrk="0" hangingPunct="0">
              <a:defRPr>
                <a:solidFill>
                  <a:schemeClr val="tx1"/>
                </a:solidFill>
                <a:latin typeface="Arial" panose="020B0604020202020204" pitchFamily="34" charset="0"/>
                <a:cs typeface="Arial" panose="020B0604020202020204" pitchFamily="34" charset="0"/>
              </a:defRPr>
            </a:lvl5pPr>
            <a:lvl6pPr marL="2628900" indent="-3429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86100" indent="-3429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43300" indent="-3429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000500" indent="-3429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AutoNum type="arabicPeriod"/>
            </a:pPr>
            <a:r>
              <a:rPr lang="en-US" altLang="en-US" sz="1200" b="1" dirty="0">
                <a:solidFill>
                  <a:schemeClr val="bg1"/>
                </a:solidFill>
              </a:rPr>
              <a:t>Unsubsidized Employment</a:t>
            </a:r>
          </a:p>
          <a:p>
            <a:pPr algn="ctr" eaLnBrk="1" hangingPunct="1">
              <a:spcBef>
                <a:spcPct val="50000"/>
              </a:spcBef>
              <a:buFontTx/>
              <a:buAutoNum type="arabicPeriod"/>
            </a:pPr>
            <a:r>
              <a:rPr lang="en-US" altLang="en-US" sz="1200" b="1" dirty="0">
                <a:solidFill>
                  <a:schemeClr val="bg1"/>
                </a:solidFill>
              </a:rPr>
              <a:t>Subsidized Private Emp.</a:t>
            </a:r>
          </a:p>
          <a:p>
            <a:pPr algn="ctr" eaLnBrk="1" hangingPunct="1">
              <a:spcBef>
                <a:spcPct val="50000"/>
              </a:spcBef>
              <a:buFontTx/>
              <a:buAutoNum type="arabicPeriod"/>
            </a:pPr>
            <a:r>
              <a:rPr lang="en-US" altLang="en-US" sz="1200" b="1" dirty="0">
                <a:solidFill>
                  <a:schemeClr val="bg1"/>
                </a:solidFill>
              </a:rPr>
              <a:t>Subsidized Public Emp.</a:t>
            </a:r>
          </a:p>
          <a:p>
            <a:pPr algn="ctr" eaLnBrk="1" hangingPunct="1">
              <a:spcBef>
                <a:spcPct val="50000"/>
              </a:spcBef>
              <a:buFontTx/>
              <a:buAutoNum type="arabicPeriod"/>
            </a:pPr>
            <a:r>
              <a:rPr lang="en-US" altLang="en-US" sz="1200" b="1" dirty="0">
                <a:solidFill>
                  <a:schemeClr val="bg1"/>
                </a:solidFill>
              </a:rPr>
              <a:t>On-the-Job Training</a:t>
            </a:r>
          </a:p>
          <a:p>
            <a:pPr algn="ctr" eaLnBrk="1" hangingPunct="1">
              <a:spcBef>
                <a:spcPct val="50000"/>
              </a:spcBef>
              <a:buFontTx/>
              <a:buAutoNum type="arabicPeriod"/>
            </a:pPr>
            <a:r>
              <a:rPr lang="en-US" altLang="en-US" sz="1200" b="1" dirty="0">
                <a:solidFill>
                  <a:schemeClr val="bg1"/>
                </a:solidFill>
              </a:rPr>
              <a:t>Work Experience</a:t>
            </a:r>
          </a:p>
          <a:p>
            <a:pPr algn="ctr" eaLnBrk="1" hangingPunct="1">
              <a:spcBef>
                <a:spcPct val="50000"/>
              </a:spcBef>
              <a:buFontTx/>
              <a:buAutoNum type="arabicPeriod"/>
            </a:pPr>
            <a:r>
              <a:rPr lang="en-US" altLang="en-US" sz="1200" b="1" dirty="0">
                <a:solidFill>
                  <a:schemeClr val="bg1"/>
                </a:solidFill>
              </a:rPr>
              <a:t>Job Search/Job Readiness Assistance</a:t>
            </a:r>
          </a:p>
          <a:p>
            <a:pPr algn="ctr" eaLnBrk="1" hangingPunct="1">
              <a:spcBef>
                <a:spcPct val="50000"/>
              </a:spcBef>
              <a:buFontTx/>
              <a:buAutoNum type="arabicPeriod"/>
            </a:pPr>
            <a:r>
              <a:rPr lang="en-US" altLang="en-US" sz="1200" b="1" dirty="0">
                <a:solidFill>
                  <a:schemeClr val="bg1"/>
                </a:solidFill>
              </a:rPr>
              <a:t>Community Service</a:t>
            </a:r>
          </a:p>
          <a:p>
            <a:pPr algn="ctr" eaLnBrk="1" hangingPunct="1">
              <a:spcBef>
                <a:spcPct val="50000"/>
              </a:spcBef>
              <a:buFontTx/>
              <a:buAutoNum type="arabicPeriod"/>
            </a:pPr>
            <a:r>
              <a:rPr lang="en-US" altLang="en-US" sz="1200" b="1" dirty="0">
                <a:solidFill>
                  <a:schemeClr val="bg1"/>
                </a:solidFill>
              </a:rPr>
              <a:t>Vocational Education and Training</a:t>
            </a:r>
          </a:p>
          <a:p>
            <a:pPr algn="ctr" eaLnBrk="1" hangingPunct="1">
              <a:spcBef>
                <a:spcPct val="50000"/>
              </a:spcBef>
              <a:buFontTx/>
              <a:buAutoNum type="arabicPeriod"/>
            </a:pPr>
            <a:r>
              <a:rPr lang="en-US" altLang="en-US" sz="1200" b="1" dirty="0">
                <a:solidFill>
                  <a:schemeClr val="bg1"/>
                </a:solidFill>
              </a:rPr>
              <a:t>Providing Childcare</a:t>
            </a:r>
          </a:p>
        </p:txBody>
      </p:sp>
      <p:sp>
        <p:nvSpPr>
          <p:cNvPr id="15" name="Firewall">
            <a:extLst>
              <a:ext uri="{FF2B5EF4-FFF2-40B4-BE49-F238E27FC236}">
                <a16:creationId xmlns:a16="http://schemas.microsoft.com/office/drawing/2014/main" id="{6657B1A4-BA82-230C-84BA-D9847E0854C4}"/>
              </a:ext>
            </a:extLst>
          </p:cNvPr>
          <p:cNvSpPr>
            <a:spLocks noEditPoints="1" noChangeArrowheads="1"/>
          </p:cNvSpPr>
          <p:nvPr/>
        </p:nvSpPr>
        <p:spPr bwMode="auto">
          <a:xfrm>
            <a:off x="3181350" y="6488697"/>
            <a:ext cx="1809750" cy="533400"/>
          </a:xfrm>
          <a:custGeom>
            <a:avLst/>
            <a:gdLst>
              <a:gd name="T0" fmla="*/ 0 w 21600"/>
              <a:gd name="T1" fmla="*/ 0 h 21600"/>
              <a:gd name="T2" fmla="*/ 10800 w 21600"/>
              <a:gd name="T3" fmla="*/ 0 h 21600"/>
              <a:gd name="T4" fmla="*/ 21600 w 21600"/>
              <a:gd name="T5" fmla="*/ 0 h 21600"/>
              <a:gd name="T6" fmla="*/ 21060 w 21600"/>
              <a:gd name="T7" fmla="*/ 10800 h 21600"/>
              <a:gd name="T8" fmla="*/ 21060 w 21600"/>
              <a:gd name="T9" fmla="*/ 21600 h 21600"/>
              <a:gd name="T10" fmla="*/ 10800 w 21600"/>
              <a:gd name="T11" fmla="*/ 21600 h 21600"/>
              <a:gd name="T12" fmla="*/ 540 w 21600"/>
              <a:gd name="T13" fmla="*/ 21600 h 21600"/>
              <a:gd name="T14" fmla="*/ 540 w 21600"/>
              <a:gd name="T15" fmla="*/ 10800 h 21600"/>
              <a:gd name="T16" fmla="*/ 761 w 21600"/>
              <a:gd name="T17" fmla="*/ 22454 h 21600"/>
              <a:gd name="T18" fmla="*/ 21069 w 21600"/>
              <a:gd name="T19" fmla="*/ 3228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540" y="4628"/>
                </a:moveTo>
                <a:lnTo>
                  <a:pt x="0" y="4628"/>
                </a:lnTo>
                <a:lnTo>
                  <a:pt x="0" y="0"/>
                </a:lnTo>
                <a:lnTo>
                  <a:pt x="21600" y="0"/>
                </a:lnTo>
                <a:lnTo>
                  <a:pt x="21600" y="4628"/>
                </a:lnTo>
                <a:lnTo>
                  <a:pt x="21060" y="4628"/>
                </a:lnTo>
                <a:lnTo>
                  <a:pt x="21060" y="21600"/>
                </a:lnTo>
                <a:lnTo>
                  <a:pt x="540" y="21600"/>
                </a:lnTo>
                <a:lnTo>
                  <a:pt x="540" y="4628"/>
                </a:lnTo>
                <a:close/>
              </a:path>
              <a:path w="21600" h="21600" extrusionOk="0">
                <a:moveTo>
                  <a:pt x="540" y="4628"/>
                </a:moveTo>
                <a:lnTo>
                  <a:pt x="540" y="6171"/>
                </a:lnTo>
                <a:lnTo>
                  <a:pt x="2700" y="6171"/>
                </a:lnTo>
                <a:lnTo>
                  <a:pt x="2700" y="4628"/>
                </a:lnTo>
                <a:lnTo>
                  <a:pt x="540" y="4628"/>
                </a:lnTo>
                <a:close/>
              </a:path>
              <a:path w="21600" h="21600" extrusionOk="0">
                <a:moveTo>
                  <a:pt x="2700" y="4628"/>
                </a:moveTo>
                <a:lnTo>
                  <a:pt x="2700" y="6171"/>
                </a:lnTo>
                <a:lnTo>
                  <a:pt x="4860" y="6171"/>
                </a:lnTo>
                <a:lnTo>
                  <a:pt x="4860" y="4628"/>
                </a:lnTo>
                <a:lnTo>
                  <a:pt x="2700" y="4628"/>
                </a:lnTo>
                <a:close/>
              </a:path>
              <a:path w="21600" h="21600" extrusionOk="0">
                <a:moveTo>
                  <a:pt x="4860" y="4628"/>
                </a:moveTo>
                <a:lnTo>
                  <a:pt x="4860" y="6171"/>
                </a:lnTo>
                <a:lnTo>
                  <a:pt x="7020" y="6171"/>
                </a:lnTo>
                <a:lnTo>
                  <a:pt x="7020" y="4628"/>
                </a:lnTo>
                <a:lnTo>
                  <a:pt x="4860" y="4628"/>
                </a:lnTo>
                <a:close/>
              </a:path>
              <a:path w="21600" h="21600" extrusionOk="0">
                <a:moveTo>
                  <a:pt x="7020" y="4628"/>
                </a:moveTo>
                <a:lnTo>
                  <a:pt x="7020" y="6171"/>
                </a:lnTo>
                <a:lnTo>
                  <a:pt x="9180" y="6171"/>
                </a:lnTo>
                <a:lnTo>
                  <a:pt x="9180" y="4628"/>
                </a:lnTo>
                <a:lnTo>
                  <a:pt x="7020" y="4628"/>
                </a:lnTo>
                <a:close/>
              </a:path>
              <a:path w="21600" h="21600" extrusionOk="0">
                <a:moveTo>
                  <a:pt x="9180" y="4628"/>
                </a:moveTo>
                <a:lnTo>
                  <a:pt x="9180" y="6171"/>
                </a:lnTo>
                <a:lnTo>
                  <a:pt x="11340" y="6171"/>
                </a:lnTo>
                <a:lnTo>
                  <a:pt x="11340" y="4628"/>
                </a:lnTo>
                <a:lnTo>
                  <a:pt x="9180" y="4628"/>
                </a:lnTo>
                <a:close/>
              </a:path>
              <a:path w="21600" h="21600" extrusionOk="0">
                <a:moveTo>
                  <a:pt x="11340" y="4628"/>
                </a:moveTo>
                <a:lnTo>
                  <a:pt x="11340" y="6171"/>
                </a:lnTo>
                <a:lnTo>
                  <a:pt x="13500" y="6171"/>
                </a:lnTo>
                <a:lnTo>
                  <a:pt x="13500" y="4628"/>
                </a:lnTo>
                <a:lnTo>
                  <a:pt x="11340" y="4628"/>
                </a:lnTo>
                <a:close/>
              </a:path>
              <a:path w="21600" h="21600" extrusionOk="0">
                <a:moveTo>
                  <a:pt x="13500" y="4628"/>
                </a:moveTo>
                <a:lnTo>
                  <a:pt x="13500" y="6171"/>
                </a:lnTo>
                <a:lnTo>
                  <a:pt x="15660" y="6171"/>
                </a:lnTo>
                <a:lnTo>
                  <a:pt x="15660" y="4628"/>
                </a:lnTo>
                <a:lnTo>
                  <a:pt x="13500" y="4628"/>
                </a:lnTo>
                <a:close/>
              </a:path>
              <a:path w="21600" h="21600" extrusionOk="0">
                <a:moveTo>
                  <a:pt x="15660" y="4628"/>
                </a:moveTo>
                <a:lnTo>
                  <a:pt x="15660" y="6171"/>
                </a:lnTo>
                <a:lnTo>
                  <a:pt x="17820" y="6171"/>
                </a:lnTo>
                <a:lnTo>
                  <a:pt x="17820" y="4628"/>
                </a:lnTo>
                <a:lnTo>
                  <a:pt x="15660" y="4628"/>
                </a:lnTo>
                <a:close/>
              </a:path>
              <a:path w="21600" h="21600" extrusionOk="0">
                <a:moveTo>
                  <a:pt x="17820" y="4628"/>
                </a:moveTo>
                <a:lnTo>
                  <a:pt x="17820" y="6171"/>
                </a:lnTo>
                <a:lnTo>
                  <a:pt x="19980" y="6171"/>
                </a:lnTo>
                <a:lnTo>
                  <a:pt x="19980" y="4628"/>
                </a:lnTo>
                <a:lnTo>
                  <a:pt x="17820" y="4628"/>
                </a:lnTo>
                <a:close/>
              </a:path>
              <a:path w="21600" h="21600" extrusionOk="0">
                <a:moveTo>
                  <a:pt x="1620" y="6171"/>
                </a:moveTo>
                <a:lnTo>
                  <a:pt x="1620" y="7714"/>
                </a:lnTo>
                <a:lnTo>
                  <a:pt x="3779" y="7714"/>
                </a:lnTo>
                <a:lnTo>
                  <a:pt x="3779" y="6171"/>
                </a:lnTo>
                <a:lnTo>
                  <a:pt x="1620" y="6171"/>
                </a:lnTo>
                <a:close/>
              </a:path>
              <a:path w="21600" h="21600" extrusionOk="0">
                <a:moveTo>
                  <a:pt x="3779" y="6171"/>
                </a:moveTo>
                <a:lnTo>
                  <a:pt x="3779" y="7714"/>
                </a:lnTo>
                <a:lnTo>
                  <a:pt x="5940" y="7714"/>
                </a:lnTo>
                <a:lnTo>
                  <a:pt x="5940" y="6171"/>
                </a:lnTo>
                <a:lnTo>
                  <a:pt x="3779" y="6171"/>
                </a:lnTo>
                <a:close/>
              </a:path>
              <a:path w="21600" h="21600" extrusionOk="0">
                <a:moveTo>
                  <a:pt x="5940" y="6171"/>
                </a:moveTo>
                <a:lnTo>
                  <a:pt x="5940" y="7714"/>
                </a:lnTo>
                <a:lnTo>
                  <a:pt x="8100" y="7714"/>
                </a:lnTo>
                <a:lnTo>
                  <a:pt x="8100" y="6171"/>
                </a:lnTo>
                <a:lnTo>
                  <a:pt x="5940" y="6171"/>
                </a:lnTo>
                <a:close/>
              </a:path>
              <a:path w="21600" h="21600" extrusionOk="0">
                <a:moveTo>
                  <a:pt x="8100" y="6171"/>
                </a:moveTo>
                <a:lnTo>
                  <a:pt x="8100" y="7714"/>
                </a:lnTo>
                <a:lnTo>
                  <a:pt x="10260" y="7714"/>
                </a:lnTo>
                <a:lnTo>
                  <a:pt x="10260" y="6171"/>
                </a:lnTo>
                <a:lnTo>
                  <a:pt x="8100" y="6171"/>
                </a:lnTo>
                <a:close/>
              </a:path>
              <a:path w="21600" h="21600" extrusionOk="0">
                <a:moveTo>
                  <a:pt x="10260" y="6171"/>
                </a:moveTo>
                <a:lnTo>
                  <a:pt x="10260" y="7714"/>
                </a:lnTo>
                <a:lnTo>
                  <a:pt x="12419" y="7714"/>
                </a:lnTo>
                <a:lnTo>
                  <a:pt x="12419" y="6171"/>
                </a:lnTo>
                <a:lnTo>
                  <a:pt x="10260" y="6171"/>
                </a:lnTo>
                <a:close/>
              </a:path>
              <a:path w="21600" h="21600" extrusionOk="0">
                <a:moveTo>
                  <a:pt x="12419" y="6171"/>
                </a:moveTo>
                <a:lnTo>
                  <a:pt x="12419" y="7714"/>
                </a:lnTo>
                <a:lnTo>
                  <a:pt x="14580" y="7714"/>
                </a:lnTo>
                <a:lnTo>
                  <a:pt x="14580" y="6171"/>
                </a:lnTo>
                <a:lnTo>
                  <a:pt x="12419" y="6171"/>
                </a:lnTo>
                <a:close/>
              </a:path>
              <a:path w="21600" h="21600" extrusionOk="0">
                <a:moveTo>
                  <a:pt x="14580" y="6171"/>
                </a:moveTo>
                <a:lnTo>
                  <a:pt x="14580" y="7714"/>
                </a:lnTo>
                <a:lnTo>
                  <a:pt x="16740" y="7714"/>
                </a:lnTo>
                <a:lnTo>
                  <a:pt x="16740" y="6171"/>
                </a:lnTo>
                <a:lnTo>
                  <a:pt x="14580" y="6171"/>
                </a:lnTo>
                <a:close/>
              </a:path>
              <a:path w="21600" h="21600" extrusionOk="0">
                <a:moveTo>
                  <a:pt x="16740" y="6171"/>
                </a:moveTo>
                <a:lnTo>
                  <a:pt x="16740" y="7714"/>
                </a:lnTo>
                <a:lnTo>
                  <a:pt x="18900" y="7714"/>
                </a:lnTo>
                <a:lnTo>
                  <a:pt x="18900" y="6171"/>
                </a:lnTo>
                <a:lnTo>
                  <a:pt x="16740" y="6171"/>
                </a:lnTo>
                <a:close/>
              </a:path>
              <a:path w="21600" h="21600" extrusionOk="0">
                <a:moveTo>
                  <a:pt x="18900" y="6171"/>
                </a:moveTo>
                <a:lnTo>
                  <a:pt x="18900" y="7714"/>
                </a:lnTo>
                <a:lnTo>
                  <a:pt x="21060" y="7714"/>
                </a:lnTo>
                <a:lnTo>
                  <a:pt x="21060" y="6171"/>
                </a:lnTo>
                <a:lnTo>
                  <a:pt x="18900" y="6171"/>
                </a:lnTo>
                <a:close/>
              </a:path>
              <a:path w="21600" h="21600" extrusionOk="0">
                <a:moveTo>
                  <a:pt x="540" y="7714"/>
                </a:moveTo>
                <a:lnTo>
                  <a:pt x="540" y="9257"/>
                </a:lnTo>
                <a:lnTo>
                  <a:pt x="2700" y="9257"/>
                </a:lnTo>
                <a:lnTo>
                  <a:pt x="2700" y="7714"/>
                </a:lnTo>
                <a:lnTo>
                  <a:pt x="540" y="7714"/>
                </a:lnTo>
                <a:close/>
              </a:path>
              <a:path w="21600" h="21600" extrusionOk="0">
                <a:moveTo>
                  <a:pt x="2700" y="7714"/>
                </a:moveTo>
                <a:lnTo>
                  <a:pt x="2700" y="9257"/>
                </a:lnTo>
                <a:lnTo>
                  <a:pt x="4860" y="9257"/>
                </a:lnTo>
                <a:lnTo>
                  <a:pt x="4860" y="7714"/>
                </a:lnTo>
                <a:lnTo>
                  <a:pt x="2700" y="7714"/>
                </a:lnTo>
                <a:close/>
              </a:path>
              <a:path w="21600" h="21600" extrusionOk="0">
                <a:moveTo>
                  <a:pt x="4860" y="7714"/>
                </a:moveTo>
                <a:lnTo>
                  <a:pt x="4860" y="9257"/>
                </a:lnTo>
                <a:lnTo>
                  <a:pt x="7020" y="9257"/>
                </a:lnTo>
                <a:lnTo>
                  <a:pt x="7020" y="7714"/>
                </a:lnTo>
                <a:lnTo>
                  <a:pt x="4860" y="7714"/>
                </a:lnTo>
                <a:close/>
              </a:path>
              <a:path w="21600" h="21600" extrusionOk="0">
                <a:moveTo>
                  <a:pt x="7020" y="7714"/>
                </a:moveTo>
                <a:lnTo>
                  <a:pt x="7020" y="9257"/>
                </a:lnTo>
                <a:lnTo>
                  <a:pt x="9180" y="9257"/>
                </a:lnTo>
                <a:lnTo>
                  <a:pt x="9180" y="7714"/>
                </a:lnTo>
                <a:lnTo>
                  <a:pt x="7020" y="7714"/>
                </a:lnTo>
                <a:close/>
              </a:path>
              <a:path w="21600" h="21600" extrusionOk="0">
                <a:moveTo>
                  <a:pt x="9180" y="7714"/>
                </a:moveTo>
                <a:lnTo>
                  <a:pt x="9180" y="9257"/>
                </a:lnTo>
                <a:lnTo>
                  <a:pt x="11340" y="9257"/>
                </a:lnTo>
                <a:lnTo>
                  <a:pt x="11340" y="7714"/>
                </a:lnTo>
                <a:lnTo>
                  <a:pt x="9180" y="7714"/>
                </a:lnTo>
                <a:close/>
              </a:path>
              <a:path w="21600" h="21600" extrusionOk="0">
                <a:moveTo>
                  <a:pt x="11340" y="7714"/>
                </a:moveTo>
                <a:lnTo>
                  <a:pt x="11340" y="9257"/>
                </a:lnTo>
                <a:lnTo>
                  <a:pt x="13500" y="9257"/>
                </a:lnTo>
                <a:lnTo>
                  <a:pt x="13500" y="7714"/>
                </a:lnTo>
                <a:lnTo>
                  <a:pt x="11340" y="7714"/>
                </a:lnTo>
                <a:close/>
              </a:path>
              <a:path w="21600" h="21600" extrusionOk="0">
                <a:moveTo>
                  <a:pt x="13500" y="7714"/>
                </a:moveTo>
                <a:lnTo>
                  <a:pt x="13500" y="9257"/>
                </a:lnTo>
                <a:lnTo>
                  <a:pt x="15660" y="9257"/>
                </a:lnTo>
                <a:lnTo>
                  <a:pt x="15660" y="7714"/>
                </a:lnTo>
                <a:lnTo>
                  <a:pt x="13500" y="7714"/>
                </a:lnTo>
                <a:close/>
              </a:path>
              <a:path w="21600" h="21600" extrusionOk="0">
                <a:moveTo>
                  <a:pt x="15660" y="7714"/>
                </a:moveTo>
                <a:lnTo>
                  <a:pt x="15660" y="9257"/>
                </a:lnTo>
                <a:lnTo>
                  <a:pt x="17820" y="9257"/>
                </a:lnTo>
                <a:lnTo>
                  <a:pt x="17820" y="7714"/>
                </a:lnTo>
                <a:lnTo>
                  <a:pt x="15660" y="7714"/>
                </a:lnTo>
                <a:close/>
              </a:path>
              <a:path w="21600" h="21600" extrusionOk="0">
                <a:moveTo>
                  <a:pt x="17820" y="7714"/>
                </a:moveTo>
                <a:lnTo>
                  <a:pt x="17820" y="9257"/>
                </a:lnTo>
                <a:lnTo>
                  <a:pt x="19980" y="9257"/>
                </a:lnTo>
                <a:lnTo>
                  <a:pt x="19980" y="7714"/>
                </a:lnTo>
                <a:lnTo>
                  <a:pt x="17820" y="7714"/>
                </a:lnTo>
                <a:close/>
              </a:path>
              <a:path w="21600" h="21600" extrusionOk="0">
                <a:moveTo>
                  <a:pt x="1620" y="9257"/>
                </a:moveTo>
                <a:lnTo>
                  <a:pt x="1620" y="10800"/>
                </a:lnTo>
                <a:lnTo>
                  <a:pt x="3779" y="10800"/>
                </a:lnTo>
                <a:lnTo>
                  <a:pt x="3779" y="9257"/>
                </a:lnTo>
                <a:lnTo>
                  <a:pt x="1620" y="9257"/>
                </a:lnTo>
                <a:close/>
              </a:path>
              <a:path w="21600" h="21600" extrusionOk="0">
                <a:moveTo>
                  <a:pt x="3779" y="9257"/>
                </a:moveTo>
                <a:lnTo>
                  <a:pt x="3779" y="10800"/>
                </a:lnTo>
                <a:lnTo>
                  <a:pt x="5940" y="10800"/>
                </a:lnTo>
                <a:lnTo>
                  <a:pt x="5940" y="9257"/>
                </a:lnTo>
                <a:lnTo>
                  <a:pt x="3779" y="9257"/>
                </a:lnTo>
                <a:close/>
              </a:path>
              <a:path w="21600" h="21600" extrusionOk="0">
                <a:moveTo>
                  <a:pt x="5940" y="9257"/>
                </a:moveTo>
                <a:lnTo>
                  <a:pt x="5940" y="10800"/>
                </a:lnTo>
                <a:lnTo>
                  <a:pt x="8100" y="10800"/>
                </a:lnTo>
                <a:lnTo>
                  <a:pt x="8100" y="9257"/>
                </a:lnTo>
                <a:lnTo>
                  <a:pt x="5940" y="9257"/>
                </a:lnTo>
                <a:close/>
              </a:path>
              <a:path w="21600" h="21600" extrusionOk="0">
                <a:moveTo>
                  <a:pt x="8100" y="9257"/>
                </a:moveTo>
                <a:lnTo>
                  <a:pt x="8100" y="10800"/>
                </a:lnTo>
                <a:lnTo>
                  <a:pt x="10260" y="10800"/>
                </a:lnTo>
                <a:lnTo>
                  <a:pt x="10260" y="9257"/>
                </a:lnTo>
                <a:lnTo>
                  <a:pt x="8100" y="9257"/>
                </a:lnTo>
                <a:close/>
              </a:path>
              <a:path w="21600" h="21600" extrusionOk="0">
                <a:moveTo>
                  <a:pt x="10260" y="9257"/>
                </a:moveTo>
                <a:lnTo>
                  <a:pt x="10260" y="10800"/>
                </a:lnTo>
                <a:lnTo>
                  <a:pt x="12419" y="10800"/>
                </a:lnTo>
                <a:lnTo>
                  <a:pt x="12419" y="9257"/>
                </a:lnTo>
                <a:lnTo>
                  <a:pt x="10260" y="9257"/>
                </a:lnTo>
                <a:close/>
              </a:path>
              <a:path w="21600" h="21600" extrusionOk="0">
                <a:moveTo>
                  <a:pt x="12419" y="9257"/>
                </a:moveTo>
                <a:lnTo>
                  <a:pt x="12419" y="10800"/>
                </a:lnTo>
                <a:lnTo>
                  <a:pt x="14580" y="10800"/>
                </a:lnTo>
                <a:lnTo>
                  <a:pt x="14580" y="9257"/>
                </a:lnTo>
                <a:lnTo>
                  <a:pt x="12419" y="9257"/>
                </a:lnTo>
                <a:close/>
              </a:path>
              <a:path w="21600" h="21600" extrusionOk="0">
                <a:moveTo>
                  <a:pt x="14580" y="9257"/>
                </a:moveTo>
                <a:lnTo>
                  <a:pt x="14580" y="10800"/>
                </a:lnTo>
                <a:lnTo>
                  <a:pt x="16740" y="10800"/>
                </a:lnTo>
                <a:lnTo>
                  <a:pt x="16740" y="9257"/>
                </a:lnTo>
                <a:lnTo>
                  <a:pt x="14580" y="9257"/>
                </a:lnTo>
                <a:close/>
              </a:path>
              <a:path w="21600" h="21600" extrusionOk="0">
                <a:moveTo>
                  <a:pt x="16740" y="9257"/>
                </a:moveTo>
                <a:lnTo>
                  <a:pt x="16740" y="10800"/>
                </a:lnTo>
                <a:lnTo>
                  <a:pt x="18900" y="10800"/>
                </a:lnTo>
                <a:lnTo>
                  <a:pt x="18900" y="9257"/>
                </a:lnTo>
                <a:lnTo>
                  <a:pt x="16740" y="9257"/>
                </a:lnTo>
                <a:close/>
              </a:path>
              <a:path w="21600" h="21600" extrusionOk="0">
                <a:moveTo>
                  <a:pt x="18900" y="9257"/>
                </a:moveTo>
                <a:lnTo>
                  <a:pt x="18900" y="10800"/>
                </a:lnTo>
                <a:lnTo>
                  <a:pt x="21060" y="10800"/>
                </a:lnTo>
                <a:lnTo>
                  <a:pt x="21060" y="9257"/>
                </a:lnTo>
                <a:lnTo>
                  <a:pt x="18900" y="9257"/>
                </a:lnTo>
                <a:close/>
              </a:path>
              <a:path w="21600" h="21600" extrusionOk="0">
                <a:moveTo>
                  <a:pt x="540" y="10800"/>
                </a:moveTo>
                <a:lnTo>
                  <a:pt x="540" y="12342"/>
                </a:lnTo>
                <a:lnTo>
                  <a:pt x="2700" y="12342"/>
                </a:lnTo>
                <a:lnTo>
                  <a:pt x="2700" y="10800"/>
                </a:lnTo>
                <a:lnTo>
                  <a:pt x="540" y="10800"/>
                </a:lnTo>
                <a:close/>
              </a:path>
              <a:path w="21600" h="21600" extrusionOk="0">
                <a:moveTo>
                  <a:pt x="2700" y="10800"/>
                </a:moveTo>
                <a:lnTo>
                  <a:pt x="2700" y="12342"/>
                </a:lnTo>
                <a:lnTo>
                  <a:pt x="4860" y="12342"/>
                </a:lnTo>
                <a:lnTo>
                  <a:pt x="4860" y="10800"/>
                </a:lnTo>
                <a:lnTo>
                  <a:pt x="2700" y="10800"/>
                </a:lnTo>
                <a:close/>
              </a:path>
              <a:path w="21600" h="21600" extrusionOk="0">
                <a:moveTo>
                  <a:pt x="4860" y="10800"/>
                </a:moveTo>
                <a:lnTo>
                  <a:pt x="4860" y="12342"/>
                </a:lnTo>
                <a:lnTo>
                  <a:pt x="7020" y="12342"/>
                </a:lnTo>
                <a:lnTo>
                  <a:pt x="7020" y="10800"/>
                </a:lnTo>
                <a:lnTo>
                  <a:pt x="4860" y="10800"/>
                </a:lnTo>
                <a:close/>
              </a:path>
              <a:path w="21600" h="21600" extrusionOk="0">
                <a:moveTo>
                  <a:pt x="7020" y="10800"/>
                </a:moveTo>
                <a:lnTo>
                  <a:pt x="7020" y="12342"/>
                </a:lnTo>
                <a:lnTo>
                  <a:pt x="9180" y="12342"/>
                </a:lnTo>
                <a:lnTo>
                  <a:pt x="9180" y="10800"/>
                </a:lnTo>
                <a:lnTo>
                  <a:pt x="7020" y="10800"/>
                </a:lnTo>
                <a:close/>
              </a:path>
              <a:path w="21600" h="21600" extrusionOk="0">
                <a:moveTo>
                  <a:pt x="9180" y="10800"/>
                </a:moveTo>
                <a:lnTo>
                  <a:pt x="9180" y="12342"/>
                </a:lnTo>
                <a:lnTo>
                  <a:pt x="11340" y="12342"/>
                </a:lnTo>
                <a:lnTo>
                  <a:pt x="11340" y="10800"/>
                </a:lnTo>
                <a:lnTo>
                  <a:pt x="9180" y="10800"/>
                </a:lnTo>
                <a:close/>
              </a:path>
              <a:path w="21600" h="21600" extrusionOk="0">
                <a:moveTo>
                  <a:pt x="11340" y="10800"/>
                </a:moveTo>
                <a:lnTo>
                  <a:pt x="11340" y="12342"/>
                </a:lnTo>
                <a:lnTo>
                  <a:pt x="13500" y="12342"/>
                </a:lnTo>
                <a:lnTo>
                  <a:pt x="13500" y="10800"/>
                </a:lnTo>
                <a:lnTo>
                  <a:pt x="11340" y="10800"/>
                </a:lnTo>
                <a:close/>
              </a:path>
              <a:path w="21600" h="21600" extrusionOk="0">
                <a:moveTo>
                  <a:pt x="13500" y="10800"/>
                </a:moveTo>
                <a:lnTo>
                  <a:pt x="13500" y="12342"/>
                </a:lnTo>
                <a:lnTo>
                  <a:pt x="15660" y="12342"/>
                </a:lnTo>
                <a:lnTo>
                  <a:pt x="15660" y="10800"/>
                </a:lnTo>
                <a:lnTo>
                  <a:pt x="13500" y="10800"/>
                </a:lnTo>
                <a:close/>
              </a:path>
              <a:path w="21600" h="21600" extrusionOk="0">
                <a:moveTo>
                  <a:pt x="15660" y="10800"/>
                </a:moveTo>
                <a:lnTo>
                  <a:pt x="15660" y="12342"/>
                </a:lnTo>
                <a:lnTo>
                  <a:pt x="17820" y="12342"/>
                </a:lnTo>
                <a:lnTo>
                  <a:pt x="17820" y="10800"/>
                </a:lnTo>
                <a:lnTo>
                  <a:pt x="15660" y="10800"/>
                </a:lnTo>
                <a:close/>
              </a:path>
              <a:path w="21600" h="21600" extrusionOk="0">
                <a:moveTo>
                  <a:pt x="17820" y="10800"/>
                </a:moveTo>
                <a:lnTo>
                  <a:pt x="17820" y="12342"/>
                </a:lnTo>
                <a:lnTo>
                  <a:pt x="19980" y="12342"/>
                </a:lnTo>
                <a:lnTo>
                  <a:pt x="19980" y="10800"/>
                </a:lnTo>
                <a:lnTo>
                  <a:pt x="17820" y="10800"/>
                </a:lnTo>
                <a:close/>
              </a:path>
              <a:path w="21600" h="21600" extrusionOk="0">
                <a:moveTo>
                  <a:pt x="1620" y="12342"/>
                </a:moveTo>
                <a:lnTo>
                  <a:pt x="1620" y="13885"/>
                </a:lnTo>
                <a:lnTo>
                  <a:pt x="3779" y="13885"/>
                </a:lnTo>
                <a:lnTo>
                  <a:pt x="3779" y="12342"/>
                </a:lnTo>
                <a:lnTo>
                  <a:pt x="1620" y="12342"/>
                </a:lnTo>
                <a:close/>
              </a:path>
              <a:path w="21600" h="21600" extrusionOk="0">
                <a:moveTo>
                  <a:pt x="3779" y="12342"/>
                </a:moveTo>
                <a:lnTo>
                  <a:pt x="3779" y="13885"/>
                </a:lnTo>
                <a:lnTo>
                  <a:pt x="5940" y="13885"/>
                </a:lnTo>
                <a:lnTo>
                  <a:pt x="5940" y="12342"/>
                </a:lnTo>
                <a:lnTo>
                  <a:pt x="3779" y="12342"/>
                </a:lnTo>
                <a:close/>
              </a:path>
              <a:path w="21600" h="21600" extrusionOk="0">
                <a:moveTo>
                  <a:pt x="5940" y="12342"/>
                </a:moveTo>
                <a:lnTo>
                  <a:pt x="5940" y="13885"/>
                </a:lnTo>
                <a:lnTo>
                  <a:pt x="8100" y="13885"/>
                </a:lnTo>
                <a:lnTo>
                  <a:pt x="8100" y="12342"/>
                </a:lnTo>
                <a:lnTo>
                  <a:pt x="5940" y="12342"/>
                </a:lnTo>
                <a:close/>
              </a:path>
              <a:path w="21600" h="21600" extrusionOk="0">
                <a:moveTo>
                  <a:pt x="8100" y="12342"/>
                </a:moveTo>
                <a:lnTo>
                  <a:pt x="8100" y="13885"/>
                </a:lnTo>
                <a:lnTo>
                  <a:pt x="10260" y="13885"/>
                </a:lnTo>
                <a:lnTo>
                  <a:pt x="10260" y="12342"/>
                </a:lnTo>
                <a:lnTo>
                  <a:pt x="8100" y="12342"/>
                </a:lnTo>
                <a:close/>
              </a:path>
              <a:path w="21600" h="21600" extrusionOk="0">
                <a:moveTo>
                  <a:pt x="10260" y="12342"/>
                </a:moveTo>
                <a:lnTo>
                  <a:pt x="10260" y="13885"/>
                </a:lnTo>
                <a:lnTo>
                  <a:pt x="12419" y="13885"/>
                </a:lnTo>
                <a:lnTo>
                  <a:pt x="12419" y="12342"/>
                </a:lnTo>
                <a:lnTo>
                  <a:pt x="10260" y="12342"/>
                </a:lnTo>
                <a:close/>
              </a:path>
              <a:path w="21600" h="21600" extrusionOk="0">
                <a:moveTo>
                  <a:pt x="12419" y="12342"/>
                </a:moveTo>
                <a:lnTo>
                  <a:pt x="12419" y="13885"/>
                </a:lnTo>
                <a:lnTo>
                  <a:pt x="14580" y="13885"/>
                </a:lnTo>
                <a:lnTo>
                  <a:pt x="14580" y="12342"/>
                </a:lnTo>
                <a:lnTo>
                  <a:pt x="12419" y="12342"/>
                </a:lnTo>
                <a:close/>
              </a:path>
              <a:path w="21600" h="21600" extrusionOk="0">
                <a:moveTo>
                  <a:pt x="14580" y="12342"/>
                </a:moveTo>
                <a:lnTo>
                  <a:pt x="14580" y="13885"/>
                </a:lnTo>
                <a:lnTo>
                  <a:pt x="16740" y="13885"/>
                </a:lnTo>
                <a:lnTo>
                  <a:pt x="16740" y="12342"/>
                </a:lnTo>
                <a:lnTo>
                  <a:pt x="14580" y="12342"/>
                </a:lnTo>
                <a:close/>
              </a:path>
              <a:path w="21600" h="21600" extrusionOk="0">
                <a:moveTo>
                  <a:pt x="16740" y="12342"/>
                </a:moveTo>
                <a:lnTo>
                  <a:pt x="16740" y="13885"/>
                </a:lnTo>
                <a:lnTo>
                  <a:pt x="18900" y="13885"/>
                </a:lnTo>
                <a:lnTo>
                  <a:pt x="18900" y="12342"/>
                </a:lnTo>
                <a:lnTo>
                  <a:pt x="16740" y="12342"/>
                </a:lnTo>
                <a:close/>
              </a:path>
              <a:path w="21600" h="21600" extrusionOk="0">
                <a:moveTo>
                  <a:pt x="18900" y="12342"/>
                </a:moveTo>
                <a:lnTo>
                  <a:pt x="18900" y="13885"/>
                </a:lnTo>
                <a:lnTo>
                  <a:pt x="21060" y="13885"/>
                </a:lnTo>
                <a:lnTo>
                  <a:pt x="21060" y="12342"/>
                </a:lnTo>
                <a:lnTo>
                  <a:pt x="18900" y="12342"/>
                </a:lnTo>
                <a:close/>
              </a:path>
              <a:path w="21600" h="21600" extrusionOk="0">
                <a:moveTo>
                  <a:pt x="540" y="13885"/>
                </a:moveTo>
                <a:lnTo>
                  <a:pt x="540" y="15428"/>
                </a:lnTo>
                <a:lnTo>
                  <a:pt x="2700" y="15428"/>
                </a:lnTo>
                <a:lnTo>
                  <a:pt x="2700" y="13885"/>
                </a:lnTo>
                <a:lnTo>
                  <a:pt x="540" y="13885"/>
                </a:lnTo>
                <a:close/>
              </a:path>
              <a:path w="21600" h="21600" extrusionOk="0">
                <a:moveTo>
                  <a:pt x="2700" y="13885"/>
                </a:moveTo>
                <a:lnTo>
                  <a:pt x="2700" y="15428"/>
                </a:lnTo>
                <a:lnTo>
                  <a:pt x="4860" y="15428"/>
                </a:lnTo>
                <a:lnTo>
                  <a:pt x="4860" y="13885"/>
                </a:lnTo>
                <a:lnTo>
                  <a:pt x="2700" y="13885"/>
                </a:lnTo>
                <a:close/>
              </a:path>
              <a:path w="21600" h="21600" extrusionOk="0">
                <a:moveTo>
                  <a:pt x="4860" y="13885"/>
                </a:moveTo>
                <a:lnTo>
                  <a:pt x="4860" y="15428"/>
                </a:lnTo>
                <a:lnTo>
                  <a:pt x="7020" y="15428"/>
                </a:lnTo>
                <a:lnTo>
                  <a:pt x="7020" y="13885"/>
                </a:lnTo>
                <a:lnTo>
                  <a:pt x="4860" y="13885"/>
                </a:lnTo>
                <a:close/>
              </a:path>
              <a:path w="21600" h="21600" extrusionOk="0">
                <a:moveTo>
                  <a:pt x="7020" y="13885"/>
                </a:moveTo>
                <a:lnTo>
                  <a:pt x="7020" y="15428"/>
                </a:lnTo>
                <a:lnTo>
                  <a:pt x="9180" y="15428"/>
                </a:lnTo>
                <a:lnTo>
                  <a:pt x="9180" y="13885"/>
                </a:lnTo>
                <a:lnTo>
                  <a:pt x="7020" y="13885"/>
                </a:lnTo>
                <a:close/>
              </a:path>
              <a:path w="21600" h="21600" extrusionOk="0">
                <a:moveTo>
                  <a:pt x="9180" y="13885"/>
                </a:moveTo>
                <a:lnTo>
                  <a:pt x="9180" y="15428"/>
                </a:lnTo>
                <a:lnTo>
                  <a:pt x="11340" y="15428"/>
                </a:lnTo>
                <a:lnTo>
                  <a:pt x="11340" y="13885"/>
                </a:lnTo>
                <a:lnTo>
                  <a:pt x="9180" y="13885"/>
                </a:lnTo>
                <a:close/>
              </a:path>
              <a:path w="21600" h="21600" extrusionOk="0">
                <a:moveTo>
                  <a:pt x="11340" y="13885"/>
                </a:moveTo>
                <a:lnTo>
                  <a:pt x="11340" y="15428"/>
                </a:lnTo>
                <a:lnTo>
                  <a:pt x="13500" y="15428"/>
                </a:lnTo>
                <a:lnTo>
                  <a:pt x="13500" y="13885"/>
                </a:lnTo>
                <a:lnTo>
                  <a:pt x="11340" y="13885"/>
                </a:lnTo>
                <a:close/>
              </a:path>
              <a:path w="21600" h="21600" extrusionOk="0">
                <a:moveTo>
                  <a:pt x="13500" y="13885"/>
                </a:moveTo>
                <a:lnTo>
                  <a:pt x="13500" y="15428"/>
                </a:lnTo>
                <a:lnTo>
                  <a:pt x="15660" y="15428"/>
                </a:lnTo>
                <a:lnTo>
                  <a:pt x="15660" y="13885"/>
                </a:lnTo>
                <a:lnTo>
                  <a:pt x="13500" y="13885"/>
                </a:lnTo>
                <a:close/>
              </a:path>
              <a:path w="21600" h="21600" extrusionOk="0">
                <a:moveTo>
                  <a:pt x="15660" y="13885"/>
                </a:moveTo>
                <a:lnTo>
                  <a:pt x="15660" y="15428"/>
                </a:lnTo>
                <a:lnTo>
                  <a:pt x="17820" y="15428"/>
                </a:lnTo>
                <a:lnTo>
                  <a:pt x="17820" y="13885"/>
                </a:lnTo>
                <a:lnTo>
                  <a:pt x="15660" y="13885"/>
                </a:lnTo>
                <a:close/>
              </a:path>
              <a:path w="21600" h="21600" extrusionOk="0">
                <a:moveTo>
                  <a:pt x="17820" y="13885"/>
                </a:moveTo>
                <a:lnTo>
                  <a:pt x="17820" y="15428"/>
                </a:lnTo>
                <a:lnTo>
                  <a:pt x="19980" y="15428"/>
                </a:lnTo>
                <a:lnTo>
                  <a:pt x="19980" y="13885"/>
                </a:lnTo>
                <a:lnTo>
                  <a:pt x="17820" y="13885"/>
                </a:lnTo>
                <a:close/>
              </a:path>
              <a:path w="21600" h="21600" extrusionOk="0">
                <a:moveTo>
                  <a:pt x="1620" y="15428"/>
                </a:moveTo>
                <a:lnTo>
                  <a:pt x="1620" y="16971"/>
                </a:lnTo>
                <a:lnTo>
                  <a:pt x="3779" y="16971"/>
                </a:lnTo>
                <a:lnTo>
                  <a:pt x="3779" y="15428"/>
                </a:lnTo>
                <a:lnTo>
                  <a:pt x="1620" y="15428"/>
                </a:lnTo>
                <a:close/>
              </a:path>
              <a:path w="21600" h="21600" extrusionOk="0">
                <a:moveTo>
                  <a:pt x="3779" y="15428"/>
                </a:moveTo>
                <a:lnTo>
                  <a:pt x="3779" y="16971"/>
                </a:lnTo>
                <a:lnTo>
                  <a:pt x="5940" y="16971"/>
                </a:lnTo>
                <a:lnTo>
                  <a:pt x="5940" y="15428"/>
                </a:lnTo>
                <a:lnTo>
                  <a:pt x="3779" y="15428"/>
                </a:lnTo>
                <a:close/>
              </a:path>
              <a:path w="21600" h="21600" extrusionOk="0">
                <a:moveTo>
                  <a:pt x="5940" y="15428"/>
                </a:moveTo>
                <a:lnTo>
                  <a:pt x="5940" y="16971"/>
                </a:lnTo>
                <a:lnTo>
                  <a:pt x="8100" y="16971"/>
                </a:lnTo>
                <a:lnTo>
                  <a:pt x="8100" y="15428"/>
                </a:lnTo>
                <a:lnTo>
                  <a:pt x="5940" y="15428"/>
                </a:lnTo>
                <a:close/>
              </a:path>
              <a:path w="21600" h="21600" extrusionOk="0">
                <a:moveTo>
                  <a:pt x="8100" y="15428"/>
                </a:moveTo>
                <a:lnTo>
                  <a:pt x="8100" y="16971"/>
                </a:lnTo>
                <a:lnTo>
                  <a:pt x="10260" y="16971"/>
                </a:lnTo>
                <a:lnTo>
                  <a:pt x="10260" y="15428"/>
                </a:lnTo>
                <a:lnTo>
                  <a:pt x="8100" y="15428"/>
                </a:lnTo>
                <a:close/>
              </a:path>
              <a:path w="21600" h="21600" extrusionOk="0">
                <a:moveTo>
                  <a:pt x="10260" y="15428"/>
                </a:moveTo>
                <a:lnTo>
                  <a:pt x="10260" y="16971"/>
                </a:lnTo>
                <a:lnTo>
                  <a:pt x="12419" y="16971"/>
                </a:lnTo>
                <a:lnTo>
                  <a:pt x="12419" y="15428"/>
                </a:lnTo>
                <a:lnTo>
                  <a:pt x="10260" y="15428"/>
                </a:lnTo>
                <a:close/>
              </a:path>
              <a:path w="21600" h="21600" extrusionOk="0">
                <a:moveTo>
                  <a:pt x="12419" y="15428"/>
                </a:moveTo>
                <a:lnTo>
                  <a:pt x="12419" y="16971"/>
                </a:lnTo>
                <a:lnTo>
                  <a:pt x="14580" y="16971"/>
                </a:lnTo>
                <a:lnTo>
                  <a:pt x="14580" y="15428"/>
                </a:lnTo>
                <a:lnTo>
                  <a:pt x="12419" y="15428"/>
                </a:lnTo>
                <a:close/>
              </a:path>
              <a:path w="21600" h="21600" extrusionOk="0">
                <a:moveTo>
                  <a:pt x="14580" y="15428"/>
                </a:moveTo>
                <a:lnTo>
                  <a:pt x="14580" y="16971"/>
                </a:lnTo>
                <a:lnTo>
                  <a:pt x="16740" y="16971"/>
                </a:lnTo>
                <a:lnTo>
                  <a:pt x="16740" y="15428"/>
                </a:lnTo>
                <a:lnTo>
                  <a:pt x="14580" y="15428"/>
                </a:lnTo>
                <a:close/>
              </a:path>
              <a:path w="21600" h="21600" extrusionOk="0">
                <a:moveTo>
                  <a:pt x="16740" y="15428"/>
                </a:moveTo>
                <a:lnTo>
                  <a:pt x="16740" y="16971"/>
                </a:lnTo>
                <a:lnTo>
                  <a:pt x="18900" y="16971"/>
                </a:lnTo>
                <a:lnTo>
                  <a:pt x="18900" y="15428"/>
                </a:lnTo>
                <a:lnTo>
                  <a:pt x="16740" y="15428"/>
                </a:lnTo>
                <a:close/>
              </a:path>
              <a:path w="21600" h="21600" extrusionOk="0">
                <a:moveTo>
                  <a:pt x="18900" y="15428"/>
                </a:moveTo>
                <a:lnTo>
                  <a:pt x="18900" y="16971"/>
                </a:lnTo>
                <a:lnTo>
                  <a:pt x="21060" y="16971"/>
                </a:lnTo>
                <a:lnTo>
                  <a:pt x="21060" y="15428"/>
                </a:lnTo>
                <a:lnTo>
                  <a:pt x="18900" y="15428"/>
                </a:lnTo>
                <a:close/>
              </a:path>
              <a:path w="21600" h="21600" extrusionOk="0">
                <a:moveTo>
                  <a:pt x="540" y="16971"/>
                </a:moveTo>
                <a:lnTo>
                  <a:pt x="540" y="18514"/>
                </a:lnTo>
                <a:lnTo>
                  <a:pt x="2700" y="18514"/>
                </a:lnTo>
                <a:lnTo>
                  <a:pt x="2700" y="16971"/>
                </a:lnTo>
                <a:lnTo>
                  <a:pt x="540" y="16971"/>
                </a:lnTo>
                <a:close/>
              </a:path>
              <a:path w="21600" h="21600" extrusionOk="0">
                <a:moveTo>
                  <a:pt x="2700" y="16971"/>
                </a:moveTo>
                <a:lnTo>
                  <a:pt x="2700" y="18514"/>
                </a:lnTo>
                <a:lnTo>
                  <a:pt x="4860" y="18514"/>
                </a:lnTo>
                <a:lnTo>
                  <a:pt x="4860" y="16971"/>
                </a:lnTo>
                <a:lnTo>
                  <a:pt x="2700" y="16971"/>
                </a:lnTo>
                <a:close/>
              </a:path>
              <a:path w="21600" h="21600" extrusionOk="0">
                <a:moveTo>
                  <a:pt x="4860" y="16971"/>
                </a:moveTo>
                <a:lnTo>
                  <a:pt x="4860" y="18514"/>
                </a:lnTo>
                <a:lnTo>
                  <a:pt x="7020" y="18514"/>
                </a:lnTo>
                <a:lnTo>
                  <a:pt x="7020" y="16971"/>
                </a:lnTo>
                <a:lnTo>
                  <a:pt x="4860" y="16971"/>
                </a:lnTo>
                <a:close/>
              </a:path>
              <a:path w="21600" h="21600" extrusionOk="0">
                <a:moveTo>
                  <a:pt x="7020" y="16971"/>
                </a:moveTo>
                <a:lnTo>
                  <a:pt x="7020" y="18514"/>
                </a:lnTo>
                <a:lnTo>
                  <a:pt x="9180" y="18514"/>
                </a:lnTo>
                <a:lnTo>
                  <a:pt x="9180" y="16971"/>
                </a:lnTo>
                <a:lnTo>
                  <a:pt x="7020" y="16971"/>
                </a:lnTo>
                <a:close/>
              </a:path>
              <a:path w="21600" h="21600" extrusionOk="0">
                <a:moveTo>
                  <a:pt x="9180" y="16971"/>
                </a:moveTo>
                <a:lnTo>
                  <a:pt x="9180" y="18514"/>
                </a:lnTo>
                <a:lnTo>
                  <a:pt x="11340" y="18514"/>
                </a:lnTo>
                <a:lnTo>
                  <a:pt x="11340" y="16971"/>
                </a:lnTo>
                <a:lnTo>
                  <a:pt x="9180" y="16971"/>
                </a:lnTo>
                <a:close/>
              </a:path>
              <a:path w="21600" h="21600" extrusionOk="0">
                <a:moveTo>
                  <a:pt x="11340" y="16971"/>
                </a:moveTo>
                <a:lnTo>
                  <a:pt x="11340" y="18514"/>
                </a:lnTo>
                <a:lnTo>
                  <a:pt x="13500" y="18514"/>
                </a:lnTo>
                <a:lnTo>
                  <a:pt x="13500" y="16971"/>
                </a:lnTo>
                <a:lnTo>
                  <a:pt x="11340" y="16971"/>
                </a:lnTo>
                <a:close/>
              </a:path>
              <a:path w="21600" h="21600" extrusionOk="0">
                <a:moveTo>
                  <a:pt x="13500" y="16971"/>
                </a:moveTo>
                <a:lnTo>
                  <a:pt x="13500" y="18514"/>
                </a:lnTo>
                <a:lnTo>
                  <a:pt x="15660" y="18514"/>
                </a:lnTo>
                <a:lnTo>
                  <a:pt x="15660" y="16971"/>
                </a:lnTo>
                <a:lnTo>
                  <a:pt x="13500" y="16971"/>
                </a:lnTo>
                <a:close/>
              </a:path>
              <a:path w="21600" h="21600" extrusionOk="0">
                <a:moveTo>
                  <a:pt x="15660" y="16971"/>
                </a:moveTo>
                <a:lnTo>
                  <a:pt x="15660" y="18514"/>
                </a:lnTo>
                <a:lnTo>
                  <a:pt x="17820" y="18514"/>
                </a:lnTo>
                <a:lnTo>
                  <a:pt x="17820" y="16971"/>
                </a:lnTo>
                <a:lnTo>
                  <a:pt x="15660" y="16971"/>
                </a:lnTo>
                <a:close/>
              </a:path>
              <a:path w="21600" h="21600" extrusionOk="0">
                <a:moveTo>
                  <a:pt x="17820" y="16971"/>
                </a:moveTo>
                <a:lnTo>
                  <a:pt x="17820" y="18514"/>
                </a:lnTo>
                <a:lnTo>
                  <a:pt x="19980" y="18514"/>
                </a:lnTo>
                <a:lnTo>
                  <a:pt x="19980" y="16971"/>
                </a:lnTo>
                <a:lnTo>
                  <a:pt x="17820" y="16971"/>
                </a:lnTo>
                <a:close/>
              </a:path>
              <a:path w="21600" h="21600" extrusionOk="0">
                <a:moveTo>
                  <a:pt x="1620" y="18514"/>
                </a:moveTo>
                <a:lnTo>
                  <a:pt x="1620" y="20057"/>
                </a:lnTo>
                <a:lnTo>
                  <a:pt x="3779" y="20057"/>
                </a:lnTo>
                <a:lnTo>
                  <a:pt x="3779" y="18514"/>
                </a:lnTo>
                <a:lnTo>
                  <a:pt x="1620" y="18514"/>
                </a:lnTo>
                <a:close/>
              </a:path>
              <a:path w="21600" h="21600" extrusionOk="0">
                <a:moveTo>
                  <a:pt x="3779" y="18514"/>
                </a:moveTo>
                <a:lnTo>
                  <a:pt x="3779" y="20057"/>
                </a:lnTo>
                <a:lnTo>
                  <a:pt x="5940" y="20057"/>
                </a:lnTo>
                <a:lnTo>
                  <a:pt x="5940" y="18514"/>
                </a:lnTo>
                <a:lnTo>
                  <a:pt x="3779" y="18514"/>
                </a:lnTo>
                <a:close/>
              </a:path>
              <a:path w="21600" h="21600" extrusionOk="0">
                <a:moveTo>
                  <a:pt x="5940" y="18514"/>
                </a:moveTo>
                <a:lnTo>
                  <a:pt x="5940" y="20057"/>
                </a:lnTo>
                <a:lnTo>
                  <a:pt x="8100" y="20057"/>
                </a:lnTo>
                <a:lnTo>
                  <a:pt x="8100" y="18514"/>
                </a:lnTo>
                <a:lnTo>
                  <a:pt x="5940" y="18514"/>
                </a:lnTo>
                <a:close/>
              </a:path>
              <a:path w="21600" h="21600" extrusionOk="0">
                <a:moveTo>
                  <a:pt x="8100" y="18514"/>
                </a:moveTo>
                <a:lnTo>
                  <a:pt x="8100" y="20057"/>
                </a:lnTo>
                <a:lnTo>
                  <a:pt x="10260" y="20057"/>
                </a:lnTo>
                <a:lnTo>
                  <a:pt x="10260" y="18514"/>
                </a:lnTo>
                <a:lnTo>
                  <a:pt x="8100" y="18514"/>
                </a:lnTo>
                <a:close/>
              </a:path>
              <a:path w="21600" h="21600" extrusionOk="0">
                <a:moveTo>
                  <a:pt x="10260" y="18514"/>
                </a:moveTo>
                <a:lnTo>
                  <a:pt x="10260" y="20057"/>
                </a:lnTo>
                <a:lnTo>
                  <a:pt x="12419" y="20057"/>
                </a:lnTo>
                <a:lnTo>
                  <a:pt x="12419" y="18514"/>
                </a:lnTo>
                <a:lnTo>
                  <a:pt x="10260" y="18514"/>
                </a:lnTo>
                <a:close/>
              </a:path>
              <a:path w="21600" h="21600" extrusionOk="0">
                <a:moveTo>
                  <a:pt x="12419" y="18514"/>
                </a:moveTo>
                <a:lnTo>
                  <a:pt x="12419" y="20057"/>
                </a:lnTo>
                <a:lnTo>
                  <a:pt x="14580" y="20057"/>
                </a:lnTo>
                <a:lnTo>
                  <a:pt x="14580" y="18514"/>
                </a:lnTo>
                <a:lnTo>
                  <a:pt x="12419" y="18514"/>
                </a:lnTo>
                <a:close/>
              </a:path>
              <a:path w="21600" h="21600" extrusionOk="0">
                <a:moveTo>
                  <a:pt x="14580" y="18514"/>
                </a:moveTo>
                <a:lnTo>
                  <a:pt x="14580" y="20057"/>
                </a:lnTo>
                <a:lnTo>
                  <a:pt x="16740" y="20057"/>
                </a:lnTo>
                <a:lnTo>
                  <a:pt x="16740" y="18514"/>
                </a:lnTo>
                <a:lnTo>
                  <a:pt x="14580" y="18514"/>
                </a:lnTo>
                <a:close/>
              </a:path>
              <a:path w="21600" h="21600" extrusionOk="0">
                <a:moveTo>
                  <a:pt x="16740" y="18514"/>
                </a:moveTo>
                <a:lnTo>
                  <a:pt x="16740" y="20057"/>
                </a:lnTo>
                <a:lnTo>
                  <a:pt x="18900" y="20057"/>
                </a:lnTo>
                <a:lnTo>
                  <a:pt x="18900" y="18514"/>
                </a:lnTo>
                <a:lnTo>
                  <a:pt x="16740" y="18514"/>
                </a:lnTo>
                <a:close/>
              </a:path>
              <a:path w="21600" h="21600" extrusionOk="0">
                <a:moveTo>
                  <a:pt x="18900" y="18514"/>
                </a:moveTo>
                <a:lnTo>
                  <a:pt x="18900" y="20057"/>
                </a:lnTo>
                <a:lnTo>
                  <a:pt x="21060" y="20057"/>
                </a:lnTo>
                <a:lnTo>
                  <a:pt x="21060" y="18514"/>
                </a:lnTo>
                <a:lnTo>
                  <a:pt x="18900" y="18514"/>
                </a:lnTo>
                <a:close/>
              </a:path>
              <a:path w="21600" h="21600" extrusionOk="0">
                <a:moveTo>
                  <a:pt x="540" y="20057"/>
                </a:moveTo>
                <a:lnTo>
                  <a:pt x="540" y="21600"/>
                </a:lnTo>
                <a:lnTo>
                  <a:pt x="2700" y="21600"/>
                </a:lnTo>
                <a:lnTo>
                  <a:pt x="2700" y="20057"/>
                </a:lnTo>
                <a:lnTo>
                  <a:pt x="540" y="20057"/>
                </a:lnTo>
                <a:close/>
              </a:path>
              <a:path w="21600" h="21600" extrusionOk="0">
                <a:moveTo>
                  <a:pt x="2700" y="20057"/>
                </a:moveTo>
                <a:lnTo>
                  <a:pt x="2700" y="21600"/>
                </a:lnTo>
                <a:lnTo>
                  <a:pt x="4860" y="21600"/>
                </a:lnTo>
                <a:lnTo>
                  <a:pt x="4860" y="20057"/>
                </a:lnTo>
                <a:lnTo>
                  <a:pt x="2700" y="20057"/>
                </a:lnTo>
                <a:close/>
              </a:path>
              <a:path w="21600" h="21600" extrusionOk="0">
                <a:moveTo>
                  <a:pt x="4860" y="20057"/>
                </a:moveTo>
                <a:lnTo>
                  <a:pt x="4860" y="21600"/>
                </a:lnTo>
                <a:lnTo>
                  <a:pt x="7020" y="21600"/>
                </a:lnTo>
                <a:lnTo>
                  <a:pt x="7020" y="20057"/>
                </a:lnTo>
                <a:lnTo>
                  <a:pt x="4860" y="20057"/>
                </a:lnTo>
                <a:close/>
              </a:path>
              <a:path w="21600" h="21600" extrusionOk="0">
                <a:moveTo>
                  <a:pt x="7020" y="20057"/>
                </a:moveTo>
                <a:lnTo>
                  <a:pt x="7020" y="21600"/>
                </a:lnTo>
                <a:lnTo>
                  <a:pt x="9180" y="21600"/>
                </a:lnTo>
                <a:lnTo>
                  <a:pt x="9180" y="20057"/>
                </a:lnTo>
                <a:lnTo>
                  <a:pt x="7020" y="20057"/>
                </a:lnTo>
                <a:close/>
              </a:path>
              <a:path w="21600" h="21600" extrusionOk="0">
                <a:moveTo>
                  <a:pt x="9180" y="20057"/>
                </a:moveTo>
                <a:lnTo>
                  <a:pt x="9180" y="21600"/>
                </a:lnTo>
                <a:lnTo>
                  <a:pt x="11340" y="21600"/>
                </a:lnTo>
                <a:lnTo>
                  <a:pt x="11340" y="20057"/>
                </a:lnTo>
                <a:lnTo>
                  <a:pt x="9180" y="20057"/>
                </a:lnTo>
                <a:close/>
              </a:path>
              <a:path w="21600" h="21600" extrusionOk="0">
                <a:moveTo>
                  <a:pt x="11340" y="20057"/>
                </a:moveTo>
                <a:lnTo>
                  <a:pt x="11340" y="21600"/>
                </a:lnTo>
                <a:lnTo>
                  <a:pt x="13500" y="21600"/>
                </a:lnTo>
                <a:lnTo>
                  <a:pt x="13500" y="20057"/>
                </a:lnTo>
                <a:lnTo>
                  <a:pt x="11340" y="20057"/>
                </a:lnTo>
                <a:close/>
              </a:path>
              <a:path w="21600" h="21600" extrusionOk="0">
                <a:moveTo>
                  <a:pt x="13500" y="20057"/>
                </a:moveTo>
                <a:lnTo>
                  <a:pt x="13500" y="21600"/>
                </a:lnTo>
                <a:lnTo>
                  <a:pt x="15660" y="21600"/>
                </a:lnTo>
                <a:lnTo>
                  <a:pt x="15660" y="20057"/>
                </a:lnTo>
                <a:lnTo>
                  <a:pt x="13500" y="20057"/>
                </a:lnTo>
                <a:close/>
              </a:path>
              <a:path w="21600" h="21600" extrusionOk="0">
                <a:moveTo>
                  <a:pt x="15660" y="20057"/>
                </a:moveTo>
                <a:lnTo>
                  <a:pt x="15660" y="21600"/>
                </a:lnTo>
                <a:lnTo>
                  <a:pt x="17820" y="21600"/>
                </a:lnTo>
                <a:lnTo>
                  <a:pt x="17820" y="20057"/>
                </a:lnTo>
                <a:lnTo>
                  <a:pt x="15660" y="20057"/>
                </a:lnTo>
                <a:close/>
              </a:path>
              <a:path w="21600" h="21600" extrusionOk="0">
                <a:moveTo>
                  <a:pt x="17820" y="20057"/>
                </a:moveTo>
                <a:lnTo>
                  <a:pt x="17820" y="21600"/>
                </a:lnTo>
                <a:lnTo>
                  <a:pt x="19980" y="21600"/>
                </a:lnTo>
                <a:lnTo>
                  <a:pt x="19980" y="20057"/>
                </a:lnTo>
                <a:lnTo>
                  <a:pt x="17820" y="20057"/>
                </a:lnTo>
                <a:close/>
              </a:path>
              <a:path w="21600" h="21600" extrusionOk="0">
                <a:moveTo>
                  <a:pt x="19980" y="4628"/>
                </a:moveTo>
                <a:lnTo>
                  <a:pt x="21060" y="4628"/>
                </a:lnTo>
                <a:lnTo>
                  <a:pt x="21060" y="6171"/>
                </a:lnTo>
                <a:lnTo>
                  <a:pt x="19980" y="6171"/>
                </a:lnTo>
                <a:lnTo>
                  <a:pt x="19980" y="4628"/>
                </a:lnTo>
                <a:close/>
              </a:path>
            </a:pathLst>
          </a:custGeom>
          <a:solidFill>
            <a:srgbClr val="996633"/>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 name="Firewall">
            <a:extLst>
              <a:ext uri="{FF2B5EF4-FFF2-40B4-BE49-F238E27FC236}">
                <a16:creationId xmlns:a16="http://schemas.microsoft.com/office/drawing/2014/main" id="{172DA99E-8E66-67F4-AC89-9F8D7547F6F1}"/>
              </a:ext>
            </a:extLst>
          </p:cNvPr>
          <p:cNvSpPr>
            <a:spLocks noEditPoints="1" noChangeArrowheads="1"/>
          </p:cNvSpPr>
          <p:nvPr/>
        </p:nvSpPr>
        <p:spPr bwMode="auto">
          <a:xfrm>
            <a:off x="4872789" y="6481013"/>
            <a:ext cx="1809750" cy="533400"/>
          </a:xfrm>
          <a:custGeom>
            <a:avLst/>
            <a:gdLst>
              <a:gd name="T0" fmla="*/ 0 w 21600"/>
              <a:gd name="T1" fmla="*/ 0 h 21600"/>
              <a:gd name="T2" fmla="*/ 10800 w 21600"/>
              <a:gd name="T3" fmla="*/ 0 h 21600"/>
              <a:gd name="T4" fmla="*/ 21600 w 21600"/>
              <a:gd name="T5" fmla="*/ 0 h 21600"/>
              <a:gd name="T6" fmla="*/ 21060 w 21600"/>
              <a:gd name="T7" fmla="*/ 10800 h 21600"/>
              <a:gd name="T8" fmla="*/ 21060 w 21600"/>
              <a:gd name="T9" fmla="*/ 21600 h 21600"/>
              <a:gd name="T10" fmla="*/ 10800 w 21600"/>
              <a:gd name="T11" fmla="*/ 21600 h 21600"/>
              <a:gd name="T12" fmla="*/ 540 w 21600"/>
              <a:gd name="T13" fmla="*/ 21600 h 21600"/>
              <a:gd name="T14" fmla="*/ 540 w 21600"/>
              <a:gd name="T15" fmla="*/ 10800 h 21600"/>
              <a:gd name="T16" fmla="*/ 761 w 21600"/>
              <a:gd name="T17" fmla="*/ 22454 h 21600"/>
              <a:gd name="T18" fmla="*/ 21069 w 21600"/>
              <a:gd name="T19" fmla="*/ 3228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540" y="4628"/>
                </a:moveTo>
                <a:lnTo>
                  <a:pt x="0" y="4628"/>
                </a:lnTo>
                <a:lnTo>
                  <a:pt x="0" y="0"/>
                </a:lnTo>
                <a:lnTo>
                  <a:pt x="21600" y="0"/>
                </a:lnTo>
                <a:lnTo>
                  <a:pt x="21600" y="4628"/>
                </a:lnTo>
                <a:lnTo>
                  <a:pt x="21060" y="4628"/>
                </a:lnTo>
                <a:lnTo>
                  <a:pt x="21060" y="21600"/>
                </a:lnTo>
                <a:lnTo>
                  <a:pt x="540" y="21600"/>
                </a:lnTo>
                <a:lnTo>
                  <a:pt x="540" y="4628"/>
                </a:lnTo>
                <a:close/>
              </a:path>
              <a:path w="21600" h="21600" extrusionOk="0">
                <a:moveTo>
                  <a:pt x="540" y="4628"/>
                </a:moveTo>
                <a:lnTo>
                  <a:pt x="540" y="6171"/>
                </a:lnTo>
                <a:lnTo>
                  <a:pt x="2700" y="6171"/>
                </a:lnTo>
                <a:lnTo>
                  <a:pt x="2700" y="4628"/>
                </a:lnTo>
                <a:lnTo>
                  <a:pt x="540" y="4628"/>
                </a:lnTo>
                <a:close/>
              </a:path>
              <a:path w="21600" h="21600" extrusionOk="0">
                <a:moveTo>
                  <a:pt x="2700" y="4628"/>
                </a:moveTo>
                <a:lnTo>
                  <a:pt x="2700" y="6171"/>
                </a:lnTo>
                <a:lnTo>
                  <a:pt x="4860" y="6171"/>
                </a:lnTo>
                <a:lnTo>
                  <a:pt x="4860" y="4628"/>
                </a:lnTo>
                <a:lnTo>
                  <a:pt x="2700" y="4628"/>
                </a:lnTo>
                <a:close/>
              </a:path>
              <a:path w="21600" h="21600" extrusionOk="0">
                <a:moveTo>
                  <a:pt x="4860" y="4628"/>
                </a:moveTo>
                <a:lnTo>
                  <a:pt x="4860" y="6171"/>
                </a:lnTo>
                <a:lnTo>
                  <a:pt x="7020" y="6171"/>
                </a:lnTo>
                <a:lnTo>
                  <a:pt x="7020" y="4628"/>
                </a:lnTo>
                <a:lnTo>
                  <a:pt x="4860" y="4628"/>
                </a:lnTo>
                <a:close/>
              </a:path>
              <a:path w="21600" h="21600" extrusionOk="0">
                <a:moveTo>
                  <a:pt x="7020" y="4628"/>
                </a:moveTo>
                <a:lnTo>
                  <a:pt x="7020" y="6171"/>
                </a:lnTo>
                <a:lnTo>
                  <a:pt x="9180" y="6171"/>
                </a:lnTo>
                <a:lnTo>
                  <a:pt x="9180" y="4628"/>
                </a:lnTo>
                <a:lnTo>
                  <a:pt x="7020" y="4628"/>
                </a:lnTo>
                <a:close/>
              </a:path>
              <a:path w="21600" h="21600" extrusionOk="0">
                <a:moveTo>
                  <a:pt x="9180" y="4628"/>
                </a:moveTo>
                <a:lnTo>
                  <a:pt x="9180" y="6171"/>
                </a:lnTo>
                <a:lnTo>
                  <a:pt x="11340" y="6171"/>
                </a:lnTo>
                <a:lnTo>
                  <a:pt x="11340" y="4628"/>
                </a:lnTo>
                <a:lnTo>
                  <a:pt x="9180" y="4628"/>
                </a:lnTo>
                <a:close/>
              </a:path>
              <a:path w="21600" h="21600" extrusionOk="0">
                <a:moveTo>
                  <a:pt x="11340" y="4628"/>
                </a:moveTo>
                <a:lnTo>
                  <a:pt x="11340" y="6171"/>
                </a:lnTo>
                <a:lnTo>
                  <a:pt x="13500" y="6171"/>
                </a:lnTo>
                <a:lnTo>
                  <a:pt x="13500" y="4628"/>
                </a:lnTo>
                <a:lnTo>
                  <a:pt x="11340" y="4628"/>
                </a:lnTo>
                <a:close/>
              </a:path>
              <a:path w="21600" h="21600" extrusionOk="0">
                <a:moveTo>
                  <a:pt x="13500" y="4628"/>
                </a:moveTo>
                <a:lnTo>
                  <a:pt x="13500" y="6171"/>
                </a:lnTo>
                <a:lnTo>
                  <a:pt x="15660" y="6171"/>
                </a:lnTo>
                <a:lnTo>
                  <a:pt x="15660" y="4628"/>
                </a:lnTo>
                <a:lnTo>
                  <a:pt x="13500" y="4628"/>
                </a:lnTo>
                <a:close/>
              </a:path>
              <a:path w="21600" h="21600" extrusionOk="0">
                <a:moveTo>
                  <a:pt x="15660" y="4628"/>
                </a:moveTo>
                <a:lnTo>
                  <a:pt x="15660" y="6171"/>
                </a:lnTo>
                <a:lnTo>
                  <a:pt x="17820" y="6171"/>
                </a:lnTo>
                <a:lnTo>
                  <a:pt x="17820" y="4628"/>
                </a:lnTo>
                <a:lnTo>
                  <a:pt x="15660" y="4628"/>
                </a:lnTo>
                <a:close/>
              </a:path>
              <a:path w="21600" h="21600" extrusionOk="0">
                <a:moveTo>
                  <a:pt x="17820" y="4628"/>
                </a:moveTo>
                <a:lnTo>
                  <a:pt x="17820" y="6171"/>
                </a:lnTo>
                <a:lnTo>
                  <a:pt x="19980" y="6171"/>
                </a:lnTo>
                <a:lnTo>
                  <a:pt x="19980" y="4628"/>
                </a:lnTo>
                <a:lnTo>
                  <a:pt x="17820" y="4628"/>
                </a:lnTo>
                <a:close/>
              </a:path>
              <a:path w="21600" h="21600" extrusionOk="0">
                <a:moveTo>
                  <a:pt x="1620" y="6171"/>
                </a:moveTo>
                <a:lnTo>
                  <a:pt x="1620" y="7714"/>
                </a:lnTo>
                <a:lnTo>
                  <a:pt x="3779" y="7714"/>
                </a:lnTo>
                <a:lnTo>
                  <a:pt x="3779" y="6171"/>
                </a:lnTo>
                <a:lnTo>
                  <a:pt x="1620" y="6171"/>
                </a:lnTo>
                <a:close/>
              </a:path>
              <a:path w="21600" h="21600" extrusionOk="0">
                <a:moveTo>
                  <a:pt x="3779" y="6171"/>
                </a:moveTo>
                <a:lnTo>
                  <a:pt x="3779" y="7714"/>
                </a:lnTo>
                <a:lnTo>
                  <a:pt x="5940" y="7714"/>
                </a:lnTo>
                <a:lnTo>
                  <a:pt x="5940" y="6171"/>
                </a:lnTo>
                <a:lnTo>
                  <a:pt x="3779" y="6171"/>
                </a:lnTo>
                <a:close/>
              </a:path>
              <a:path w="21600" h="21600" extrusionOk="0">
                <a:moveTo>
                  <a:pt x="5940" y="6171"/>
                </a:moveTo>
                <a:lnTo>
                  <a:pt x="5940" y="7714"/>
                </a:lnTo>
                <a:lnTo>
                  <a:pt x="8100" y="7714"/>
                </a:lnTo>
                <a:lnTo>
                  <a:pt x="8100" y="6171"/>
                </a:lnTo>
                <a:lnTo>
                  <a:pt x="5940" y="6171"/>
                </a:lnTo>
                <a:close/>
              </a:path>
              <a:path w="21600" h="21600" extrusionOk="0">
                <a:moveTo>
                  <a:pt x="8100" y="6171"/>
                </a:moveTo>
                <a:lnTo>
                  <a:pt x="8100" y="7714"/>
                </a:lnTo>
                <a:lnTo>
                  <a:pt x="10260" y="7714"/>
                </a:lnTo>
                <a:lnTo>
                  <a:pt x="10260" y="6171"/>
                </a:lnTo>
                <a:lnTo>
                  <a:pt x="8100" y="6171"/>
                </a:lnTo>
                <a:close/>
              </a:path>
              <a:path w="21600" h="21600" extrusionOk="0">
                <a:moveTo>
                  <a:pt x="10260" y="6171"/>
                </a:moveTo>
                <a:lnTo>
                  <a:pt x="10260" y="7714"/>
                </a:lnTo>
                <a:lnTo>
                  <a:pt x="12419" y="7714"/>
                </a:lnTo>
                <a:lnTo>
                  <a:pt x="12419" y="6171"/>
                </a:lnTo>
                <a:lnTo>
                  <a:pt x="10260" y="6171"/>
                </a:lnTo>
                <a:close/>
              </a:path>
              <a:path w="21600" h="21600" extrusionOk="0">
                <a:moveTo>
                  <a:pt x="12419" y="6171"/>
                </a:moveTo>
                <a:lnTo>
                  <a:pt x="12419" y="7714"/>
                </a:lnTo>
                <a:lnTo>
                  <a:pt x="14580" y="7714"/>
                </a:lnTo>
                <a:lnTo>
                  <a:pt x="14580" y="6171"/>
                </a:lnTo>
                <a:lnTo>
                  <a:pt x="12419" y="6171"/>
                </a:lnTo>
                <a:close/>
              </a:path>
              <a:path w="21600" h="21600" extrusionOk="0">
                <a:moveTo>
                  <a:pt x="14580" y="6171"/>
                </a:moveTo>
                <a:lnTo>
                  <a:pt x="14580" y="7714"/>
                </a:lnTo>
                <a:lnTo>
                  <a:pt x="16740" y="7714"/>
                </a:lnTo>
                <a:lnTo>
                  <a:pt x="16740" y="6171"/>
                </a:lnTo>
                <a:lnTo>
                  <a:pt x="14580" y="6171"/>
                </a:lnTo>
                <a:close/>
              </a:path>
              <a:path w="21600" h="21600" extrusionOk="0">
                <a:moveTo>
                  <a:pt x="16740" y="6171"/>
                </a:moveTo>
                <a:lnTo>
                  <a:pt x="16740" y="7714"/>
                </a:lnTo>
                <a:lnTo>
                  <a:pt x="18900" y="7714"/>
                </a:lnTo>
                <a:lnTo>
                  <a:pt x="18900" y="6171"/>
                </a:lnTo>
                <a:lnTo>
                  <a:pt x="16740" y="6171"/>
                </a:lnTo>
                <a:close/>
              </a:path>
              <a:path w="21600" h="21600" extrusionOk="0">
                <a:moveTo>
                  <a:pt x="18900" y="6171"/>
                </a:moveTo>
                <a:lnTo>
                  <a:pt x="18900" y="7714"/>
                </a:lnTo>
                <a:lnTo>
                  <a:pt x="21060" y="7714"/>
                </a:lnTo>
                <a:lnTo>
                  <a:pt x="21060" y="6171"/>
                </a:lnTo>
                <a:lnTo>
                  <a:pt x="18900" y="6171"/>
                </a:lnTo>
                <a:close/>
              </a:path>
              <a:path w="21600" h="21600" extrusionOk="0">
                <a:moveTo>
                  <a:pt x="540" y="7714"/>
                </a:moveTo>
                <a:lnTo>
                  <a:pt x="540" y="9257"/>
                </a:lnTo>
                <a:lnTo>
                  <a:pt x="2700" y="9257"/>
                </a:lnTo>
                <a:lnTo>
                  <a:pt x="2700" y="7714"/>
                </a:lnTo>
                <a:lnTo>
                  <a:pt x="540" y="7714"/>
                </a:lnTo>
                <a:close/>
              </a:path>
              <a:path w="21600" h="21600" extrusionOk="0">
                <a:moveTo>
                  <a:pt x="2700" y="7714"/>
                </a:moveTo>
                <a:lnTo>
                  <a:pt x="2700" y="9257"/>
                </a:lnTo>
                <a:lnTo>
                  <a:pt x="4860" y="9257"/>
                </a:lnTo>
                <a:lnTo>
                  <a:pt x="4860" y="7714"/>
                </a:lnTo>
                <a:lnTo>
                  <a:pt x="2700" y="7714"/>
                </a:lnTo>
                <a:close/>
              </a:path>
              <a:path w="21600" h="21600" extrusionOk="0">
                <a:moveTo>
                  <a:pt x="4860" y="7714"/>
                </a:moveTo>
                <a:lnTo>
                  <a:pt x="4860" y="9257"/>
                </a:lnTo>
                <a:lnTo>
                  <a:pt x="7020" y="9257"/>
                </a:lnTo>
                <a:lnTo>
                  <a:pt x="7020" y="7714"/>
                </a:lnTo>
                <a:lnTo>
                  <a:pt x="4860" y="7714"/>
                </a:lnTo>
                <a:close/>
              </a:path>
              <a:path w="21600" h="21600" extrusionOk="0">
                <a:moveTo>
                  <a:pt x="7020" y="7714"/>
                </a:moveTo>
                <a:lnTo>
                  <a:pt x="7020" y="9257"/>
                </a:lnTo>
                <a:lnTo>
                  <a:pt x="9180" y="9257"/>
                </a:lnTo>
                <a:lnTo>
                  <a:pt x="9180" y="7714"/>
                </a:lnTo>
                <a:lnTo>
                  <a:pt x="7020" y="7714"/>
                </a:lnTo>
                <a:close/>
              </a:path>
              <a:path w="21600" h="21600" extrusionOk="0">
                <a:moveTo>
                  <a:pt x="9180" y="7714"/>
                </a:moveTo>
                <a:lnTo>
                  <a:pt x="9180" y="9257"/>
                </a:lnTo>
                <a:lnTo>
                  <a:pt x="11340" y="9257"/>
                </a:lnTo>
                <a:lnTo>
                  <a:pt x="11340" y="7714"/>
                </a:lnTo>
                <a:lnTo>
                  <a:pt x="9180" y="7714"/>
                </a:lnTo>
                <a:close/>
              </a:path>
              <a:path w="21600" h="21600" extrusionOk="0">
                <a:moveTo>
                  <a:pt x="11340" y="7714"/>
                </a:moveTo>
                <a:lnTo>
                  <a:pt x="11340" y="9257"/>
                </a:lnTo>
                <a:lnTo>
                  <a:pt x="13500" y="9257"/>
                </a:lnTo>
                <a:lnTo>
                  <a:pt x="13500" y="7714"/>
                </a:lnTo>
                <a:lnTo>
                  <a:pt x="11340" y="7714"/>
                </a:lnTo>
                <a:close/>
              </a:path>
              <a:path w="21600" h="21600" extrusionOk="0">
                <a:moveTo>
                  <a:pt x="13500" y="7714"/>
                </a:moveTo>
                <a:lnTo>
                  <a:pt x="13500" y="9257"/>
                </a:lnTo>
                <a:lnTo>
                  <a:pt x="15660" y="9257"/>
                </a:lnTo>
                <a:lnTo>
                  <a:pt x="15660" y="7714"/>
                </a:lnTo>
                <a:lnTo>
                  <a:pt x="13500" y="7714"/>
                </a:lnTo>
                <a:close/>
              </a:path>
              <a:path w="21600" h="21600" extrusionOk="0">
                <a:moveTo>
                  <a:pt x="15660" y="7714"/>
                </a:moveTo>
                <a:lnTo>
                  <a:pt x="15660" y="9257"/>
                </a:lnTo>
                <a:lnTo>
                  <a:pt x="17820" y="9257"/>
                </a:lnTo>
                <a:lnTo>
                  <a:pt x="17820" y="7714"/>
                </a:lnTo>
                <a:lnTo>
                  <a:pt x="15660" y="7714"/>
                </a:lnTo>
                <a:close/>
              </a:path>
              <a:path w="21600" h="21600" extrusionOk="0">
                <a:moveTo>
                  <a:pt x="17820" y="7714"/>
                </a:moveTo>
                <a:lnTo>
                  <a:pt x="17820" y="9257"/>
                </a:lnTo>
                <a:lnTo>
                  <a:pt x="19980" y="9257"/>
                </a:lnTo>
                <a:lnTo>
                  <a:pt x="19980" y="7714"/>
                </a:lnTo>
                <a:lnTo>
                  <a:pt x="17820" y="7714"/>
                </a:lnTo>
                <a:close/>
              </a:path>
              <a:path w="21600" h="21600" extrusionOk="0">
                <a:moveTo>
                  <a:pt x="1620" y="9257"/>
                </a:moveTo>
                <a:lnTo>
                  <a:pt x="1620" y="10800"/>
                </a:lnTo>
                <a:lnTo>
                  <a:pt x="3779" y="10800"/>
                </a:lnTo>
                <a:lnTo>
                  <a:pt x="3779" y="9257"/>
                </a:lnTo>
                <a:lnTo>
                  <a:pt x="1620" y="9257"/>
                </a:lnTo>
                <a:close/>
              </a:path>
              <a:path w="21600" h="21600" extrusionOk="0">
                <a:moveTo>
                  <a:pt x="3779" y="9257"/>
                </a:moveTo>
                <a:lnTo>
                  <a:pt x="3779" y="10800"/>
                </a:lnTo>
                <a:lnTo>
                  <a:pt x="5940" y="10800"/>
                </a:lnTo>
                <a:lnTo>
                  <a:pt x="5940" y="9257"/>
                </a:lnTo>
                <a:lnTo>
                  <a:pt x="3779" y="9257"/>
                </a:lnTo>
                <a:close/>
              </a:path>
              <a:path w="21600" h="21600" extrusionOk="0">
                <a:moveTo>
                  <a:pt x="5940" y="9257"/>
                </a:moveTo>
                <a:lnTo>
                  <a:pt x="5940" y="10800"/>
                </a:lnTo>
                <a:lnTo>
                  <a:pt x="8100" y="10800"/>
                </a:lnTo>
                <a:lnTo>
                  <a:pt x="8100" y="9257"/>
                </a:lnTo>
                <a:lnTo>
                  <a:pt x="5940" y="9257"/>
                </a:lnTo>
                <a:close/>
              </a:path>
              <a:path w="21600" h="21600" extrusionOk="0">
                <a:moveTo>
                  <a:pt x="8100" y="9257"/>
                </a:moveTo>
                <a:lnTo>
                  <a:pt x="8100" y="10800"/>
                </a:lnTo>
                <a:lnTo>
                  <a:pt x="10260" y="10800"/>
                </a:lnTo>
                <a:lnTo>
                  <a:pt x="10260" y="9257"/>
                </a:lnTo>
                <a:lnTo>
                  <a:pt x="8100" y="9257"/>
                </a:lnTo>
                <a:close/>
              </a:path>
              <a:path w="21600" h="21600" extrusionOk="0">
                <a:moveTo>
                  <a:pt x="10260" y="9257"/>
                </a:moveTo>
                <a:lnTo>
                  <a:pt x="10260" y="10800"/>
                </a:lnTo>
                <a:lnTo>
                  <a:pt x="12419" y="10800"/>
                </a:lnTo>
                <a:lnTo>
                  <a:pt x="12419" y="9257"/>
                </a:lnTo>
                <a:lnTo>
                  <a:pt x="10260" y="9257"/>
                </a:lnTo>
                <a:close/>
              </a:path>
              <a:path w="21600" h="21600" extrusionOk="0">
                <a:moveTo>
                  <a:pt x="12419" y="9257"/>
                </a:moveTo>
                <a:lnTo>
                  <a:pt x="12419" y="10800"/>
                </a:lnTo>
                <a:lnTo>
                  <a:pt x="14580" y="10800"/>
                </a:lnTo>
                <a:lnTo>
                  <a:pt x="14580" y="9257"/>
                </a:lnTo>
                <a:lnTo>
                  <a:pt x="12419" y="9257"/>
                </a:lnTo>
                <a:close/>
              </a:path>
              <a:path w="21600" h="21600" extrusionOk="0">
                <a:moveTo>
                  <a:pt x="14580" y="9257"/>
                </a:moveTo>
                <a:lnTo>
                  <a:pt x="14580" y="10800"/>
                </a:lnTo>
                <a:lnTo>
                  <a:pt x="16740" y="10800"/>
                </a:lnTo>
                <a:lnTo>
                  <a:pt x="16740" y="9257"/>
                </a:lnTo>
                <a:lnTo>
                  <a:pt x="14580" y="9257"/>
                </a:lnTo>
                <a:close/>
              </a:path>
              <a:path w="21600" h="21600" extrusionOk="0">
                <a:moveTo>
                  <a:pt x="16740" y="9257"/>
                </a:moveTo>
                <a:lnTo>
                  <a:pt x="16740" y="10800"/>
                </a:lnTo>
                <a:lnTo>
                  <a:pt x="18900" y="10800"/>
                </a:lnTo>
                <a:lnTo>
                  <a:pt x="18900" y="9257"/>
                </a:lnTo>
                <a:lnTo>
                  <a:pt x="16740" y="9257"/>
                </a:lnTo>
                <a:close/>
              </a:path>
              <a:path w="21600" h="21600" extrusionOk="0">
                <a:moveTo>
                  <a:pt x="18900" y="9257"/>
                </a:moveTo>
                <a:lnTo>
                  <a:pt x="18900" y="10800"/>
                </a:lnTo>
                <a:lnTo>
                  <a:pt x="21060" y="10800"/>
                </a:lnTo>
                <a:lnTo>
                  <a:pt x="21060" y="9257"/>
                </a:lnTo>
                <a:lnTo>
                  <a:pt x="18900" y="9257"/>
                </a:lnTo>
                <a:close/>
              </a:path>
              <a:path w="21600" h="21600" extrusionOk="0">
                <a:moveTo>
                  <a:pt x="540" y="10800"/>
                </a:moveTo>
                <a:lnTo>
                  <a:pt x="540" y="12342"/>
                </a:lnTo>
                <a:lnTo>
                  <a:pt x="2700" y="12342"/>
                </a:lnTo>
                <a:lnTo>
                  <a:pt x="2700" y="10800"/>
                </a:lnTo>
                <a:lnTo>
                  <a:pt x="540" y="10800"/>
                </a:lnTo>
                <a:close/>
              </a:path>
              <a:path w="21600" h="21600" extrusionOk="0">
                <a:moveTo>
                  <a:pt x="2700" y="10800"/>
                </a:moveTo>
                <a:lnTo>
                  <a:pt x="2700" y="12342"/>
                </a:lnTo>
                <a:lnTo>
                  <a:pt x="4860" y="12342"/>
                </a:lnTo>
                <a:lnTo>
                  <a:pt x="4860" y="10800"/>
                </a:lnTo>
                <a:lnTo>
                  <a:pt x="2700" y="10800"/>
                </a:lnTo>
                <a:close/>
              </a:path>
              <a:path w="21600" h="21600" extrusionOk="0">
                <a:moveTo>
                  <a:pt x="4860" y="10800"/>
                </a:moveTo>
                <a:lnTo>
                  <a:pt x="4860" y="12342"/>
                </a:lnTo>
                <a:lnTo>
                  <a:pt x="7020" y="12342"/>
                </a:lnTo>
                <a:lnTo>
                  <a:pt x="7020" y="10800"/>
                </a:lnTo>
                <a:lnTo>
                  <a:pt x="4860" y="10800"/>
                </a:lnTo>
                <a:close/>
              </a:path>
              <a:path w="21600" h="21600" extrusionOk="0">
                <a:moveTo>
                  <a:pt x="7020" y="10800"/>
                </a:moveTo>
                <a:lnTo>
                  <a:pt x="7020" y="12342"/>
                </a:lnTo>
                <a:lnTo>
                  <a:pt x="9180" y="12342"/>
                </a:lnTo>
                <a:lnTo>
                  <a:pt x="9180" y="10800"/>
                </a:lnTo>
                <a:lnTo>
                  <a:pt x="7020" y="10800"/>
                </a:lnTo>
                <a:close/>
              </a:path>
              <a:path w="21600" h="21600" extrusionOk="0">
                <a:moveTo>
                  <a:pt x="9180" y="10800"/>
                </a:moveTo>
                <a:lnTo>
                  <a:pt x="9180" y="12342"/>
                </a:lnTo>
                <a:lnTo>
                  <a:pt x="11340" y="12342"/>
                </a:lnTo>
                <a:lnTo>
                  <a:pt x="11340" y="10800"/>
                </a:lnTo>
                <a:lnTo>
                  <a:pt x="9180" y="10800"/>
                </a:lnTo>
                <a:close/>
              </a:path>
              <a:path w="21600" h="21600" extrusionOk="0">
                <a:moveTo>
                  <a:pt x="11340" y="10800"/>
                </a:moveTo>
                <a:lnTo>
                  <a:pt x="11340" y="12342"/>
                </a:lnTo>
                <a:lnTo>
                  <a:pt x="13500" y="12342"/>
                </a:lnTo>
                <a:lnTo>
                  <a:pt x="13500" y="10800"/>
                </a:lnTo>
                <a:lnTo>
                  <a:pt x="11340" y="10800"/>
                </a:lnTo>
                <a:close/>
              </a:path>
              <a:path w="21600" h="21600" extrusionOk="0">
                <a:moveTo>
                  <a:pt x="13500" y="10800"/>
                </a:moveTo>
                <a:lnTo>
                  <a:pt x="13500" y="12342"/>
                </a:lnTo>
                <a:lnTo>
                  <a:pt x="15660" y="12342"/>
                </a:lnTo>
                <a:lnTo>
                  <a:pt x="15660" y="10800"/>
                </a:lnTo>
                <a:lnTo>
                  <a:pt x="13500" y="10800"/>
                </a:lnTo>
                <a:close/>
              </a:path>
              <a:path w="21600" h="21600" extrusionOk="0">
                <a:moveTo>
                  <a:pt x="15660" y="10800"/>
                </a:moveTo>
                <a:lnTo>
                  <a:pt x="15660" y="12342"/>
                </a:lnTo>
                <a:lnTo>
                  <a:pt x="17820" y="12342"/>
                </a:lnTo>
                <a:lnTo>
                  <a:pt x="17820" y="10800"/>
                </a:lnTo>
                <a:lnTo>
                  <a:pt x="15660" y="10800"/>
                </a:lnTo>
                <a:close/>
              </a:path>
              <a:path w="21600" h="21600" extrusionOk="0">
                <a:moveTo>
                  <a:pt x="17820" y="10800"/>
                </a:moveTo>
                <a:lnTo>
                  <a:pt x="17820" y="12342"/>
                </a:lnTo>
                <a:lnTo>
                  <a:pt x="19980" y="12342"/>
                </a:lnTo>
                <a:lnTo>
                  <a:pt x="19980" y="10800"/>
                </a:lnTo>
                <a:lnTo>
                  <a:pt x="17820" y="10800"/>
                </a:lnTo>
                <a:close/>
              </a:path>
              <a:path w="21600" h="21600" extrusionOk="0">
                <a:moveTo>
                  <a:pt x="1620" y="12342"/>
                </a:moveTo>
                <a:lnTo>
                  <a:pt x="1620" y="13885"/>
                </a:lnTo>
                <a:lnTo>
                  <a:pt x="3779" y="13885"/>
                </a:lnTo>
                <a:lnTo>
                  <a:pt x="3779" y="12342"/>
                </a:lnTo>
                <a:lnTo>
                  <a:pt x="1620" y="12342"/>
                </a:lnTo>
                <a:close/>
              </a:path>
              <a:path w="21600" h="21600" extrusionOk="0">
                <a:moveTo>
                  <a:pt x="3779" y="12342"/>
                </a:moveTo>
                <a:lnTo>
                  <a:pt x="3779" y="13885"/>
                </a:lnTo>
                <a:lnTo>
                  <a:pt x="5940" y="13885"/>
                </a:lnTo>
                <a:lnTo>
                  <a:pt x="5940" y="12342"/>
                </a:lnTo>
                <a:lnTo>
                  <a:pt x="3779" y="12342"/>
                </a:lnTo>
                <a:close/>
              </a:path>
              <a:path w="21600" h="21600" extrusionOk="0">
                <a:moveTo>
                  <a:pt x="5940" y="12342"/>
                </a:moveTo>
                <a:lnTo>
                  <a:pt x="5940" y="13885"/>
                </a:lnTo>
                <a:lnTo>
                  <a:pt x="8100" y="13885"/>
                </a:lnTo>
                <a:lnTo>
                  <a:pt x="8100" y="12342"/>
                </a:lnTo>
                <a:lnTo>
                  <a:pt x="5940" y="12342"/>
                </a:lnTo>
                <a:close/>
              </a:path>
              <a:path w="21600" h="21600" extrusionOk="0">
                <a:moveTo>
                  <a:pt x="8100" y="12342"/>
                </a:moveTo>
                <a:lnTo>
                  <a:pt x="8100" y="13885"/>
                </a:lnTo>
                <a:lnTo>
                  <a:pt x="10260" y="13885"/>
                </a:lnTo>
                <a:lnTo>
                  <a:pt x="10260" y="12342"/>
                </a:lnTo>
                <a:lnTo>
                  <a:pt x="8100" y="12342"/>
                </a:lnTo>
                <a:close/>
              </a:path>
              <a:path w="21600" h="21600" extrusionOk="0">
                <a:moveTo>
                  <a:pt x="10260" y="12342"/>
                </a:moveTo>
                <a:lnTo>
                  <a:pt x="10260" y="13885"/>
                </a:lnTo>
                <a:lnTo>
                  <a:pt x="12419" y="13885"/>
                </a:lnTo>
                <a:lnTo>
                  <a:pt x="12419" y="12342"/>
                </a:lnTo>
                <a:lnTo>
                  <a:pt x="10260" y="12342"/>
                </a:lnTo>
                <a:close/>
              </a:path>
              <a:path w="21600" h="21600" extrusionOk="0">
                <a:moveTo>
                  <a:pt x="12419" y="12342"/>
                </a:moveTo>
                <a:lnTo>
                  <a:pt x="12419" y="13885"/>
                </a:lnTo>
                <a:lnTo>
                  <a:pt x="14580" y="13885"/>
                </a:lnTo>
                <a:lnTo>
                  <a:pt x="14580" y="12342"/>
                </a:lnTo>
                <a:lnTo>
                  <a:pt x="12419" y="12342"/>
                </a:lnTo>
                <a:close/>
              </a:path>
              <a:path w="21600" h="21600" extrusionOk="0">
                <a:moveTo>
                  <a:pt x="14580" y="12342"/>
                </a:moveTo>
                <a:lnTo>
                  <a:pt x="14580" y="13885"/>
                </a:lnTo>
                <a:lnTo>
                  <a:pt x="16740" y="13885"/>
                </a:lnTo>
                <a:lnTo>
                  <a:pt x="16740" y="12342"/>
                </a:lnTo>
                <a:lnTo>
                  <a:pt x="14580" y="12342"/>
                </a:lnTo>
                <a:close/>
              </a:path>
              <a:path w="21600" h="21600" extrusionOk="0">
                <a:moveTo>
                  <a:pt x="16740" y="12342"/>
                </a:moveTo>
                <a:lnTo>
                  <a:pt x="16740" y="13885"/>
                </a:lnTo>
                <a:lnTo>
                  <a:pt x="18900" y="13885"/>
                </a:lnTo>
                <a:lnTo>
                  <a:pt x="18900" y="12342"/>
                </a:lnTo>
                <a:lnTo>
                  <a:pt x="16740" y="12342"/>
                </a:lnTo>
                <a:close/>
              </a:path>
              <a:path w="21600" h="21600" extrusionOk="0">
                <a:moveTo>
                  <a:pt x="18900" y="12342"/>
                </a:moveTo>
                <a:lnTo>
                  <a:pt x="18900" y="13885"/>
                </a:lnTo>
                <a:lnTo>
                  <a:pt x="21060" y="13885"/>
                </a:lnTo>
                <a:lnTo>
                  <a:pt x="21060" y="12342"/>
                </a:lnTo>
                <a:lnTo>
                  <a:pt x="18900" y="12342"/>
                </a:lnTo>
                <a:close/>
              </a:path>
              <a:path w="21600" h="21600" extrusionOk="0">
                <a:moveTo>
                  <a:pt x="540" y="13885"/>
                </a:moveTo>
                <a:lnTo>
                  <a:pt x="540" y="15428"/>
                </a:lnTo>
                <a:lnTo>
                  <a:pt x="2700" y="15428"/>
                </a:lnTo>
                <a:lnTo>
                  <a:pt x="2700" y="13885"/>
                </a:lnTo>
                <a:lnTo>
                  <a:pt x="540" y="13885"/>
                </a:lnTo>
                <a:close/>
              </a:path>
              <a:path w="21600" h="21600" extrusionOk="0">
                <a:moveTo>
                  <a:pt x="2700" y="13885"/>
                </a:moveTo>
                <a:lnTo>
                  <a:pt x="2700" y="15428"/>
                </a:lnTo>
                <a:lnTo>
                  <a:pt x="4860" y="15428"/>
                </a:lnTo>
                <a:lnTo>
                  <a:pt x="4860" y="13885"/>
                </a:lnTo>
                <a:lnTo>
                  <a:pt x="2700" y="13885"/>
                </a:lnTo>
                <a:close/>
              </a:path>
              <a:path w="21600" h="21600" extrusionOk="0">
                <a:moveTo>
                  <a:pt x="4860" y="13885"/>
                </a:moveTo>
                <a:lnTo>
                  <a:pt x="4860" y="15428"/>
                </a:lnTo>
                <a:lnTo>
                  <a:pt x="7020" y="15428"/>
                </a:lnTo>
                <a:lnTo>
                  <a:pt x="7020" y="13885"/>
                </a:lnTo>
                <a:lnTo>
                  <a:pt x="4860" y="13885"/>
                </a:lnTo>
                <a:close/>
              </a:path>
              <a:path w="21600" h="21600" extrusionOk="0">
                <a:moveTo>
                  <a:pt x="7020" y="13885"/>
                </a:moveTo>
                <a:lnTo>
                  <a:pt x="7020" y="15428"/>
                </a:lnTo>
                <a:lnTo>
                  <a:pt x="9180" y="15428"/>
                </a:lnTo>
                <a:lnTo>
                  <a:pt x="9180" y="13885"/>
                </a:lnTo>
                <a:lnTo>
                  <a:pt x="7020" y="13885"/>
                </a:lnTo>
                <a:close/>
              </a:path>
              <a:path w="21600" h="21600" extrusionOk="0">
                <a:moveTo>
                  <a:pt x="9180" y="13885"/>
                </a:moveTo>
                <a:lnTo>
                  <a:pt x="9180" y="15428"/>
                </a:lnTo>
                <a:lnTo>
                  <a:pt x="11340" y="15428"/>
                </a:lnTo>
                <a:lnTo>
                  <a:pt x="11340" y="13885"/>
                </a:lnTo>
                <a:lnTo>
                  <a:pt x="9180" y="13885"/>
                </a:lnTo>
                <a:close/>
              </a:path>
              <a:path w="21600" h="21600" extrusionOk="0">
                <a:moveTo>
                  <a:pt x="11340" y="13885"/>
                </a:moveTo>
                <a:lnTo>
                  <a:pt x="11340" y="15428"/>
                </a:lnTo>
                <a:lnTo>
                  <a:pt x="13500" y="15428"/>
                </a:lnTo>
                <a:lnTo>
                  <a:pt x="13500" y="13885"/>
                </a:lnTo>
                <a:lnTo>
                  <a:pt x="11340" y="13885"/>
                </a:lnTo>
                <a:close/>
              </a:path>
              <a:path w="21600" h="21600" extrusionOk="0">
                <a:moveTo>
                  <a:pt x="13500" y="13885"/>
                </a:moveTo>
                <a:lnTo>
                  <a:pt x="13500" y="15428"/>
                </a:lnTo>
                <a:lnTo>
                  <a:pt x="15660" y="15428"/>
                </a:lnTo>
                <a:lnTo>
                  <a:pt x="15660" y="13885"/>
                </a:lnTo>
                <a:lnTo>
                  <a:pt x="13500" y="13885"/>
                </a:lnTo>
                <a:close/>
              </a:path>
              <a:path w="21600" h="21600" extrusionOk="0">
                <a:moveTo>
                  <a:pt x="15660" y="13885"/>
                </a:moveTo>
                <a:lnTo>
                  <a:pt x="15660" y="15428"/>
                </a:lnTo>
                <a:lnTo>
                  <a:pt x="17820" y="15428"/>
                </a:lnTo>
                <a:lnTo>
                  <a:pt x="17820" y="13885"/>
                </a:lnTo>
                <a:lnTo>
                  <a:pt x="15660" y="13885"/>
                </a:lnTo>
                <a:close/>
              </a:path>
              <a:path w="21600" h="21600" extrusionOk="0">
                <a:moveTo>
                  <a:pt x="17820" y="13885"/>
                </a:moveTo>
                <a:lnTo>
                  <a:pt x="17820" y="15428"/>
                </a:lnTo>
                <a:lnTo>
                  <a:pt x="19980" y="15428"/>
                </a:lnTo>
                <a:lnTo>
                  <a:pt x="19980" y="13885"/>
                </a:lnTo>
                <a:lnTo>
                  <a:pt x="17820" y="13885"/>
                </a:lnTo>
                <a:close/>
              </a:path>
              <a:path w="21600" h="21600" extrusionOk="0">
                <a:moveTo>
                  <a:pt x="1620" y="15428"/>
                </a:moveTo>
                <a:lnTo>
                  <a:pt x="1620" y="16971"/>
                </a:lnTo>
                <a:lnTo>
                  <a:pt x="3779" y="16971"/>
                </a:lnTo>
                <a:lnTo>
                  <a:pt x="3779" y="15428"/>
                </a:lnTo>
                <a:lnTo>
                  <a:pt x="1620" y="15428"/>
                </a:lnTo>
                <a:close/>
              </a:path>
              <a:path w="21600" h="21600" extrusionOk="0">
                <a:moveTo>
                  <a:pt x="3779" y="15428"/>
                </a:moveTo>
                <a:lnTo>
                  <a:pt x="3779" y="16971"/>
                </a:lnTo>
                <a:lnTo>
                  <a:pt x="5940" y="16971"/>
                </a:lnTo>
                <a:lnTo>
                  <a:pt x="5940" y="15428"/>
                </a:lnTo>
                <a:lnTo>
                  <a:pt x="3779" y="15428"/>
                </a:lnTo>
                <a:close/>
              </a:path>
              <a:path w="21600" h="21600" extrusionOk="0">
                <a:moveTo>
                  <a:pt x="5940" y="15428"/>
                </a:moveTo>
                <a:lnTo>
                  <a:pt x="5940" y="16971"/>
                </a:lnTo>
                <a:lnTo>
                  <a:pt x="8100" y="16971"/>
                </a:lnTo>
                <a:lnTo>
                  <a:pt x="8100" y="15428"/>
                </a:lnTo>
                <a:lnTo>
                  <a:pt x="5940" y="15428"/>
                </a:lnTo>
                <a:close/>
              </a:path>
              <a:path w="21600" h="21600" extrusionOk="0">
                <a:moveTo>
                  <a:pt x="8100" y="15428"/>
                </a:moveTo>
                <a:lnTo>
                  <a:pt x="8100" y="16971"/>
                </a:lnTo>
                <a:lnTo>
                  <a:pt x="10260" y="16971"/>
                </a:lnTo>
                <a:lnTo>
                  <a:pt x="10260" y="15428"/>
                </a:lnTo>
                <a:lnTo>
                  <a:pt x="8100" y="15428"/>
                </a:lnTo>
                <a:close/>
              </a:path>
              <a:path w="21600" h="21600" extrusionOk="0">
                <a:moveTo>
                  <a:pt x="10260" y="15428"/>
                </a:moveTo>
                <a:lnTo>
                  <a:pt x="10260" y="16971"/>
                </a:lnTo>
                <a:lnTo>
                  <a:pt x="12419" y="16971"/>
                </a:lnTo>
                <a:lnTo>
                  <a:pt x="12419" y="15428"/>
                </a:lnTo>
                <a:lnTo>
                  <a:pt x="10260" y="15428"/>
                </a:lnTo>
                <a:close/>
              </a:path>
              <a:path w="21600" h="21600" extrusionOk="0">
                <a:moveTo>
                  <a:pt x="12419" y="15428"/>
                </a:moveTo>
                <a:lnTo>
                  <a:pt x="12419" y="16971"/>
                </a:lnTo>
                <a:lnTo>
                  <a:pt x="14580" y="16971"/>
                </a:lnTo>
                <a:lnTo>
                  <a:pt x="14580" y="15428"/>
                </a:lnTo>
                <a:lnTo>
                  <a:pt x="12419" y="15428"/>
                </a:lnTo>
                <a:close/>
              </a:path>
              <a:path w="21600" h="21600" extrusionOk="0">
                <a:moveTo>
                  <a:pt x="14580" y="15428"/>
                </a:moveTo>
                <a:lnTo>
                  <a:pt x="14580" y="16971"/>
                </a:lnTo>
                <a:lnTo>
                  <a:pt x="16740" y="16971"/>
                </a:lnTo>
                <a:lnTo>
                  <a:pt x="16740" y="15428"/>
                </a:lnTo>
                <a:lnTo>
                  <a:pt x="14580" y="15428"/>
                </a:lnTo>
                <a:close/>
              </a:path>
              <a:path w="21600" h="21600" extrusionOk="0">
                <a:moveTo>
                  <a:pt x="16740" y="15428"/>
                </a:moveTo>
                <a:lnTo>
                  <a:pt x="16740" y="16971"/>
                </a:lnTo>
                <a:lnTo>
                  <a:pt x="18900" y="16971"/>
                </a:lnTo>
                <a:lnTo>
                  <a:pt x="18900" y="15428"/>
                </a:lnTo>
                <a:lnTo>
                  <a:pt x="16740" y="15428"/>
                </a:lnTo>
                <a:close/>
              </a:path>
              <a:path w="21600" h="21600" extrusionOk="0">
                <a:moveTo>
                  <a:pt x="18900" y="15428"/>
                </a:moveTo>
                <a:lnTo>
                  <a:pt x="18900" y="16971"/>
                </a:lnTo>
                <a:lnTo>
                  <a:pt x="21060" y="16971"/>
                </a:lnTo>
                <a:lnTo>
                  <a:pt x="21060" y="15428"/>
                </a:lnTo>
                <a:lnTo>
                  <a:pt x="18900" y="15428"/>
                </a:lnTo>
                <a:close/>
              </a:path>
              <a:path w="21600" h="21600" extrusionOk="0">
                <a:moveTo>
                  <a:pt x="540" y="16971"/>
                </a:moveTo>
                <a:lnTo>
                  <a:pt x="540" y="18514"/>
                </a:lnTo>
                <a:lnTo>
                  <a:pt x="2700" y="18514"/>
                </a:lnTo>
                <a:lnTo>
                  <a:pt x="2700" y="16971"/>
                </a:lnTo>
                <a:lnTo>
                  <a:pt x="540" y="16971"/>
                </a:lnTo>
                <a:close/>
              </a:path>
              <a:path w="21600" h="21600" extrusionOk="0">
                <a:moveTo>
                  <a:pt x="2700" y="16971"/>
                </a:moveTo>
                <a:lnTo>
                  <a:pt x="2700" y="18514"/>
                </a:lnTo>
                <a:lnTo>
                  <a:pt x="4860" y="18514"/>
                </a:lnTo>
                <a:lnTo>
                  <a:pt x="4860" y="16971"/>
                </a:lnTo>
                <a:lnTo>
                  <a:pt x="2700" y="16971"/>
                </a:lnTo>
                <a:close/>
              </a:path>
              <a:path w="21600" h="21600" extrusionOk="0">
                <a:moveTo>
                  <a:pt x="4860" y="16971"/>
                </a:moveTo>
                <a:lnTo>
                  <a:pt x="4860" y="18514"/>
                </a:lnTo>
                <a:lnTo>
                  <a:pt x="7020" y="18514"/>
                </a:lnTo>
                <a:lnTo>
                  <a:pt x="7020" y="16971"/>
                </a:lnTo>
                <a:lnTo>
                  <a:pt x="4860" y="16971"/>
                </a:lnTo>
                <a:close/>
              </a:path>
              <a:path w="21600" h="21600" extrusionOk="0">
                <a:moveTo>
                  <a:pt x="7020" y="16971"/>
                </a:moveTo>
                <a:lnTo>
                  <a:pt x="7020" y="18514"/>
                </a:lnTo>
                <a:lnTo>
                  <a:pt x="9180" y="18514"/>
                </a:lnTo>
                <a:lnTo>
                  <a:pt x="9180" y="16971"/>
                </a:lnTo>
                <a:lnTo>
                  <a:pt x="7020" y="16971"/>
                </a:lnTo>
                <a:close/>
              </a:path>
              <a:path w="21600" h="21600" extrusionOk="0">
                <a:moveTo>
                  <a:pt x="9180" y="16971"/>
                </a:moveTo>
                <a:lnTo>
                  <a:pt x="9180" y="18514"/>
                </a:lnTo>
                <a:lnTo>
                  <a:pt x="11340" y="18514"/>
                </a:lnTo>
                <a:lnTo>
                  <a:pt x="11340" y="16971"/>
                </a:lnTo>
                <a:lnTo>
                  <a:pt x="9180" y="16971"/>
                </a:lnTo>
                <a:close/>
              </a:path>
              <a:path w="21600" h="21600" extrusionOk="0">
                <a:moveTo>
                  <a:pt x="11340" y="16971"/>
                </a:moveTo>
                <a:lnTo>
                  <a:pt x="11340" y="18514"/>
                </a:lnTo>
                <a:lnTo>
                  <a:pt x="13500" y="18514"/>
                </a:lnTo>
                <a:lnTo>
                  <a:pt x="13500" y="16971"/>
                </a:lnTo>
                <a:lnTo>
                  <a:pt x="11340" y="16971"/>
                </a:lnTo>
                <a:close/>
              </a:path>
              <a:path w="21600" h="21600" extrusionOk="0">
                <a:moveTo>
                  <a:pt x="13500" y="16971"/>
                </a:moveTo>
                <a:lnTo>
                  <a:pt x="13500" y="18514"/>
                </a:lnTo>
                <a:lnTo>
                  <a:pt x="15660" y="18514"/>
                </a:lnTo>
                <a:lnTo>
                  <a:pt x="15660" y="16971"/>
                </a:lnTo>
                <a:lnTo>
                  <a:pt x="13500" y="16971"/>
                </a:lnTo>
                <a:close/>
              </a:path>
              <a:path w="21600" h="21600" extrusionOk="0">
                <a:moveTo>
                  <a:pt x="15660" y="16971"/>
                </a:moveTo>
                <a:lnTo>
                  <a:pt x="15660" y="18514"/>
                </a:lnTo>
                <a:lnTo>
                  <a:pt x="17820" y="18514"/>
                </a:lnTo>
                <a:lnTo>
                  <a:pt x="17820" y="16971"/>
                </a:lnTo>
                <a:lnTo>
                  <a:pt x="15660" y="16971"/>
                </a:lnTo>
                <a:close/>
              </a:path>
              <a:path w="21600" h="21600" extrusionOk="0">
                <a:moveTo>
                  <a:pt x="17820" y="16971"/>
                </a:moveTo>
                <a:lnTo>
                  <a:pt x="17820" y="18514"/>
                </a:lnTo>
                <a:lnTo>
                  <a:pt x="19980" y="18514"/>
                </a:lnTo>
                <a:lnTo>
                  <a:pt x="19980" y="16971"/>
                </a:lnTo>
                <a:lnTo>
                  <a:pt x="17820" y="16971"/>
                </a:lnTo>
                <a:close/>
              </a:path>
              <a:path w="21600" h="21600" extrusionOk="0">
                <a:moveTo>
                  <a:pt x="1620" y="18514"/>
                </a:moveTo>
                <a:lnTo>
                  <a:pt x="1620" y="20057"/>
                </a:lnTo>
                <a:lnTo>
                  <a:pt x="3779" y="20057"/>
                </a:lnTo>
                <a:lnTo>
                  <a:pt x="3779" y="18514"/>
                </a:lnTo>
                <a:lnTo>
                  <a:pt x="1620" y="18514"/>
                </a:lnTo>
                <a:close/>
              </a:path>
              <a:path w="21600" h="21600" extrusionOk="0">
                <a:moveTo>
                  <a:pt x="3779" y="18514"/>
                </a:moveTo>
                <a:lnTo>
                  <a:pt x="3779" y="20057"/>
                </a:lnTo>
                <a:lnTo>
                  <a:pt x="5940" y="20057"/>
                </a:lnTo>
                <a:lnTo>
                  <a:pt x="5940" y="18514"/>
                </a:lnTo>
                <a:lnTo>
                  <a:pt x="3779" y="18514"/>
                </a:lnTo>
                <a:close/>
              </a:path>
              <a:path w="21600" h="21600" extrusionOk="0">
                <a:moveTo>
                  <a:pt x="5940" y="18514"/>
                </a:moveTo>
                <a:lnTo>
                  <a:pt x="5940" y="20057"/>
                </a:lnTo>
                <a:lnTo>
                  <a:pt x="8100" y="20057"/>
                </a:lnTo>
                <a:lnTo>
                  <a:pt x="8100" y="18514"/>
                </a:lnTo>
                <a:lnTo>
                  <a:pt x="5940" y="18514"/>
                </a:lnTo>
                <a:close/>
              </a:path>
              <a:path w="21600" h="21600" extrusionOk="0">
                <a:moveTo>
                  <a:pt x="8100" y="18514"/>
                </a:moveTo>
                <a:lnTo>
                  <a:pt x="8100" y="20057"/>
                </a:lnTo>
                <a:lnTo>
                  <a:pt x="10260" y="20057"/>
                </a:lnTo>
                <a:lnTo>
                  <a:pt x="10260" y="18514"/>
                </a:lnTo>
                <a:lnTo>
                  <a:pt x="8100" y="18514"/>
                </a:lnTo>
                <a:close/>
              </a:path>
              <a:path w="21600" h="21600" extrusionOk="0">
                <a:moveTo>
                  <a:pt x="10260" y="18514"/>
                </a:moveTo>
                <a:lnTo>
                  <a:pt x="10260" y="20057"/>
                </a:lnTo>
                <a:lnTo>
                  <a:pt x="12419" y="20057"/>
                </a:lnTo>
                <a:lnTo>
                  <a:pt x="12419" y="18514"/>
                </a:lnTo>
                <a:lnTo>
                  <a:pt x="10260" y="18514"/>
                </a:lnTo>
                <a:close/>
              </a:path>
              <a:path w="21600" h="21600" extrusionOk="0">
                <a:moveTo>
                  <a:pt x="12419" y="18514"/>
                </a:moveTo>
                <a:lnTo>
                  <a:pt x="12419" y="20057"/>
                </a:lnTo>
                <a:lnTo>
                  <a:pt x="14580" y="20057"/>
                </a:lnTo>
                <a:lnTo>
                  <a:pt x="14580" y="18514"/>
                </a:lnTo>
                <a:lnTo>
                  <a:pt x="12419" y="18514"/>
                </a:lnTo>
                <a:close/>
              </a:path>
              <a:path w="21600" h="21600" extrusionOk="0">
                <a:moveTo>
                  <a:pt x="14580" y="18514"/>
                </a:moveTo>
                <a:lnTo>
                  <a:pt x="14580" y="20057"/>
                </a:lnTo>
                <a:lnTo>
                  <a:pt x="16740" y="20057"/>
                </a:lnTo>
                <a:lnTo>
                  <a:pt x="16740" y="18514"/>
                </a:lnTo>
                <a:lnTo>
                  <a:pt x="14580" y="18514"/>
                </a:lnTo>
                <a:close/>
              </a:path>
              <a:path w="21600" h="21600" extrusionOk="0">
                <a:moveTo>
                  <a:pt x="16740" y="18514"/>
                </a:moveTo>
                <a:lnTo>
                  <a:pt x="16740" y="20057"/>
                </a:lnTo>
                <a:lnTo>
                  <a:pt x="18900" y="20057"/>
                </a:lnTo>
                <a:lnTo>
                  <a:pt x="18900" y="18514"/>
                </a:lnTo>
                <a:lnTo>
                  <a:pt x="16740" y="18514"/>
                </a:lnTo>
                <a:close/>
              </a:path>
              <a:path w="21600" h="21600" extrusionOk="0">
                <a:moveTo>
                  <a:pt x="18900" y="18514"/>
                </a:moveTo>
                <a:lnTo>
                  <a:pt x="18900" y="20057"/>
                </a:lnTo>
                <a:lnTo>
                  <a:pt x="21060" y="20057"/>
                </a:lnTo>
                <a:lnTo>
                  <a:pt x="21060" y="18514"/>
                </a:lnTo>
                <a:lnTo>
                  <a:pt x="18900" y="18514"/>
                </a:lnTo>
                <a:close/>
              </a:path>
              <a:path w="21600" h="21600" extrusionOk="0">
                <a:moveTo>
                  <a:pt x="540" y="20057"/>
                </a:moveTo>
                <a:lnTo>
                  <a:pt x="540" y="21600"/>
                </a:lnTo>
                <a:lnTo>
                  <a:pt x="2700" y="21600"/>
                </a:lnTo>
                <a:lnTo>
                  <a:pt x="2700" y="20057"/>
                </a:lnTo>
                <a:lnTo>
                  <a:pt x="540" y="20057"/>
                </a:lnTo>
                <a:close/>
              </a:path>
              <a:path w="21600" h="21600" extrusionOk="0">
                <a:moveTo>
                  <a:pt x="2700" y="20057"/>
                </a:moveTo>
                <a:lnTo>
                  <a:pt x="2700" y="21600"/>
                </a:lnTo>
                <a:lnTo>
                  <a:pt x="4860" y="21600"/>
                </a:lnTo>
                <a:lnTo>
                  <a:pt x="4860" y="20057"/>
                </a:lnTo>
                <a:lnTo>
                  <a:pt x="2700" y="20057"/>
                </a:lnTo>
                <a:close/>
              </a:path>
              <a:path w="21600" h="21600" extrusionOk="0">
                <a:moveTo>
                  <a:pt x="4860" y="20057"/>
                </a:moveTo>
                <a:lnTo>
                  <a:pt x="4860" y="21600"/>
                </a:lnTo>
                <a:lnTo>
                  <a:pt x="7020" y="21600"/>
                </a:lnTo>
                <a:lnTo>
                  <a:pt x="7020" y="20057"/>
                </a:lnTo>
                <a:lnTo>
                  <a:pt x="4860" y="20057"/>
                </a:lnTo>
                <a:close/>
              </a:path>
              <a:path w="21600" h="21600" extrusionOk="0">
                <a:moveTo>
                  <a:pt x="7020" y="20057"/>
                </a:moveTo>
                <a:lnTo>
                  <a:pt x="7020" y="21600"/>
                </a:lnTo>
                <a:lnTo>
                  <a:pt x="9180" y="21600"/>
                </a:lnTo>
                <a:lnTo>
                  <a:pt x="9180" y="20057"/>
                </a:lnTo>
                <a:lnTo>
                  <a:pt x="7020" y="20057"/>
                </a:lnTo>
                <a:close/>
              </a:path>
              <a:path w="21600" h="21600" extrusionOk="0">
                <a:moveTo>
                  <a:pt x="9180" y="20057"/>
                </a:moveTo>
                <a:lnTo>
                  <a:pt x="9180" y="21600"/>
                </a:lnTo>
                <a:lnTo>
                  <a:pt x="11340" y="21600"/>
                </a:lnTo>
                <a:lnTo>
                  <a:pt x="11340" y="20057"/>
                </a:lnTo>
                <a:lnTo>
                  <a:pt x="9180" y="20057"/>
                </a:lnTo>
                <a:close/>
              </a:path>
              <a:path w="21600" h="21600" extrusionOk="0">
                <a:moveTo>
                  <a:pt x="11340" y="20057"/>
                </a:moveTo>
                <a:lnTo>
                  <a:pt x="11340" y="21600"/>
                </a:lnTo>
                <a:lnTo>
                  <a:pt x="13500" y="21600"/>
                </a:lnTo>
                <a:lnTo>
                  <a:pt x="13500" y="20057"/>
                </a:lnTo>
                <a:lnTo>
                  <a:pt x="11340" y="20057"/>
                </a:lnTo>
                <a:close/>
              </a:path>
              <a:path w="21600" h="21600" extrusionOk="0">
                <a:moveTo>
                  <a:pt x="13500" y="20057"/>
                </a:moveTo>
                <a:lnTo>
                  <a:pt x="13500" y="21600"/>
                </a:lnTo>
                <a:lnTo>
                  <a:pt x="15660" y="21600"/>
                </a:lnTo>
                <a:lnTo>
                  <a:pt x="15660" y="20057"/>
                </a:lnTo>
                <a:lnTo>
                  <a:pt x="13500" y="20057"/>
                </a:lnTo>
                <a:close/>
              </a:path>
              <a:path w="21600" h="21600" extrusionOk="0">
                <a:moveTo>
                  <a:pt x="15660" y="20057"/>
                </a:moveTo>
                <a:lnTo>
                  <a:pt x="15660" y="21600"/>
                </a:lnTo>
                <a:lnTo>
                  <a:pt x="17820" y="21600"/>
                </a:lnTo>
                <a:lnTo>
                  <a:pt x="17820" y="20057"/>
                </a:lnTo>
                <a:lnTo>
                  <a:pt x="15660" y="20057"/>
                </a:lnTo>
                <a:close/>
              </a:path>
              <a:path w="21600" h="21600" extrusionOk="0">
                <a:moveTo>
                  <a:pt x="17820" y="20057"/>
                </a:moveTo>
                <a:lnTo>
                  <a:pt x="17820" y="21600"/>
                </a:lnTo>
                <a:lnTo>
                  <a:pt x="19980" y="21600"/>
                </a:lnTo>
                <a:lnTo>
                  <a:pt x="19980" y="20057"/>
                </a:lnTo>
                <a:lnTo>
                  <a:pt x="17820" y="20057"/>
                </a:lnTo>
                <a:close/>
              </a:path>
              <a:path w="21600" h="21600" extrusionOk="0">
                <a:moveTo>
                  <a:pt x="19980" y="4628"/>
                </a:moveTo>
                <a:lnTo>
                  <a:pt x="21060" y="4628"/>
                </a:lnTo>
                <a:lnTo>
                  <a:pt x="21060" y="6171"/>
                </a:lnTo>
                <a:lnTo>
                  <a:pt x="19980" y="6171"/>
                </a:lnTo>
                <a:lnTo>
                  <a:pt x="19980" y="4628"/>
                </a:lnTo>
                <a:close/>
              </a:path>
            </a:pathLst>
          </a:custGeom>
          <a:solidFill>
            <a:srgbClr val="996633"/>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7" name="Firewall">
            <a:extLst>
              <a:ext uri="{FF2B5EF4-FFF2-40B4-BE49-F238E27FC236}">
                <a16:creationId xmlns:a16="http://schemas.microsoft.com/office/drawing/2014/main" id="{F38E378A-E0E7-1E14-DA01-EDEB8DCE8AC9}"/>
              </a:ext>
            </a:extLst>
          </p:cNvPr>
          <p:cNvSpPr>
            <a:spLocks noEditPoints="1" noChangeArrowheads="1"/>
          </p:cNvSpPr>
          <p:nvPr/>
        </p:nvSpPr>
        <p:spPr bwMode="auto">
          <a:xfrm>
            <a:off x="6564228" y="6481013"/>
            <a:ext cx="1809750" cy="533400"/>
          </a:xfrm>
          <a:custGeom>
            <a:avLst/>
            <a:gdLst>
              <a:gd name="T0" fmla="*/ 0 w 21600"/>
              <a:gd name="T1" fmla="*/ 0 h 21600"/>
              <a:gd name="T2" fmla="*/ 10800 w 21600"/>
              <a:gd name="T3" fmla="*/ 0 h 21600"/>
              <a:gd name="T4" fmla="*/ 21600 w 21600"/>
              <a:gd name="T5" fmla="*/ 0 h 21600"/>
              <a:gd name="T6" fmla="*/ 21060 w 21600"/>
              <a:gd name="T7" fmla="*/ 10800 h 21600"/>
              <a:gd name="T8" fmla="*/ 21060 w 21600"/>
              <a:gd name="T9" fmla="*/ 21600 h 21600"/>
              <a:gd name="T10" fmla="*/ 10800 w 21600"/>
              <a:gd name="T11" fmla="*/ 21600 h 21600"/>
              <a:gd name="T12" fmla="*/ 540 w 21600"/>
              <a:gd name="T13" fmla="*/ 21600 h 21600"/>
              <a:gd name="T14" fmla="*/ 540 w 21600"/>
              <a:gd name="T15" fmla="*/ 10800 h 21600"/>
              <a:gd name="T16" fmla="*/ 761 w 21600"/>
              <a:gd name="T17" fmla="*/ 22454 h 21600"/>
              <a:gd name="T18" fmla="*/ 21069 w 21600"/>
              <a:gd name="T19" fmla="*/ 3228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540" y="4628"/>
                </a:moveTo>
                <a:lnTo>
                  <a:pt x="0" y="4628"/>
                </a:lnTo>
                <a:lnTo>
                  <a:pt x="0" y="0"/>
                </a:lnTo>
                <a:lnTo>
                  <a:pt x="21600" y="0"/>
                </a:lnTo>
                <a:lnTo>
                  <a:pt x="21600" y="4628"/>
                </a:lnTo>
                <a:lnTo>
                  <a:pt x="21060" y="4628"/>
                </a:lnTo>
                <a:lnTo>
                  <a:pt x="21060" y="21600"/>
                </a:lnTo>
                <a:lnTo>
                  <a:pt x="540" y="21600"/>
                </a:lnTo>
                <a:lnTo>
                  <a:pt x="540" y="4628"/>
                </a:lnTo>
                <a:close/>
              </a:path>
              <a:path w="21600" h="21600" extrusionOk="0">
                <a:moveTo>
                  <a:pt x="540" y="4628"/>
                </a:moveTo>
                <a:lnTo>
                  <a:pt x="540" y="6171"/>
                </a:lnTo>
                <a:lnTo>
                  <a:pt x="2700" y="6171"/>
                </a:lnTo>
                <a:lnTo>
                  <a:pt x="2700" y="4628"/>
                </a:lnTo>
                <a:lnTo>
                  <a:pt x="540" y="4628"/>
                </a:lnTo>
                <a:close/>
              </a:path>
              <a:path w="21600" h="21600" extrusionOk="0">
                <a:moveTo>
                  <a:pt x="2700" y="4628"/>
                </a:moveTo>
                <a:lnTo>
                  <a:pt x="2700" y="6171"/>
                </a:lnTo>
                <a:lnTo>
                  <a:pt x="4860" y="6171"/>
                </a:lnTo>
                <a:lnTo>
                  <a:pt x="4860" y="4628"/>
                </a:lnTo>
                <a:lnTo>
                  <a:pt x="2700" y="4628"/>
                </a:lnTo>
                <a:close/>
              </a:path>
              <a:path w="21600" h="21600" extrusionOk="0">
                <a:moveTo>
                  <a:pt x="4860" y="4628"/>
                </a:moveTo>
                <a:lnTo>
                  <a:pt x="4860" y="6171"/>
                </a:lnTo>
                <a:lnTo>
                  <a:pt x="7020" y="6171"/>
                </a:lnTo>
                <a:lnTo>
                  <a:pt x="7020" y="4628"/>
                </a:lnTo>
                <a:lnTo>
                  <a:pt x="4860" y="4628"/>
                </a:lnTo>
                <a:close/>
              </a:path>
              <a:path w="21600" h="21600" extrusionOk="0">
                <a:moveTo>
                  <a:pt x="7020" y="4628"/>
                </a:moveTo>
                <a:lnTo>
                  <a:pt x="7020" y="6171"/>
                </a:lnTo>
                <a:lnTo>
                  <a:pt x="9180" y="6171"/>
                </a:lnTo>
                <a:lnTo>
                  <a:pt x="9180" y="4628"/>
                </a:lnTo>
                <a:lnTo>
                  <a:pt x="7020" y="4628"/>
                </a:lnTo>
                <a:close/>
              </a:path>
              <a:path w="21600" h="21600" extrusionOk="0">
                <a:moveTo>
                  <a:pt x="9180" y="4628"/>
                </a:moveTo>
                <a:lnTo>
                  <a:pt x="9180" y="6171"/>
                </a:lnTo>
                <a:lnTo>
                  <a:pt x="11340" y="6171"/>
                </a:lnTo>
                <a:lnTo>
                  <a:pt x="11340" y="4628"/>
                </a:lnTo>
                <a:lnTo>
                  <a:pt x="9180" y="4628"/>
                </a:lnTo>
                <a:close/>
              </a:path>
              <a:path w="21600" h="21600" extrusionOk="0">
                <a:moveTo>
                  <a:pt x="11340" y="4628"/>
                </a:moveTo>
                <a:lnTo>
                  <a:pt x="11340" y="6171"/>
                </a:lnTo>
                <a:lnTo>
                  <a:pt x="13500" y="6171"/>
                </a:lnTo>
                <a:lnTo>
                  <a:pt x="13500" y="4628"/>
                </a:lnTo>
                <a:lnTo>
                  <a:pt x="11340" y="4628"/>
                </a:lnTo>
                <a:close/>
              </a:path>
              <a:path w="21600" h="21600" extrusionOk="0">
                <a:moveTo>
                  <a:pt x="13500" y="4628"/>
                </a:moveTo>
                <a:lnTo>
                  <a:pt x="13500" y="6171"/>
                </a:lnTo>
                <a:lnTo>
                  <a:pt x="15660" y="6171"/>
                </a:lnTo>
                <a:lnTo>
                  <a:pt x="15660" y="4628"/>
                </a:lnTo>
                <a:lnTo>
                  <a:pt x="13500" y="4628"/>
                </a:lnTo>
                <a:close/>
              </a:path>
              <a:path w="21600" h="21600" extrusionOk="0">
                <a:moveTo>
                  <a:pt x="15660" y="4628"/>
                </a:moveTo>
                <a:lnTo>
                  <a:pt x="15660" y="6171"/>
                </a:lnTo>
                <a:lnTo>
                  <a:pt x="17820" y="6171"/>
                </a:lnTo>
                <a:lnTo>
                  <a:pt x="17820" y="4628"/>
                </a:lnTo>
                <a:lnTo>
                  <a:pt x="15660" y="4628"/>
                </a:lnTo>
                <a:close/>
              </a:path>
              <a:path w="21600" h="21600" extrusionOk="0">
                <a:moveTo>
                  <a:pt x="17820" y="4628"/>
                </a:moveTo>
                <a:lnTo>
                  <a:pt x="17820" y="6171"/>
                </a:lnTo>
                <a:lnTo>
                  <a:pt x="19980" y="6171"/>
                </a:lnTo>
                <a:lnTo>
                  <a:pt x="19980" y="4628"/>
                </a:lnTo>
                <a:lnTo>
                  <a:pt x="17820" y="4628"/>
                </a:lnTo>
                <a:close/>
              </a:path>
              <a:path w="21600" h="21600" extrusionOk="0">
                <a:moveTo>
                  <a:pt x="1620" y="6171"/>
                </a:moveTo>
                <a:lnTo>
                  <a:pt x="1620" y="7714"/>
                </a:lnTo>
                <a:lnTo>
                  <a:pt x="3779" y="7714"/>
                </a:lnTo>
                <a:lnTo>
                  <a:pt x="3779" y="6171"/>
                </a:lnTo>
                <a:lnTo>
                  <a:pt x="1620" y="6171"/>
                </a:lnTo>
                <a:close/>
              </a:path>
              <a:path w="21600" h="21600" extrusionOk="0">
                <a:moveTo>
                  <a:pt x="3779" y="6171"/>
                </a:moveTo>
                <a:lnTo>
                  <a:pt x="3779" y="7714"/>
                </a:lnTo>
                <a:lnTo>
                  <a:pt x="5940" y="7714"/>
                </a:lnTo>
                <a:lnTo>
                  <a:pt x="5940" y="6171"/>
                </a:lnTo>
                <a:lnTo>
                  <a:pt x="3779" y="6171"/>
                </a:lnTo>
                <a:close/>
              </a:path>
              <a:path w="21600" h="21600" extrusionOk="0">
                <a:moveTo>
                  <a:pt x="5940" y="6171"/>
                </a:moveTo>
                <a:lnTo>
                  <a:pt x="5940" y="7714"/>
                </a:lnTo>
                <a:lnTo>
                  <a:pt x="8100" y="7714"/>
                </a:lnTo>
                <a:lnTo>
                  <a:pt x="8100" y="6171"/>
                </a:lnTo>
                <a:lnTo>
                  <a:pt x="5940" y="6171"/>
                </a:lnTo>
                <a:close/>
              </a:path>
              <a:path w="21600" h="21600" extrusionOk="0">
                <a:moveTo>
                  <a:pt x="8100" y="6171"/>
                </a:moveTo>
                <a:lnTo>
                  <a:pt x="8100" y="7714"/>
                </a:lnTo>
                <a:lnTo>
                  <a:pt x="10260" y="7714"/>
                </a:lnTo>
                <a:lnTo>
                  <a:pt x="10260" y="6171"/>
                </a:lnTo>
                <a:lnTo>
                  <a:pt x="8100" y="6171"/>
                </a:lnTo>
                <a:close/>
              </a:path>
              <a:path w="21600" h="21600" extrusionOk="0">
                <a:moveTo>
                  <a:pt x="10260" y="6171"/>
                </a:moveTo>
                <a:lnTo>
                  <a:pt x="10260" y="7714"/>
                </a:lnTo>
                <a:lnTo>
                  <a:pt x="12419" y="7714"/>
                </a:lnTo>
                <a:lnTo>
                  <a:pt x="12419" y="6171"/>
                </a:lnTo>
                <a:lnTo>
                  <a:pt x="10260" y="6171"/>
                </a:lnTo>
                <a:close/>
              </a:path>
              <a:path w="21600" h="21600" extrusionOk="0">
                <a:moveTo>
                  <a:pt x="12419" y="6171"/>
                </a:moveTo>
                <a:lnTo>
                  <a:pt x="12419" y="7714"/>
                </a:lnTo>
                <a:lnTo>
                  <a:pt x="14580" y="7714"/>
                </a:lnTo>
                <a:lnTo>
                  <a:pt x="14580" y="6171"/>
                </a:lnTo>
                <a:lnTo>
                  <a:pt x="12419" y="6171"/>
                </a:lnTo>
                <a:close/>
              </a:path>
              <a:path w="21600" h="21600" extrusionOk="0">
                <a:moveTo>
                  <a:pt x="14580" y="6171"/>
                </a:moveTo>
                <a:lnTo>
                  <a:pt x="14580" y="7714"/>
                </a:lnTo>
                <a:lnTo>
                  <a:pt x="16740" y="7714"/>
                </a:lnTo>
                <a:lnTo>
                  <a:pt x="16740" y="6171"/>
                </a:lnTo>
                <a:lnTo>
                  <a:pt x="14580" y="6171"/>
                </a:lnTo>
                <a:close/>
              </a:path>
              <a:path w="21600" h="21600" extrusionOk="0">
                <a:moveTo>
                  <a:pt x="16740" y="6171"/>
                </a:moveTo>
                <a:lnTo>
                  <a:pt x="16740" y="7714"/>
                </a:lnTo>
                <a:lnTo>
                  <a:pt x="18900" y="7714"/>
                </a:lnTo>
                <a:lnTo>
                  <a:pt x="18900" y="6171"/>
                </a:lnTo>
                <a:lnTo>
                  <a:pt x="16740" y="6171"/>
                </a:lnTo>
                <a:close/>
              </a:path>
              <a:path w="21600" h="21600" extrusionOk="0">
                <a:moveTo>
                  <a:pt x="18900" y="6171"/>
                </a:moveTo>
                <a:lnTo>
                  <a:pt x="18900" y="7714"/>
                </a:lnTo>
                <a:lnTo>
                  <a:pt x="21060" y="7714"/>
                </a:lnTo>
                <a:lnTo>
                  <a:pt x="21060" y="6171"/>
                </a:lnTo>
                <a:lnTo>
                  <a:pt x="18900" y="6171"/>
                </a:lnTo>
                <a:close/>
              </a:path>
              <a:path w="21600" h="21600" extrusionOk="0">
                <a:moveTo>
                  <a:pt x="540" y="7714"/>
                </a:moveTo>
                <a:lnTo>
                  <a:pt x="540" y="9257"/>
                </a:lnTo>
                <a:lnTo>
                  <a:pt x="2700" y="9257"/>
                </a:lnTo>
                <a:lnTo>
                  <a:pt x="2700" y="7714"/>
                </a:lnTo>
                <a:lnTo>
                  <a:pt x="540" y="7714"/>
                </a:lnTo>
                <a:close/>
              </a:path>
              <a:path w="21600" h="21600" extrusionOk="0">
                <a:moveTo>
                  <a:pt x="2700" y="7714"/>
                </a:moveTo>
                <a:lnTo>
                  <a:pt x="2700" y="9257"/>
                </a:lnTo>
                <a:lnTo>
                  <a:pt x="4860" y="9257"/>
                </a:lnTo>
                <a:lnTo>
                  <a:pt x="4860" y="7714"/>
                </a:lnTo>
                <a:lnTo>
                  <a:pt x="2700" y="7714"/>
                </a:lnTo>
                <a:close/>
              </a:path>
              <a:path w="21600" h="21600" extrusionOk="0">
                <a:moveTo>
                  <a:pt x="4860" y="7714"/>
                </a:moveTo>
                <a:lnTo>
                  <a:pt x="4860" y="9257"/>
                </a:lnTo>
                <a:lnTo>
                  <a:pt x="7020" y="9257"/>
                </a:lnTo>
                <a:lnTo>
                  <a:pt x="7020" y="7714"/>
                </a:lnTo>
                <a:lnTo>
                  <a:pt x="4860" y="7714"/>
                </a:lnTo>
                <a:close/>
              </a:path>
              <a:path w="21600" h="21600" extrusionOk="0">
                <a:moveTo>
                  <a:pt x="7020" y="7714"/>
                </a:moveTo>
                <a:lnTo>
                  <a:pt x="7020" y="9257"/>
                </a:lnTo>
                <a:lnTo>
                  <a:pt x="9180" y="9257"/>
                </a:lnTo>
                <a:lnTo>
                  <a:pt x="9180" y="7714"/>
                </a:lnTo>
                <a:lnTo>
                  <a:pt x="7020" y="7714"/>
                </a:lnTo>
                <a:close/>
              </a:path>
              <a:path w="21600" h="21600" extrusionOk="0">
                <a:moveTo>
                  <a:pt x="9180" y="7714"/>
                </a:moveTo>
                <a:lnTo>
                  <a:pt x="9180" y="9257"/>
                </a:lnTo>
                <a:lnTo>
                  <a:pt x="11340" y="9257"/>
                </a:lnTo>
                <a:lnTo>
                  <a:pt x="11340" y="7714"/>
                </a:lnTo>
                <a:lnTo>
                  <a:pt x="9180" y="7714"/>
                </a:lnTo>
                <a:close/>
              </a:path>
              <a:path w="21600" h="21600" extrusionOk="0">
                <a:moveTo>
                  <a:pt x="11340" y="7714"/>
                </a:moveTo>
                <a:lnTo>
                  <a:pt x="11340" y="9257"/>
                </a:lnTo>
                <a:lnTo>
                  <a:pt x="13500" y="9257"/>
                </a:lnTo>
                <a:lnTo>
                  <a:pt x="13500" y="7714"/>
                </a:lnTo>
                <a:lnTo>
                  <a:pt x="11340" y="7714"/>
                </a:lnTo>
                <a:close/>
              </a:path>
              <a:path w="21600" h="21600" extrusionOk="0">
                <a:moveTo>
                  <a:pt x="13500" y="7714"/>
                </a:moveTo>
                <a:lnTo>
                  <a:pt x="13500" y="9257"/>
                </a:lnTo>
                <a:lnTo>
                  <a:pt x="15660" y="9257"/>
                </a:lnTo>
                <a:lnTo>
                  <a:pt x="15660" y="7714"/>
                </a:lnTo>
                <a:lnTo>
                  <a:pt x="13500" y="7714"/>
                </a:lnTo>
                <a:close/>
              </a:path>
              <a:path w="21600" h="21600" extrusionOk="0">
                <a:moveTo>
                  <a:pt x="15660" y="7714"/>
                </a:moveTo>
                <a:lnTo>
                  <a:pt x="15660" y="9257"/>
                </a:lnTo>
                <a:lnTo>
                  <a:pt x="17820" y="9257"/>
                </a:lnTo>
                <a:lnTo>
                  <a:pt x="17820" y="7714"/>
                </a:lnTo>
                <a:lnTo>
                  <a:pt x="15660" y="7714"/>
                </a:lnTo>
                <a:close/>
              </a:path>
              <a:path w="21600" h="21600" extrusionOk="0">
                <a:moveTo>
                  <a:pt x="17820" y="7714"/>
                </a:moveTo>
                <a:lnTo>
                  <a:pt x="17820" y="9257"/>
                </a:lnTo>
                <a:lnTo>
                  <a:pt x="19980" y="9257"/>
                </a:lnTo>
                <a:lnTo>
                  <a:pt x="19980" y="7714"/>
                </a:lnTo>
                <a:lnTo>
                  <a:pt x="17820" y="7714"/>
                </a:lnTo>
                <a:close/>
              </a:path>
              <a:path w="21600" h="21600" extrusionOk="0">
                <a:moveTo>
                  <a:pt x="1620" y="9257"/>
                </a:moveTo>
                <a:lnTo>
                  <a:pt x="1620" y="10800"/>
                </a:lnTo>
                <a:lnTo>
                  <a:pt x="3779" y="10800"/>
                </a:lnTo>
                <a:lnTo>
                  <a:pt x="3779" y="9257"/>
                </a:lnTo>
                <a:lnTo>
                  <a:pt x="1620" y="9257"/>
                </a:lnTo>
                <a:close/>
              </a:path>
              <a:path w="21600" h="21600" extrusionOk="0">
                <a:moveTo>
                  <a:pt x="3779" y="9257"/>
                </a:moveTo>
                <a:lnTo>
                  <a:pt x="3779" y="10800"/>
                </a:lnTo>
                <a:lnTo>
                  <a:pt x="5940" y="10800"/>
                </a:lnTo>
                <a:lnTo>
                  <a:pt x="5940" y="9257"/>
                </a:lnTo>
                <a:lnTo>
                  <a:pt x="3779" y="9257"/>
                </a:lnTo>
                <a:close/>
              </a:path>
              <a:path w="21600" h="21600" extrusionOk="0">
                <a:moveTo>
                  <a:pt x="5940" y="9257"/>
                </a:moveTo>
                <a:lnTo>
                  <a:pt x="5940" y="10800"/>
                </a:lnTo>
                <a:lnTo>
                  <a:pt x="8100" y="10800"/>
                </a:lnTo>
                <a:lnTo>
                  <a:pt x="8100" y="9257"/>
                </a:lnTo>
                <a:lnTo>
                  <a:pt x="5940" y="9257"/>
                </a:lnTo>
                <a:close/>
              </a:path>
              <a:path w="21600" h="21600" extrusionOk="0">
                <a:moveTo>
                  <a:pt x="8100" y="9257"/>
                </a:moveTo>
                <a:lnTo>
                  <a:pt x="8100" y="10800"/>
                </a:lnTo>
                <a:lnTo>
                  <a:pt x="10260" y="10800"/>
                </a:lnTo>
                <a:lnTo>
                  <a:pt x="10260" y="9257"/>
                </a:lnTo>
                <a:lnTo>
                  <a:pt x="8100" y="9257"/>
                </a:lnTo>
                <a:close/>
              </a:path>
              <a:path w="21600" h="21600" extrusionOk="0">
                <a:moveTo>
                  <a:pt x="10260" y="9257"/>
                </a:moveTo>
                <a:lnTo>
                  <a:pt x="10260" y="10800"/>
                </a:lnTo>
                <a:lnTo>
                  <a:pt x="12419" y="10800"/>
                </a:lnTo>
                <a:lnTo>
                  <a:pt x="12419" y="9257"/>
                </a:lnTo>
                <a:lnTo>
                  <a:pt x="10260" y="9257"/>
                </a:lnTo>
                <a:close/>
              </a:path>
              <a:path w="21600" h="21600" extrusionOk="0">
                <a:moveTo>
                  <a:pt x="12419" y="9257"/>
                </a:moveTo>
                <a:lnTo>
                  <a:pt x="12419" y="10800"/>
                </a:lnTo>
                <a:lnTo>
                  <a:pt x="14580" y="10800"/>
                </a:lnTo>
                <a:lnTo>
                  <a:pt x="14580" y="9257"/>
                </a:lnTo>
                <a:lnTo>
                  <a:pt x="12419" y="9257"/>
                </a:lnTo>
                <a:close/>
              </a:path>
              <a:path w="21600" h="21600" extrusionOk="0">
                <a:moveTo>
                  <a:pt x="14580" y="9257"/>
                </a:moveTo>
                <a:lnTo>
                  <a:pt x="14580" y="10800"/>
                </a:lnTo>
                <a:lnTo>
                  <a:pt x="16740" y="10800"/>
                </a:lnTo>
                <a:lnTo>
                  <a:pt x="16740" y="9257"/>
                </a:lnTo>
                <a:lnTo>
                  <a:pt x="14580" y="9257"/>
                </a:lnTo>
                <a:close/>
              </a:path>
              <a:path w="21600" h="21600" extrusionOk="0">
                <a:moveTo>
                  <a:pt x="16740" y="9257"/>
                </a:moveTo>
                <a:lnTo>
                  <a:pt x="16740" y="10800"/>
                </a:lnTo>
                <a:lnTo>
                  <a:pt x="18900" y="10800"/>
                </a:lnTo>
                <a:lnTo>
                  <a:pt x="18900" y="9257"/>
                </a:lnTo>
                <a:lnTo>
                  <a:pt x="16740" y="9257"/>
                </a:lnTo>
                <a:close/>
              </a:path>
              <a:path w="21600" h="21600" extrusionOk="0">
                <a:moveTo>
                  <a:pt x="18900" y="9257"/>
                </a:moveTo>
                <a:lnTo>
                  <a:pt x="18900" y="10800"/>
                </a:lnTo>
                <a:lnTo>
                  <a:pt x="21060" y="10800"/>
                </a:lnTo>
                <a:lnTo>
                  <a:pt x="21060" y="9257"/>
                </a:lnTo>
                <a:lnTo>
                  <a:pt x="18900" y="9257"/>
                </a:lnTo>
                <a:close/>
              </a:path>
              <a:path w="21600" h="21600" extrusionOk="0">
                <a:moveTo>
                  <a:pt x="540" y="10800"/>
                </a:moveTo>
                <a:lnTo>
                  <a:pt x="540" y="12342"/>
                </a:lnTo>
                <a:lnTo>
                  <a:pt x="2700" y="12342"/>
                </a:lnTo>
                <a:lnTo>
                  <a:pt x="2700" y="10800"/>
                </a:lnTo>
                <a:lnTo>
                  <a:pt x="540" y="10800"/>
                </a:lnTo>
                <a:close/>
              </a:path>
              <a:path w="21600" h="21600" extrusionOk="0">
                <a:moveTo>
                  <a:pt x="2700" y="10800"/>
                </a:moveTo>
                <a:lnTo>
                  <a:pt x="2700" y="12342"/>
                </a:lnTo>
                <a:lnTo>
                  <a:pt x="4860" y="12342"/>
                </a:lnTo>
                <a:lnTo>
                  <a:pt x="4860" y="10800"/>
                </a:lnTo>
                <a:lnTo>
                  <a:pt x="2700" y="10800"/>
                </a:lnTo>
                <a:close/>
              </a:path>
              <a:path w="21600" h="21600" extrusionOk="0">
                <a:moveTo>
                  <a:pt x="4860" y="10800"/>
                </a:moveTo>
                <a:lnTo>
                  <a:pt x="4860" y="12342"/>
                </a:lnTo>
                <a:lnTo>
                  <a:pt x="7020" y="12342"/>
                </a:lnTo>
                <a:lnTo>
                  <a:pt x="7020" y="10800"/>
                </a:lnTo>
                <a:lnTo>
                  <a:pt x="4860" y="10800"/>
                </a:lnTo>
                <a:close/>
              </a:path>
              <a:path w="21600" h="21600" extrusionOk="0">
                <a:moveTo>
                  <a:pt x="7020" y="10800"/>
                </a:moveTo>
                <a:lnTo>
                  <a:pt x="7020" y="12342"/>
                </a:lnTo>
                <a:lnTo>
                  <a:pt x="9180" y="12342"/>
                </a:lnTo>
                <a:lnTo>
                  <a:pt x="9180" y="10800"/>
                </a:lnTo>
                <a:lnTo>
                  <a:pt x="7020" y="10800"/>
                </a:lnTo>
                <a:close/>
              </a:path>
              <a:path w="21600" h="21600" extrusionOk="0">
                <a:moveTo>
                  <a:pt x="9180" y="10800"/>
                </a:moveTo>
                <a:lnTo>
                  <a:pt x="9180" y="12342"/>
                </a:lnTo>
                <a:lnTo>
                  <a:pt x="11340" y="12342"/>
                </a:lnTo>
                <a:lnTo>
                  <a:pt x="11340" y="10800"/>
                </a:lnTo>
                <a:lnTo>
                  <a:pt x="9180" y="10800"/>
                </a:lnTo>
                <a:close/>
              </a:path>
              <a:path w="21600" h="21600" extrusionOk="0">
                <a:moveTo>
                  <a:pt x="11340" y="10800"/>
                </a:moveTo>
                <a:lnTo>
                  <a:pt x="11340" y="12342"/>
                </a:lnTo>
                <a:lnTo>
                  <a:pt x="13500" y="12342"/>
                </a:lnTo>
                <a:lnTo>
                  <a:pt x="13500" y="10800"/>
                </a:lnTo>
                <a:lnTo>
                  <a:pt x="11340" y="10800"/>
                </a:lnTo>
                <a:close/>
              </a:path>
              <a:path w="21600" h="21600" extrusionOk="0">
                <a:moveTo>
                  <a:pt x="13500" y="10800"/>
                </a:moveTo>
                <a:lnTo>
                  <a:pt x="13500" y="12342"/>
                </a:lnTo>
                <a:lnTo>
                  <a:pt x="15660" y="12342"/>
                </a:lnTo>
                <a:lnTo>
                  <a:pt x="15660" y="10800"/>
                </a:lnTo>
                <a:lnTo>
                  <a:pt x="13500" y="10800"/>
                </a:lnTo>
                <a:close/>
              </a:path>
              <a:path w="21600" h="21600" extrusionOk="0">
                <a:moveTo>
                  <a:pt x="15660" y="10800"/>
                </a:moveTo>
                <a:lnTo>
                  <a:pt x="15660" y="12342"/>
                </a:lnTo>
                <a:lnTo>
                  <a:pt x="17820" y="12342"/>
                </a:lnTo>
                <a:lnTo>
                  <a:pt x="17820" y="10800"/>
                </a:lnTo>
                <a:lnTo>
                  <a:pt x="15660" y="10800"/>
                </a:lnTo>
                <a:close/>
              </a:path>
              <a:path w="21600" h="21600" extrusionOk="0">
                <a:moveTo>
                  <a:pt x="17820" y="10800"/>
                </a:moveTo>
                <a:lnTo>
                  <a:pt x="17820" y="12342"/>
                </a:lnTo>
                <a:lnTo>
                  <a:pt x="19980" y="12342"/>
                </a:lnTo>
                <a:lnTo>
                  <a:pt x="19980" y="10800"/>
                </a:lnTo>
                <a:lnTo>
                  <a:pt x="17820" y="10800"/>
                </a:lnTo>
                <a:close/>
              </a:path>
              <a:path w="21600" h="21600" extrusionOk="0">
                <a:moveTo>
                  <a:pt x="1620" y="12342"/>
                </a:moveTo>
                <a:lnTo>
                  <a:pt x="1620" y="13885"/>
                </a:lnTo>
                <a:lnTo>
                  <a:pt x="3779" y="13885"/>
                </a:lnTo>
                <a:lnTo>
                  <a:pt x="3779" y="12342"/>
                </a:lnTo>
                <a:lnTo>
                  <a:pt x="1620" y="12342"/>
                </a:lnTo>
                <a:close/>
              </a:path>
              <a:path w="21600" h="21600" extrusionOk="0">
                <a:moveTo>
                  <a:pt x="3779" y="12342"/>
                </a:moveTo>
                <a:lnTo>
                  <a:pt x="3779" y="13885"/>
                </a:lnTo>
                <a:lnTo>
                  <a:pt x="5940" y="13885"/>
                </a:lnTo>
                <a:lnTo>
                  <a:pt x="5940" y="12342"/>
                </a:lnTo>
                <a:lnTo>
                  <a:pt x="3779" y="12342"/>
                </a:lnTo>
                <a:close/>
              </a:path>
              <a:path w="21600" h="21600" extrusionOk="0">
                <a:moveTo>
                  <a:pt x="5940" y="12342"/>
                </a:moveTo>
                <a:lnTo>
                  <a:pt x="5940" y="13885"/>
                </a:lnTo>
                <a:lnTo>
                  <a:pt x="8100" y="13885"/>
                </a:lnTo>
                <a:lnTo>
                  <a:pt x="8100" y="12342"/>
                </a:lnTo>
                <a:lnTo>
                  <a:pt x="5940" y="12342"/>
                </a:lnTo>
                <a:close/>
              </a:path>
              <a:path w="21600" h="21600" extrusionOk="0">
                <a:moveTo>
                  <a:pt x="8100" y="12342"/>
                </a:moveTo>
                <a:lnTo>
                  <a:pt x="8100" y="13885"/>
                </a:lnTo>
                <a:lnTo>
                  <a:pt x="10260" y="13885"/>
                </a:lnTo>
                <a:lnTo>
                  <a:pt x="10260" y="12342"/>
                </a:lnTo>
                <a:lnTo>
                  <a:pt x="8100" y="12342"/>
                </a:lnTo>
                <a:close/>
              </a:path>
              <a:path w="21600" h="21600" extrusionOk="0">
                <a:moveTo>
                  <a:pt x="10260" y="12342"/>
                </a:moveTo>
                <a:lnTo>
                  <a:pt x="10260" y="13885"/>
                </a:lnTo>
                <a:lnTo>
                  <a:pt x="12419" y="13885"/>
                </a:lnTo>
                <a:lnTo>
                  <a:pt x="12419" y="12342"/>
                </a:lnTo>
                <a:lnTo>
                  <a:pt x="10260" y="12342"/>
                </a:lnTo>
                <a:close/>
              </a:path>
              <a:path w="21600" h="21600" extrusionOk="0">
                <a:moveTo>
                  <a:pt x="12419" y="12342"/>
                </a:moveTo>
                <a:lnTo>
                  <a:pt x="12419" y="13885"/>
                </a:lnTo>
                <a:lnTo>
                  <a:pt x="14580" y="13885"/>
                </a:lnTo>
                <a:lnTo>
                  <a:pt x="14580" y="12342"/>
                </a:lnTo>
                <a:lnTo>
                  <a:pt x="12419" y="12342"/>
                </a:lnTo>
                <a:close/>
              </a:path>
              <a:path w="21600" h="21600" extrusionOk="0">
                <a:moveTo>
                  <a:pt x="14580" y="12342"/>
                </a:moveTo>
                <a:lnTo>
                  <a:pt x="14580" y="13885"/>
                </a:lnTo>
                <a:lnTo>
                  <a:pt x="16740" y="13885"/>
                </a:lnTo>
                <a:lnTo>
                  <a:pt x="16740" y="12342"/>
                </a:lnTo>
                <a:lnTo>
                  <a:pt x="14580" y="12342"/>
                </a:lnTo>
                <a:close/>
              </a:path>
              <a:path w="21600" h="21600" extrusionOk="0">
                <a:moveTo>
                  <a:pt x="16740" y="12342"/>
                </a:moveTo>
                <a:lnTo>
                  <a:pt x="16740" y="13885"/>
                </a:lnTo>
                <a:lnTo>
                  <a:pt x="18900" y="13885"/>
                </a:lnTo>
                <a:lnTo>
                  <a:pt x="18900" y="12342"/>
                </a:lnTo>
                <a:lnTo>
                  <a:pt x="16740" y="12342"/>
                </a:lnTo>
                <a:close/>
              </a:path>
              <a:path w="21600" h="21600" extrusionOk="0">
                <a:moveTo>
                  <a:pt x="18900" y="12342"/>
                </a:moveTo>
                <a:lnTo>
                  <a:pt x="18900" y="13885"/>
                </a:lnTo>
                <a:lnTo>
                  <a:pt x="21060" y="13885"/>
                </a:lnTo>
                <a:lnTo>
                  <a:pt x="21060" y="12342"/>
                </a:lnTo>
                <a:lnTo>
                  <a:pt x="18900" y="12342"/>
                </a:lnTo>
                <a:close/>
              </a:path>
              <a:path w="21600" h="21600" extrusionOk="0">
                <a:moveTo>
                  <a:pt x="540" y="13885"/>
                </a:moveTo>
                <a:lnTo>
                  <a:pt x="540" y="15428"/>
                </a:lnTo>
                <a:lnTo>
                  <a:pt x="2700" y="15428"/>
                </a:lnTo>
                <a:lnTo>
                  <a:pt x="2700" y="13885"/>
                </a:lnTo>
                <a:lnTo>
                  <a:pt x="540" y="13885"/>
                </a:lnTo>
                <a:close/>
              </a:path>
              <a:path w="21600" h="21600" extrusionOk="0">
                <a:moveTo>
                  <a:pt x="2700" y="13885"/>
                </a:moveTo>
                <a:lnTo>
                  <a:pt x="2700" y="15428"/>
                </a:lnTo>
                <a:lnTo>
                  <a:pt x="4860" y="15428"/>
                </a:lnTo>
                <a:lnTo>
                  <a:pt x="4860" y="13885"/>
                </a:lnTo>
                <a:lnTo>
                  <a:pt x="2700" y="13885"/>
                </a:lnTo>
                <a:close/>
              </a:path>
              <a:path w="21600" h="21600" extrusionOk="0">
                <a:moveTo>
                  <a:pt x="4860" y="13885"/>
                </a:moveTo>
                <a:lnTo>
                  <a:pt x="4860" y="15428"/>
                </a:lnTo>
                <a:lnTo>
                  <a:pt x="7020" y="15428"/>
                </a:lnTo>
                <a:lnTo>
                  <a:pt x="7020" y="13885"/>
                </a:lnTo>
                <a:lnTo>
                  <a:pt x="4860" y="13885"/>
                </a:lnTo>
                <a:close/>
              </a:path>
              <a:path w="21600" h="21600" extrusionOk="0">
                <a:moveTo>
                  <a:pt x="7020" y="13885"/>
                </a:moveTo>
                <a:lnTo>
                  <a:pt x="7020" y="15428"/>
                </a:lnTo>
                <a:lnTo>
                  <a:pt x="9180" y="15428"/>
                </a:lnTo>
                <a:lnTo>
                  <a:pt x="9180" y="13885"/>
                </a:lnTo>
                <a:lnTo>
                  <a:pt x="7020" y="13885"/>
                </a:lnTo>
                <a:close/>
              </a:path>
              <a:path w="21600" h="21600" extrusionOk="0">
                <a:moveTo>
                  <a:pt x="9180" y="13885"/>
                </a:moveTo>
                <a:lnTo>
                  <a:pt x="9180" y="15428"/>
                </a:lnTo>
                <a:lnTo>
                  <a:pt x="11340" y="15428"/>
                </a:lnTo>
                <a:lnTo>
                  <a:pt x="11340" y="13885"/>
                </a:lnTo>
                <a:lnTo>
                  <a:pt x="9180" y="13885"/>
                </a:lnTo>
                <a:close/>
              </a:path>
              <a:path w="21600" h="21600" extrusionOk="0">
                <a:moveTo>
                  <a:pt x="11340" y="13885"/>
                </a:moveTo>
                <a:lnTo>
                  <a:pt x="11340" y="15428"/>
                </a:lnTo>
                <a:lnTo>
                  <a:pt x="13500" y="15428"/>
                </a:lnTo>
                <a:lnTo>
                  <a:pt x="13500" y="13885"/>
                </a:lnTo>
                <a:lnTo>
                  <a:pt x="11340" y="13885"/>
                </a:lnTo>
                <a:close/>
              </a:path>
              <a:path w="21600" h="21600" extrusionOk="0">
                <a:moveTo>
                  <a:pt x="13500" y="13885"/>
                </a:moveTo>
                <a:lnTo>
                  <a:pt x="13500" y="15428"/>
                </a:lnTo>
                <a:lnTo>
                  <a:pt x="15660" y="15428"/>
                </a:lnTo>
                <a:lnTo>
                  <a:pt x="15660" y="13885"/>
                </a:lnTo>
                <a:lnTo>
                  <a:pt x="13500" y="13885"/>
                </a:lnTo>
                <a:close/>
              </a:path>
              <a:path w="21600" h="21600" extrusionOk="0">
                <a:moveTo>
                  <a:pt x="15660" y="13885"/>
                </a:moveTo>
                <a:lnTo>
                  <a:pt x="15660" y="15428"/>
                </a:lnTo>
                <a:lnTo>
                  <a:pt x="17820" y="15428"/>
                </a:lnTo>
                <a:lnTo>
                  <a:pt x="17820" y="13885"/>
                </a:lnTo>
                <a:lnTo>
                  <a:pt x="15660" y="13885"/>
                </a:lnTo>
                <a:close/>
              </a:path>
              <a:path w="21600" h="21600" extrusionOk="0">
                <a:moveTo>
                  <a:pt x="17820" y="13885"/>
                </a:moveTo>
                <a:lnTo>
                  <a:pt x="17820" y="15428"/>
                </a:lnTo>
                <a:lnTo>
                  <a:pt x="19980" y="15428"/>
                </a:lnTo>
                <a:lnTo>
                  <a:pt x="19980" y="13885"/>
                </a:lnTo>
                <a:lnTo>
                  <a:pt x="17820" y="13885"/>
                </a:lnTo>
                <a:close/>
              </a:path>
              <a:path w="21600" h="21600" extrusionOk="0">
                <a:moveTo>
                  <a:pt x="1620" y="15428"/>
                </a:moveTo>
                <a:lnTo>
                  <a:pt x="1620" y="16971"/>
                </a:lnTo>
                <a:lnTo>
                  <a:pt x="3779" y="16971"/>
                </a:lnTo>
                <a:lnTo>
                  <a:pt x="3779" y="15428"/>
                </a:lnTo>
                <a:lnTo>
                  <a:pt x="1620" y="15428"/>
                </a:lnTo>
                <a:close/>
              </a:path>
              <a:path w="21600" h="21600" extrusionOk="0">
                <a:moveTo>
                  <a:pt x="3779" y="15428"/>
                </a:moveTo>
                <a:lnTo>
                  <a:pt x="3779" y="16971"/>
                </a:lnTo>
                <a:lnTo>
                  <a:pt x="5940" y="16971"/>
                </a:lnTo>
                <a:lnTo>
                  <a:pt x="5940" y="15428"/>
                </a:lnTo>
                <a:lnTo>
                  <a:pt x="3779" y="15428"/>
                </a:lnTo>
                <a:close/>
              </a:path>
              <a:path w="21600" h="21600" extrusionOk="0">
                <a:moveTo>
                  <a:pt x="5940" y="15428"/>
                </a:moveTo>
                <a:lnTo>
                  <a:pt x="5940" y="16971"/>
                </a:lnTo>
                <a:lnTo>
                  <a:pt x="8100" y="16971"/>
                </a:lnTo>
                <a:lnTo>
                  <a:pt x="8100" y="15428"/>
                </a:lnTo>
                <a:lnTo>
                  <a:pt x="5940" y="15428"/>
                </a:lnTo>
                <a:close/>
              </a:path>
              <a:path w="21600" h="21600" extrusionOk="0">
                <a:moveTo>
                  <a:pt x="8100" y="15428"/>
                </a:moveTo>
                <a:lnTo>
                  <a:pt x="8100" y="16971"/>
                </a:lnTo>
                <a:lnTo>
                  <a:pt x="10260" y="16971"/>
                </a:lnTo>
                <a:lnTo>
                  <a:pt x="10260" y="15428"/>
                </a:lnTo>
                <a:lnTo>
                  <a:pt x="8100" y="15428"/>
                </a:lnTo>
                <a:close/>
              </a:path>
              <a:path w="21600" h="21600" extrusionOk="0">
                <a:moveTo>
                  <a:pt x="10260" y="15428"/>
                </a:moveTo>
                <a:lnTo>
                  <a:pt x="10260" y="16971"/>
                </a:lnTo>
                <a:lnTo>
                  <a:pt x="12419" y="16971"/>
                </a:lnTo>
                <a:lnTo>
                  <a:pt x="12419" y="15428"/>
                </a:lnTo>
                <a:lnTo>
                  <a:pt x="10260" y="15428"/>
                </a:lnTo>
                <a:close/>
              </a:path>
              <a:path w="21600" h="21600" extrusionOk="0">
                <a:moveTo>
                  <a:pt x="12419" y="15428"/>
                </a:moveTo>
                <a:lnTo>
                  <a:pt x="12419" y="16971"/>
                </a:lnTo>
                <a:lnTo>
                  <a:pt x="14580" y="16971"/>
                </a:lnTo>
                <a:lnTo>
                  <a:pt x="14580" y="15428"/>
                </a:lnTo>
                <a:lnTo>
                  <a:pt x="12419" y="15428"/>
                </a:lnTo>
                <a:close/>
              </a:path>
              <a:path w="21600" h="21600" extrusionOk="0">
                <a:moveTo>
                  <a:pt x="14580" y="15428"/>
                </a:moveTo>
                <a:lnTo>
                  <a:pt x="14580" y="16971"/>
                </a:lnTo>
                <a:lnTo>
                  <a:pt x="16740" y="16971"/>
                </a:lnTo>
                <a:lnTo>
                  <a:pt x="16740" y="15428"/>
                </a:lnTo>
                <a:lnTo>
                  <a:pt x="14580" y="15428"/>
                </a:lnTo>
                <a:close/>
              </a:path>
              <a:path w="21600" h="21600" extrusionOk="0">
                <a:moveTo>
                  <a:pt x="16740" y="15428"/>
                </a:moveTo>
                <a:lnTo>
                  <a:pt x="16740" y="16971"/>
                </a:lnTo>
                <a:lnTo>
                  <a:pt x="18900" y="16971"/>
                </a:lnTo>
                <a:lnTo>
                  <a:pt x="18900" y="15428"/>
                </a:lnTo>
                <a:lnTo>
                  <a:pt x="16740" y="15428"/>
                </a:lnTo>
                <a:close/>
              </a:path>
              <a:path w="21600" h="21600" extrusionOk="0">
                <a:moveTo>
                  <a:pt x="18900" y="15428"/>
                </a:moveTo>
                <a:lnTo>
                  <a:pt x="18900" y="16971"/>
                </a:lnTo>
                <a:lnTo>
                  <a:pt x="21060" y="16971"/>
                </a:lnTo>
                <a:lnTo>
                  <a:pt x="21060" y="15428"/>
                </a:lnTo>
                <a:lnTo>
                  <a:pt x="18900" y="15428"/>
                </a:lnTo>
                <a:close/>
              </a:path>
              <a:path w="21600" h="21600" extrusionOk="0">
                <a:moveTo>
                  <a:pt x="540" y="16971"/>
                </a:moveTo>
                <a:lnTo>
                  <a:pt x="540" y="18514"/>
                </a:lnTo>
                <a:lnTo>
                  <a:pt x="2700" y="18514"/>
                </a:lnTo>
                <a:lnTo>
                  <a:pt x="2700" y="16971"/>
                </a:lnTo>
                <a:lnTo>
                  <a:pt x="540" y="16971"/>
                </a:lnTo>
                <a:close/>
              </a:path>
              <a:path w="21600" h="21600" extrusionOk="0">
                <a:moveTo>
                  <a:pt x="2700" y="16971"/>
                </a:moveTo>
                <a:lnTo>
                  <a:pt x="2700" y="18514"/>
                </a:lnTo>
                <a:lnTo>
                  <a:pt x="4860" y="18514"/>
                </a:lnTo>
                <a:lnTo>
                  <a:pt x="4860" y="16971"/>
                </a:lnTo>
                <a:lnTo>
                  <a:pt x="2700" y="16971"/>
                </a:lnTo>
                <a:close/>
              </a:path>
              <a:path w="21600" h="21600" extrusionOk="0">
                <a:moveTo>
                  <a:pt x="4860" y="16971"/>
                </a:moveTo>
                <a:lnTo>
                  <a:pt x="4860" y="18514"/>
                </a:lnTo>
                <a:lnTo>
                  <a:pt x="7020" y="18514"/>
                </a:lnTo>
                <a:lnTo>
                  <a:pt x="7020" y="16971"/>
                </a:lnTo>
                <a:lnTo>
                  <a:pt x="4860" y="16971"/>
                </a:lnTo>
                <a:close/>
              </a:path>
              <a:path w="21600" h="21600" extrusionOk="0">
                <a:moveTo>
                  <a:pt x="7020" y="16971"/>
                </a:moveTo>
                <a:lnTo>
                  <a:pt x="7020" y="18514"/>
                </a:lnTo>
                <a:lnTo>
                  <a:pt x="9180" y="18514"/>
                </a:lnTo>
                <a:lnTo>
                  <a:pt x="9180" y="16971"/>
                </a:lnTo>
                <a:lnTo>
                  <a:pt x="7020" y="16971"/>
                </a:lnTo>
                <a:close/>
              </a:path>
              <a:path w="21600" h="21600" extrusionOk="0">
                <a:moveTo>
                  <a:pt x="9180" y="16971"/>
                </a:moveTo>
                <a:lnTo>
                  <a:pt x="9180" y="18514"/>
                </a:lnTo>
                <a:lnTo>
                  <a:pt x="11340" y="18514"/>
                </a:lnTo>
                <a:lnTo>
                  <a:pt x="11340" y="16971"/>
                </a:lnTo>
                <a:lnTo>
                  <a:pt x="9180" y="16971"/>
                </a:lnTo>
                <a:close/>
              </a:path>
              <a:path w="21600" h="21600" extrusionOk="0">
                <a:moveTo>
                  <a:pt x="11340" y="16971"/>
                </a:moveTo>
                <a:lnTo>
                  <a:pt x="11340" y="18514"/>
                </a:lnTo>
                <a:lnTo>
                  <a:pt x="13500" y="18514"/>
                </a:lnTo>
                <a:lnTo>
                  <a:pt x="13500" y="16971"/>
                </a:lnTo>
                <a:lnTo>
                  <a:pt x="11340" y="16971"/>
                </a:lnTo>
                <a:close/>
              </a:path>
              <a:path w="21600" h="21600" extrusionOk="0">
                <a:moveTo>
                  <a:pt x="13500" y="16971"/>
                </a:moveTo>
                <a:lnTo>
                  <a:pt x="13500" y="18514"/>
                </a:lnTo>
                <a:lnTo>
                  <a:pt x="15660" y="18514"/>
                </a:lnTo>
                <a:lnTo>
                  <a:pt x="15660" y="16971"/>
                </a:lnTo>
                <a:lnTo>
                  <a:pt x="13500" y="16971"/>
                </a:lnTo>
                <a:close/>
              </a:path>
              <a:path w="21600" h="21600" extrusionOk="0">
                <a:moveTo>
                  <a:pt x="15660" y="16971"/>
                </a:moveTo>
                <a:lnTo>
                  <a:pt x="15660" y="18514"/>
                </a:lnTo>
                <a:lnTo>
                  <a:pt x="17820" y="18514"/>
                </a:lnTo>
                <a:lnTo>
                  <a:pt x="17820" y="16971"/>
                </a:lnTo>
                <a:lnTo>
                  <a:pt x="15660" y="16971"/>
                </a:lnTo>
                <a:close/>
              </a:path>
              <a:path w="21600" h="21600" extrusionOk="0">
                <a:moveTo>
                  <a:pt x="17820" y="16971"/>
                </a:moveTo>
                <a:lnTo>
                  <a:pt x="17820" y="18514"/>
                </a:lnTo>
                <a:lnTo>
                  <a:pt x="19980" y="18514"/>
                </a:lnTo>
                <a:lnTo>
                  <a:pt x="19980" y="16971"/>
                </a:lnTo>
                <a:lnTo>
                  <a:pt x="17820" y="16971"/>
                </a:lnTo>
                <a:close/>
              </a:path>
              <a:path w="21600" h="21600" extrusionOk="0">
                <a:moveTo>
                  <a:pt x="1620" y="18514"/>
                </a:moveTo>
                <a:lnTo>
                  <a:pt x="1620" y="20057"/>
                </a:lnTo>
                <a:lnTo>
                  <a:pt x="3779" y="20057"/>
                </a:lnTo>
                <a:lnTo>
                  <a:pt x="3779" y="18514"/>
                </a:lnTo>
                <a:lnTo>
                  <a:pt x="1620" y="18514"/>
                </a:lnTo>
                <a:close/>
              </a:path>
              <a:path w="21600" h="21600" extrusionOk="0">
                <a:moveTo>
                  <a:pt x="3779" y="18514"/>
                </a:moveTo>
                <a:lnTo>
                  <a:pt x="3779" y="20057"/>
                </a:lnTo>
                <a:lnTo>
                  <a:pt x="5940" y="20057"/>
                </a:lnTo>
                <a:lnTo>
                  <a:pt x="5940" y="18514"/>
                </a:lnTo>
                <a:lnTo>
                  <a:pt x="3779" y="18514"/>
                </a:lnTo>
                <a:close/>
              </a:path>
              <a:path w="21600" h="21600" extrusionOk="0">
                <a:moveTo>
                  <a:pt x="5940" y="18514"/>
                </a:moveTo>
                <a:lnTo>
                  <a:pt x="5940" y="20057"/>
                </a:lnTo>
                <a:lnTo>
                  <a:pt x="8100" y="20057"/>
                </a:lnTo>
                <a:lnTo>
                  <a:pt x="8100" y="18514"/>
                </a:lnTo>
                <a:lnTo>
                  <a:pt x="5940" y="18514"/>
                </a:lnTo>
                <a:close/>
              </a:path>
              <a:path w="21600" h="21600" extrusionOk="0">
                <a:moveTo>
                  <a:pt x="8100" y="18514"/>
                </a:moveTo>
                <a:lnTo>
                  <a:pt x="8100" y="20057"/>
                </a:lnTo>
                <a:lnTo>
                  <a:pt x="10260" y="20057"/>
                </a:lnTo>
                <a:lnTo>
                  <a:pt x="10260" y="18514"/>
                </a:lnTo>
                <a:lnTo>
                  <a:pt x="8100" y="18514"/>
                </a:lnTo>
                <a:close/>
              </a:path>
              <a:path w="21600" h="21600" extrusionOk="0">
                <a:moveTo>
                  <a:pt x="10260" y="18514"/>
                </a:moveTo>
                <a:lnTo>
                  <a:pt x="10260" y="20057"/>
                </a:lnTo>
                <a:lnTo>
                  <a:pt x="12419" y="20057"/>
                </a:lnTo>
                <a:lnTo>
                  <a:pt x="12419" y="18514"/>
                </a:lnTo>
                <a:lnTo>
                  <a:pt x="10260" y="18514"/>
                </a:lnTo>
                <a:close/>
              </a:path>
              <a:path w="21600" h="21600" extrusionOk="0">
                <a:moveTo>
                  <a:pt x="12419" y="18514"/>
                </a:moveTo>
                <a:lnTo>
                  <a:pt x="12419" y="20057"/>
                </a:lnTo>
                <a:lnTo>
                  <a:pt x="14580" y="20057"/>
                </a:lnTo>
                <a:lnTo>
                  <a:pt x="14580" y="18514"/>
                </a:lnTo>
                <a:lnTo>
                  <a:pt x="12419" y="18514"/>
                </a:lnTo>
                <a:close/>
              </a:path>
              <a:path w="21600" h="21600" extrusionOk="0">
                <a:moveTo>
                  <a:pt x="14580" y="18514"/>
                </a:moveTo>
                <a:lnTo>
                  <a:pt x="14580" y="20057"/>
                </a:lnTo>
                <a:lnTo>
                  <a:pt x="16740" y="20057"/>
                </a:lnTo>
                <a:lnTo>
                  <a:pt x="16740" y="18514"/>
                </a:lnTo>
                <a:lnTo>
                  <a:pt x="14580" y="18514"/>
                </a:lnTo>
                <a:close/>
              </a:path>
              <a:path w="21600" h="21600" extrusionOk="0">
                <a:moveTo>
                  <a:pt x="16740" y="18514"/>
                </a:moveTo>
                <a:lnTo>
                  <a:pt x="16740" y="20057"/>
                </a:lnTo>
                <a:lnTo>
                  <a:pt x="18900" y="20057"/>
                </a:lnTo>
                <a:lnTo>
                  <a:pt x="18900" y="18514"/>
                </a:lnTo>
                <a:lnTo>
                  <a:pt x="16740" y="18514"/>
                </a:lnTo>
                <a:close/>
              </a:path>
              <a:path w="21600" h="21600" extrusionOk="0">
                <a:moveTo>
                  <a:pt x="18900" y="18514"/>
                </a:moveTo>
                <a:lnTo>
                  <a:pt x="18900" y="20057"/>
                </a:lnTo>
                <a:lnTo>
                  <a:pt x="21060" y="20057"/>
                </a:lnTo>
                <a:lnTo>
                  <a:pt x="21060" y="18514"/>
                </a:lnTo>
                <a:lnTo>
                  <a:pt x="18900" y="18514"/>
                </a:lnTo>
                <a:close/>
              </a:path>
              <a:path w="21600" h="21600" extrusionOk="0">
                <a:moveTo>
                  <a:pt x="540" y="20057"/>
                </a:moveTo>
                <a:lnTo>
                  <a:pt x="540" y="21600"/>
                </a:lnTo>
                <a:lnTo>
                  <a:pt x="2700" y="21600"/>
                </a:lnTo>
                <a:lnTo>
                  <a:pt x="2700" y="20057"/>
                </a:lnTo>
                <a:lnTo>
                  <a:pt x="540" y="20057"/>
                </a:lnTo>
                <a:close/>
              </a:path>
              <a:path w="21600" h="21600" extrusionOk="0">
                <a:moveTo>
                  <a:pt x="2700" y="20057"/>
                </a:moveTo>
                <a:lnTo>
                  <a:pt x="2700" y="21600"/>
                </a:lnTo>
                <a:lnTo>
                  <a:pt x="4860" y="21600"/>
                </a:lnTo>
                <a:lnTo>
                  <a:pt x="4860" y="20057"/>
                </a:lnTo>
                <a:lnTo>
                  <a:pt x="2700" y="20057"/>
                </a:lnTo>
                <a:close/>
              </a:path>
              <a:path w="21600" h="21600" extrusionOk="0">
                <a:moveTo>
                  <a:pt x="4860" y="20057"/>
                </a:moveTo>
                <a:lnTo>
                  <a:pt x="4860" y="21600"/>
                </a:lnTo>
                <a:lnTo>
                  <a:pt x="7020" y="21600"/>
                </a:lnTo>
                <a:lnTo>
                  <a:pt x="7020" y="20057"/>
                </a:lnTo>
                <a:lnTo>
                  <a:pt x="4860" y="20057"/>
                </a:lnTo>
                <a:close/>
              </a:path>
              <a:path w="21600" h="21600" extrusionOk="0">
                <a:moveTo>
                  <a:pt x="7020" y="20057"/>
                </a:moveTo>
                <a:lnTo>
                  <a:pt x="7020" y="21600"/>
                </a:lnTo>
                <a:lnTo>
                  <a:pt x="9180" y="21600"/>
                </a:lnTo>
                <a:lnTo>
                  <a:pt x="9180" y="20057"/>
                </a:lnTo>
                <a:lnTo>
                  <a:pt x="7020" y="20057"/>
                </a:lnTo>
                <a:close/>
              </a:path>
              <a:path w="21600" h="21600" extrusionOk="0">
                <a:moveTo>
                  <a:pt x="9180" y="20057"/>
                </a:moveTo>
                <a:lnTo>
                  <a:pt x="9180" y="21600"/>
                </a:lnTo>
                <a:lnTo>
                  <a:pt x="11340" y="21600"/>
                </a:lnTo>
                <a:lnTo>
                  <a:pt x="11340" y="20057"/>
                </a:lnTo>
                <a:lnTo>
                  <a:pt x="9180" y="20057"/>
                </a:lnTo>
                <a:close/>
              </a:path>
              <a:path w="21600" h="21600" extrusionOk="0">
                <a:moveTo>
                  <a:pt x="11340" y="20057"/>
                </a:moveTo>
                <a:lnTo>
                  <a:pt x="11340" y="21600"/>
                </a:lnTo>
                <a:lnTo>
                  <a:pt x="13500" y="21600"/>
                </a:lnTo>
                <a:lnTo>
                  <a:pt x="13500" y="20057"/>
                </a:lnTo>
                <a:lnTo>
                  <a:pt x="11340" y="20057"/>
                </a:lnTo>
                <a:close/>
              </a:path>
              <a:path w="21600" h="21600" extrusionOk="0">
                <a:moveTo>
                  <a:pt x="13500" y="20057"/>
                </a:moveTo>
                <a:lnTo>
                  <a:pt x="13500" y="21600"/>
                </a:lnTo>
                <a:lnTo>
                  <a:pt x="15660" y="21600"/>
                </a:lnTo>
                <a:lnTo>
                  <a:pt x="15660" y="20057"/>
                </a:lnTo>
                <a:lnTo>
                  <a:pt x="13500" y="20057"/>
                </a:lnTo>
                <a:close/>
              </a:path>
              <a:path w="21600" h="21600" extrusionOk="0">
                <a:moveTo>
                  <a:pt x="15660" y="20057"/>
                </a:moveTo>
                <a:lnTo>
                  <a:pt x="15660" y="21600"/>
                </a:lnTo>
                <a:lnTo>
                  <a:pt x="17820" y="21600"/>
                </a:lnTo>
                <a:lnTo>
                  <a:pt x="17820" y="20057"/>
                </a:lnTo>
                <a:lnTo>
                  <a:pt x="15660" y="20057"/>
                </a:lnTo>
                <a:close/>
              </a:path>
              <a:path w="21600" h="21600" extrusionOk="0">
                <a:moveTo>
                  <a:pt x="17820" y="20057"/>
                </a:moveTo>
                <a:lnTo>
                  <a:pt x="17820" y="21600"/>
                </a:lnTo>
                <a:lnTo>
                  <a:pt x="19980" y="21600"/>
                </a:lnTo>
                <a:lnTo>
                  <a:pt x="19980" y="20057"/>
                </a:lnTo>
                <a:lnTo>
                  <a:pt x="17820" y="20057"/>
                </a:lnTo>
                <a:close/>
              </a:path>
              <a:path w="21600" h="21600" extrusionOk="0">
                <a:moveTo>
                  <a:pt x="19980" y="4628"/>
                </a:moveTo>
                <a:lnTo>
                  <a:pt x="21060" y="4628"/>
                </a:lnTo>
                <a:lnTo>
                  <a:pt x="21060" y="6171"/>
                </a:lnTo>
                <a:lnTo>
                  <a:pt x="19980" y="6171"/>
                </a:lnTo>
                <a:lnTo>
                  <a:pt x="19980" y="4628"/>
                </a:lnTo>
                <a:close/>
              </a:path>
            </a:pathLst>
          </a:custGeom>
          <a:solidFill>
            <a:srgbClr val="996633"/>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8" name="Firewall">
            <a:extLst>
              <a:ext uri="{FF2B5EF4-FFF2-40B4-BE49-F238E27FC236}">
                <a16:creationId xmlns:a16="http://schemas.microsoft.com/office/drawing/2014/main" id="{EE39CA41-E625-4AA1-6116-4E280599A562}"/>
              </a:ext>
            </a:extLst>
          </p:cNvPr>
          <p:cNvSpPr>
            <a:spLocks noEditPoints="1" noChangeArrowheads="1"/>
          </p:cNvSpPr>
          <p:nvPr/>
        </p:nvSpPr>
        <p:spPr bwMode="auto">
          <a:xfrm>
            <a:off x="7200900" y="6488697"/>
            <a:ext cx="1809750" cy="533400"/>
          </a:xfrm>
          <a:custGeom>
            <a:avLst/>
            <a:gdLst>
              <a:gd name="T0" fmla="*/ 0 w 21600"/>
              <a:gd name="T1" fmla="*/ 0 h 21600"/>
              <a:gd name="T2" fmla="*/ 10800 w 21600"/>
              <a:gd name="T3" fmla="*/ 0 h 21600"/>
              <a:gd name="T4" fmla="*/ 21600 w 21600"/>
              <a:gd name="T5" fmla="*/ 0 h 21600"/>
              <a:gd name="T6" fmla="*/ 21060 w 21600"/>
              <a:gd name="T7" fmla="*/ 10800 h 21600"/>
              <a:gd name="T8" fmla="*/ 21060 w 21600"/>
              <a:gd name="T9" fmla="*/ 21600 h 21600"/>
              <a:gd name="T10" fmla="*/ 10800 w 21600"/>
              <a:gd name="T11" fmla="*/ 21600 h 21600"/>
              <a:gd name="T12" fmla="*/ 540 w 21600"/>
              <a:gd name="T13" fmla="*/ 21600 h 21600"/>
              <a:gd name="T14" fmla="*/ 540 w 21600"/>
              <a:gd name="T15" fmla="*/ 10800 h 21600"/>
              <a:gd name="T16" fmla="*/ 761 w 21600"/>
              <a:gd name="T17" fmla="*/ 22454 h 21600"/>
              <a:gd name="T18" fmla="*/ 21069 w 21600"/>
              <a:gd name="T19" fmla="*/ 3228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540" y="4628"/>
                </a:moveTo>
                <a:lnTo>
                  <a:pt x="0" y="4628"/>
                </a:lnTo>
                <a:lnTo>
                  <a:pt x="0" y="0"/>
                </a:lnTo>
                <a:lnTo>
                  <a:pt x="21600" y="0"/>
                </a:lnTo>
                <a:lnTo>
                  <a:pt x="21600" y="4628"/>
                </a:lnTo>
                <a:lnTo>
                  <a:pt x="21060" y="4628"/>
                </a:lnTo>
                <a:lnTo>
                  <a:pt x="21060" y="21600"/>
                </a:lnTo>
                <a:lnTo>
                  <a:pt x="540" y="21600"/>
                </a:lnTo>
                <a:lnTo>
                  <a:pt x="540" y="4628"/>
                </a:lnTo>
                <a:close/>
              </a:path>
              <a:path w="21600" h="21600" extrusionOk="0">
                <a:moveTo>
                  <a:pt x="540" y="4628"/>
                </a:moveTo>
                <a:lnTo>
                  <a:pt x="540" y="6171"/>
                </a:lnTo>
                <a:lnTo>
                  <a:pt x="2700" y="6171"/>
                </a:lnTo>
                <a:lnTo>
                  <a:pt x="2700" y="4628"/>
                </a:lnTo>
                <a:lnTo>
                  <a:pt x="540" y="4628"/>
                </a:lnTo>
                <a:close/>
              </a:path>
              <a:path w="21600" h="21600" extrusionOk="0">
                <a:moveTo>
                  <a:pt x="2700" y="4628"/>
                </a:moveTo>
                <a:lnTo>
                  <a:pt x="2700" y="6171"/>
                </a:lnTo>
                <a:lnTo>
                  <a:pt x="4860" y="6171"/>
                </a:lnTo>
                <a:lnTo>
                  <a:pt x="4860" y="4628"/>
                </a:lnTo>
                <a:lnTo>
                  <a:pt x="2700" y="4628"/>
                </a:lnTo>
                <a:close/>
              </a:path>
              <a:path w="21600" h="21600" extrusionOk="0">
                <a:moveTo>
                  <a:pt x="4860" y="4628"/>
                </a:moveTo>
                <a:lnTo>
                  <a:pt x="4860" y="6171"/>
                </a:lnTo>
                <a:lnTo>
                  <a:pt x="7020" y="6171"/>
                </a:lnTo>
                <a:lnTo>
                  <a:pt x="7020" y="4628"/>
                </a:lnTo>
                <a:lnTo>
                  <a:pt x="4860" y="4628"/>
                </a:lnTo>
                <a:close/>
              </a:path>
              <a:path w="21600" h="21600" extrusionOk="0">
                <a:moveTo>
                  <a:pt x="7020" y="4628"/>
                </a:moveTo>
                <a:lnTo>
                  <a:pt x="7020" y="6171"/>
                </a:lnTo>
                <a:lnTo>
                  <a:pt x="9180" y="6171"/>
                </a:lnTo>
                <a:lnTo>
                  <a:pt x="9180" y="4628"/>
                </a:lnTo>
                <a:lnTo>
                  <a:pt x="7020" y="4628"/>
                </a:lnTo>
                <a:close/>
              </a:path>
              <a:path w="21600" h="21600" extrusionOk="0">
                <a:moveTo>
                  <a:pt x="9180" y="4628"/>
                </a:moveTo>
                <a:lnTo>
                  <a:pt x="9180" y="6171"/>
                </a:lnTo>
                <a:lnTo>
                  <a:pt x="11340" y="6171"/>
                </a:lnTo>
                <a:lnTo>
                  <a:pt x="11340" y="4628"/>
                </a:lnTo>
                <a:lnTo>
                  <a:pt x="9180" y="4628"/>
                </a:lnTo>
                <a:close/>
              </a:path>
              <a:path w="21600" h="21600" extrusionOk="0">
                <a:moveTo>
                  <a:pt x="11340" y="4628"/>
                </a:moveTo>
                <a:lnTo>
                  <a:pt x="11340" y="6171"/>
                </a:lnTo>
                <a:lnTo>
                  <a:pt x="13500" y="6171"/>
                </a:lnTo>
                <a:lnTo>
                  <a:pt x="13500" y="4628"/>
                </a:lnTo>
                <a:lnTo>
                  <a:pt x="11340" y="4628"/>
                </a:lnTo>
                <a:close/>
              </a:path>
              <a:path w="21600" h="21600" extrusionOk="0">
                <a:moveTo>
                  <a:pt x="13500" y="4628"/>
                </a:moveTo>
                <a:lnTo>
                  <a:pt x="13500" y="6171"/>
                </a:lnTo>
                <a:lnTo>
                  <a:pt x="15660" y="6171"/>
                </a:lnTo>
                <a:lnTo>
                  <a:pt x="15660" y="4628"/>
                </a:lnTo>
                <a:lnTo>
                  <a:pt x="13500" y="4628"/>
                </a:lnTo>
                <a:close/>
              </a:path>
              <a:path w="21600" h="21600" extrusionOk="0">
                <a:moveTo>
                  <a:pt x="15660" y="4628"/>
                </a:moveTo>
                <a:lnTo>
                  <a:pt x="15660" y="6171"/>
                </a:lnTo>
                <a:lnTo>
                  <a:pt x="17820" y="6171"/>
                </a:lnTo>
                <a:lnTo>
                  <a:pt x="17820" y="4628"/>
                </a:lnTo>
                <a:lnTo>
                  <a:pt x="15660" y="4628"/>
                </a:lnTo>
                <a:close/>
              </a:path>
              <a:path w="21600" h="21600" extrusionOk="0">
                <a:moveTo>
                  <a:pt x="17820" y="4628"/>
                </a:moveTo>
                <a:lnTo>
                  <a:pt x="17820" y="6171"/>
                </a:lnTo>
                <a:lnTo>
                  <a:pt x="19980" y="6171"/>
                </a:lnTo>
                <a:lnTo>
                  <a:pt x="19980" y="4628"/>
                </a:lnTo>
                <a:lnTo>
                  <a:pt x="17820" y="4628"/>
                </a:lnTo>
                <a:close/>
              </a:path>
              <a:path w="21600" h="21600" extrusionOk="0">
                <a:moveTo>
                  <a:pt x="1620" y="6171"/>
                </a:moveTo>
                <a:lnTo>
                  <a:pt x="1620" y="7714"/>
                </a:lnTo>
                <a:lnTo>
                  <a:pt x="3779" y="7714"/>
                </a:lnTo>
                <a:lnTo>
                  <a:pt x="3779" y="6171"/>
                </a:lnTo>
                <a:lnTo>
                  <a:pt x="1620" y="6171"/>
                </a:lnTo>
                <a:close/>
              </a:path>
              <a:path w="21600" h="21600" extrusionOk="0">
                <a:moveTo>
                  <a:pt x="3779" y="6171"/>
                </a:moveTo>
                <a:lnTo>
                  <a:pt x="3779" y="7714"/>
                </a:lnTo>
                <a:lnTo>
                  <a:pt x="5940" y="7714"/>
                </a:lnTo>
                <a:lnTo>
                  <a:pt x="5940" y="6171"/>
                </a:lnTo>
                <a:lnTo>
                  <a:pt x="3779" y="6171"/>
                </a:lnTo>
                <a:close/>
              </a:path>
              <a:path w="21600" h="21600" extrusionOk="0">
                <a:moveTo>
                  <a:pt x="5940" y="6171"/>
                </a:moveTo>
                <a:lnTo>
                  <a:pt x="5940" y="7714"/>
                </a:lnTo>
                <a:lnTo>
                  <a:pt x="8100" y="7714"/>
                </a:lnTo>
                <a:lnTo>
                  <a:pt x="8100" y="6171"/>
                </a:lnTo>
                <a:lnTo>
                  <a:pt x="5940" y="6171"/>
                </a:lnTo>
                <a:close/>
              </a:path>
              <a:path w="21600" h="21600" extrusionOk="0">
                <a:moveTo>
                  <a:pt x="8100" y="6171"/>
                </a:moveTo>
                <a:lnTo>
                  <a:pt x="8100" y="7714"/>
                </a:lnTo>
                <a:lnTo>
                  <a:pt x="10260" y="7714"/>
                </a:lnTo>
                <a:lnTo>
                  <a:pt x="10260" y="6171"/>
                </a:lnTo>
                <a:lnTo>
                  <a:pt x="8100" y="6171"/>
                </a:lnTo>
                <a:close/>
              </a:path>
              <a:path w="21600" h="21600" extrusionOk="0">
                <a:moveTo>
                  <a:pt x="10260" y="6171"/>
                </a:moveTo>
                <a:lnTo>
                  <a:pt x="10260" y="7714"/>
                </a:lnTo>
                <a:lnTo>
                  <a:pt x="12419" y="7714"/>
                </a:lnTo>
                <a:lnTo>
                  <a:pt x="12419" y="6171"/>
                </a:lnTo>
                <a:lnTo>
                  <a:pt x="10260" y="6171"/>
                </a:lnTo>
                <a:close/>
              </a:path>
              <a:path w="21600" h="21600" extrusionOk="0">
                <a:moveTo>
                  <a:pt x="12419" y="6171"/>
                </a:moveTo>
                <a:lnTo>
                  <a:pt x="12419" y="7714"/>
                </a:lnTo>
                <a:lnTo>
                  <a:pt x="14580" y="7714"/>
                </a:lnTo>
                <a:lnTo>
                  <a:pt x="14580" y="6171"/>
                </a:lnTo>
                <a:lnTo>
                  <a:pt x="12419" y="6171"/>
                </a:lnTo>
                <a:close/>
              </a:path>
              <a:path w="21600" h="21600" extrusionOk="0">
                <a:moveTo>
                  <a:pt x="14580" y="6171"/>
                </a:moveTo>
                <a:lnTo>
                  <a:pt x="14580" y="7714"/>
                </a:lnTo>
                <a:lnTo>
                  <a:pt x="16740" y="7714"/>
                </a:lnTo>
                <a:lnTo>
                  <a:pt x="16740" y="6171"/>
                </a:lnTo>
                <a:lnTo>
                  <a:pt x="14580" y="6171"/>
                </a:lnTo>
                <a:close/>
              </a:path>
              <a:path w="21600" h="21600" extrusionOk="0">
                <a:moveTo>
                  <a:pt x="16740" y="6171"/>
                </a:moveTo>
                <a:lnTo>
                  <a:pt x="16740" y="7714"/>
                </a:lnTo>
                <a:lnTo>
                  <a:pt x="18900" y="7714"/>
                </a:lnTo>
                <a:lnTo>
                  <a:pt x="18900" y="6171"/>
                </a:lnTo>
                <a:lnTo>
                  <a:pt x="16740" y="6171"/>
                </a:lnTo>
                <a:close/>
              </a:path>
              <a:path w="21600" h="21600" extrusionOk="0">
                <a:moveTo>
                  <a:pt x="18900" y="6171"/>
                </a:moveTo>
                <a:lnTo>
                  <a:pt x="18900" y="7714"/>
                </a:lnTo>
                <a:lnTo>
                  <a:pt x="21060" y="7714"/>
                </a:lnTo>
                <a:lnTo>
                  <a:pt x="21060" y="6171"/>
                </a:lnTo>
                <a:lnTo>
                  <a:pt x="18900" y="6171"/>
                </a:lnTo>
                <a:close/>
              </a:path>
              <a:path w="21600" h="21600" extrusionOk="0">
                <a:moveTo>
                  <a:pt x="540" y="7714"/>
                </a:moveTo>
                <a:lnTo>
                  <a:pt x="540" y="9257"/>
                </a:lnTo>
                <a:lnTo>
                  <a:pt x="2700" y="9257"/>
                </a:lnTo>
                <a:lnTo>
                  <a:pt x="2700" y="7714"/>
                </a:lnTo>
                <a:lnTo>
                  <a:pt x="540" y="7714"/>
                </a:lnTo>
                <a:close/>
              </a:path>
              <a:path w="21600" h="21600" extrusionOk="0">
                <a:moveTo>
                  <a:pt x="2700" y="7714"/>
                </a:moveTo>
                <a:lnTo>
                  <a:pt x="2700" y="9257"/>
                </a:lnTo>
                <a:lnTo>
                  <a:pt x="4860" y="9257"/>
                </a:lnTo>
                <a:lnTo>
                  <a:pt x="4860" y="7714"/>
                </a:lnTo>
                <a:lnTo>
                  <a:pt x="2700" y="7714"/>
                </a:lnTo>
                <a:close/>
              </a:path>
              <a:path w="21600" h="21600" extrusionOk="0">
                <a:moveTo>
                  <a:pt x="4860" y="7714"/>
                </a:moveTo>
                <a:lnTo>
                  <a:pt x="4860" y="9257"/>
                </a:lnTo>
                <a:lnTo>
                  <a:pt x="7020" y="9257"/>
                </a:lnTo>
                <a:lnTo>
                  <a:pt x="7020" y="7714"/>
                </a:lnTo>
                <a:lnTo>
                  <a:pt x="4860" y="7714"/>
                </a:lnTo>
                <a:close/>
              </a:path>
              <a:path w="21600" h="21600" extrusionOk="0">
                <a:moveTo>
                  <a:pt x="7020" y="7714"/>
                </a:moveTo>
                <a:lnTo>
                  <a:pt x="7020" y="9257"/>
                </a:lnTo>
                <a:lnTo>
                  <a:pt x="9180" y="9257"/>
                </a:lnTo>
                <a:lnTo>
                  <a:pt x="9180" y="7714"/>
                </a:lnTo>
                <a:lnTo>
                  <a:pt x="7020" y="7714"/>
                </a:lnTo>
                <a:close/>
              </a:path>
              <a:path w="21600" h="21600" extrusionOk="0">
                <a:moveTo>
                  <a:pt x="9180" y="7714"/>
                </a:moveTo>
                <a:lnTo>
                  <a:pt x="9180" y="9257"/>
                </a:lnTo>
                <a:lnTo>
                  <a:pt x="11340" y="9257"/>
                </a:lnTo>
                <a:lnTo>
                  <a:pt x="11340" y="7714"/>
                </a:lnTo>
                <a:lnTo>
                  <a:pt x="9180" y="7714"/>
                </a:lnTo>
                <a:close/>
              </a:path>
              <a:path w="21600" h="21600" extrusionOk="0">
                <a:moveTo>
                  <a:pt x="11340" y="7714"/>
                </a:moveTo>
                <a:lnTo>
                  <a:pt x="11340" y="9257"/>
                </a:lnTo>
                <a:lnTo>
                  <a:pt x="13500" y="9257"/>
                </a:lnTo>
                <a:lnTo>
                  <a:pt x="13500" y="7714"/>
                </a:lnTo>
                <a:lnTo>
                  <a:pt x="11340" y="7714"/>
                </a:lnTo>
                <a:close/>
              </a:path>
              <a:path w="21600" h="21600" extrusionOk="0">
                <a:moveTo>
                  <a:pt x="13500" y="7714"/>
                </a:moveTo>
                <a:lnTo>
                  <a:pt x="13500" y="9257"/>
                </a:lnTo>
                <a:lnTo>
                  <a:pt x="15660" y="9257"/>
                </a:lnTo>
                <a:lnTo>
                  <a:pt x="15660" y="7714"/>
                </a:lnTo>
                <a:lnTo>
                  <a:pt x="13500" y="7714"/>
                </a:lnTo>
                <a:close/>
              </a:path>
              <a:path w="21600" h="21600" extrusionOk="0">
                <a:moveTo>
                  <a:pt x="15660" y="7714"/>
                </a:moveTo>
                <a:lnTo>
                  <a:pt x="15660" y="9257"/>
                </a:lnTo>
                <a:lnTo>
                  <a:pt x="17820" y="9257"/>
                </a:lnTo>
                <a:lnTo>
                  <a:pt x="17820" y="7714"/>
                </a:lnTo>
                <a:lnTo>
                  <a:pt x="15660" y="7714"/>
                </a:lnTo>
                <a:close/>
              </a:path>
              <a:path w="21600" h="21600" extrusionOk="0">
                <a:moveTo>
                  <a:pt x="17820" y="7714"/>
                </a:moveTo>
                <a:lnTo>
                  <a:pt x="17820" y="9257"/>
                </a:lnTo>
                <a:lnTo>
                  <a:pt x="19980" y="9257"/>
                </a:lnTo>
                <a:lnTo>
                  <a:pt x="19980" y="7714"/>
                </a:lnTo>
                <a:lnTo>
                  <a:pt x="17820" y="7714"/>
                </a:lnTo>
                <a:close/>
              </a:path>
              <a:path w="21600" h="21600" extrusionOk="0">
                <a:moveTo>
                  <a:pt x="1620" y="9257"/>
                </a:moveTo>
                <a:lnTo>
                  <a:pt x="1620" y="10800"/>
                </a:lnTo>
                <a:lnTo>
                  <a:pt x="3779" y="10800"/>
                </a:lnTo>
                <a:lnTo>
                  <a:pt x="3779" y="9257"/>
                </a:lnTo>
                <a:lnTo>
                  <a:pt x="1620" y="9257"/>
                </a:lnTo>
                <a:close/>
              </a:path>
              <a:path w="21600" h="21600" extrusionOk="0">
                <a:moveTo>
                  <a:pt x="3779" y="9257"/>
                </a:moveTo>
                <a:lnTo>
                  <a:pt x="3779" y="10800"/>
                </a:lnTo>
                <a:lnTo>
                  <a:pt x="5940" y="10800"/>
                </a:lnTo>
                <a:lnTo>
                  <a:pt x="5940" y="9257"/>
                </a:lnTo>
                <a:lnTo>
                  <a:pt x="3779" y="9257"/>
                </a:lnTo>
                <a:close/>
              </a:path>
              <a:path w="21600" h="21600" extrusionOk="0">
                <a:moveTo>
                  <a:pt x="5940" y="9257"/>
                </a:moveTo>
                <a:lnTo>
                  <a:pt x="5940" y="10800"/>
                </a:lnTo>
                <a:lnTo>
                  <a:pt x="8100" y="10800"/>
                </a:lnTo>
                <a:lnTo>
                  <a:pt x="8100" y="9257"/>
                </a:lnTo>
                <a:lnTo>
                  <a:pt x="5940" y="9257"/>
                </a:lnTo>
                <a:close/>
              </a:path>
              <a:path w="21600" h="21600" extrusionOk="0">
                <a:moveTo>
                  <a:pt x="8100" y="9257"/>
                </a:moveTo>
                <a:lnTo>
                  <a:pt x="8100" y="10800"/>
                </a:lnTo>
                <a:lnTo>
                  <a:pt x="10260" y="10800"/>
                </a:lnTo>
                <a:lnTo>
                  <a:pt x="10260" y="9257"/>
                </a:lnTo>
                <a:lnTo>
                  <a:pt x="8100" y="9257"/>
                </a:lnTo>
                <a:close/>
              </a:path>
              <a:path w="21600" h="21600" extrusionOk="0">
                <a:moveTo>
                  <a:pt x="10260" y="9257"/>
                </a:moveTo>
                <a:lnTo>
                  <a:pt x="10260" y="10800"/>
                </a:lnTo>
                <a:lnTo>
                  <a:pt x="12419" y="10800"/>
                </a:lnTo>
                <a:lnTo>
                  <a:pt x="12419" y="9257"/>
                </a:lnTo>
                <a:lnTo>
                  <a:pt x="10260" y="9257"/>
                </a:lnTo>
                <a:close/>
              </a:path>
              <a:path w="21600" h="21600" extrusionOk="0">
                <a:moveTo>
                  <a:pt x="12419" y="9257"/>
                </a:moveTo>
                <a:lnTo>
                  <a:pt x="12419" y="10800"/>
                </a:lnTo>
                <a:lnTo>
                  <a:pt x="14580" y="10800"/>
                </a:lnTo>
                <a:lnTo>
                  <a:pt x="14580" y="9257"/>
                </a:lnTo>
                <a:lnTo>
                  <a:pt x="12419" y="9257"/>
                </a:lnTo>
                <a:close/>
              </a:path>
              <a:path w="21600" h="21600" extrusionOk="0">
                <a:moveTo>
                  <a:pt x="14580" y="9257"/>
                </a:moveTo>
                <a:lnTo>
                  <a:pt x="14580" y="10800"/>
                </a:lnTo>
                <a:lnTo>
                  <a:pt x="16740" y="10800"/>
                </a:lnTo>
                <a:lnTo>
                  <a:pt x="16740" y="9257"/>
                </a:lnTo>
                <a:lnTo>
                  <a:pt x="14580" y="9257"/>
                </a:lnTo>
                <a:close/>
              </a:path>
              <a:path w="21600" h="21600" extrusionOk="0">
                <a:moveTo>
                  <a:pt x="16740" y="9257"/>
                </a:moveTo>
                <a:lnTo>
                  <a:pt x="16740" y="10800"/>
                </a:lnTo>
                <a:lnTo>
                  <a:pt x="18900" y="10800"/>
                </a:lnTo>
                <a:lnTo>
                  <a:pt x="18900" y="9257"/>
                </a:lnTo>
                <a:lnTo>
                  <a:pt x="16740" y="9257"/>
                </a:lnTo>
                <a:close/>
              </a:path>
              <a:path w="21600" h="21600" extrusionOk="0">
                <a:moveTo>
                  <a:pt x="18900" y="9257"/>
                </a:moveTo>
                <a:lnTo>
                  <a:pt x="18900" y="10800"/>
                </a:lnTo>
                <a:lnTo>
                  <a:pt x="21060" y="10800"/>
                </a:lnTo>
                <a:lnTo>
                  <a:pt x="21060" y="9257"/>
                </a:lnTo>
                <a:lnTo>
                  <a:pt x="18900" y="9257"/>
                </a:lnTo>
                <a:close/>
              </a:path>
              <a:path w="21600" h="21600" extrusionOk="0">
                <a:moveTo>
                  <a:pt x="540" y="10800"/>
                </a:moveTo>
                <a:lnTo>
                  <a:pt x="540" y="12342"/>
                </a:lnTo>
                <a:lnTo>
                  <a:pt x="2700" y="12342"/>
                </a:lnTo>
                <a:lnTo>
                  <a:pt x="2700" y="10800"/>
                </a:lnTo>
                <a:lnTo>
                  <a:pt x="540" y="10800"/>
                </a:lnTo>
                <a:close/>
              </a:path>
              <a:path w="21600" h="21600" extrusionOk="0">
                <a:moveTo>
                  <a:pt x="2700" y="10800"/>
                </a:moveTo>
                <a:lnTo>
                  <a:pt x="2700" y="12342"/>
                </a:lnTo>
                <a:lnTo>
                  <a:pt x="4860" y="12342"/>
                </a:lnTo>
                <a:lnTo>
                  <a:pt x="4860" y="10800"/>
                </a:lnTo>
                <a:lnTo>
                  <a:pt x="2700" y="10800"/>
                </a:lnTo>
                <a:close/>
              </a:path>
              <a:path w="21600" h="21600" extrusionOk="0">
                <a:moveTo>
                  <a:pt x="4860" y="10800"/>
                </a:moveTo>
                <a:lnTo>
                  <a:pt x="4860" y="12342"/>
                </a:lnTo>
                <a:lnTo>
                  <a:pt x="7020" y="12342"/>
                </a:lnTo>
                <a:lnTo>
                  <a:pt x="7020" y="10800"/>
                </a:lnTo>
                <a:lnTo>
                  <a:pt x="4860" y="10800"/>
                </a:lnTo>
                <a:close/>
              </a:path>
              <a:path w="21600" h="21600" extrusionOk="0">
                <a:moveTo>
                  <a:pt x="7020" y="10800"/>
                </a:moveTo>
                <a:lnTo>
                  <a:pt x="7020" y="12342"/>
                </a:lnTo>
                <a:lnTo>
                  <a:pt x="9180" y="12342"/>
                </a:lnTo>
                <a:lnTo>
                  <a:pt x="9180" y="10800"/>
                </a:lnTo>
                <a:lnTo>
                  <a:pt x="7020" y="10800"/>
                </a:lnTo>
                <a:close/>
              </a:path>
              <a:path w="21600" h="21600" extrusionOk="0">
                <a:moveTo>
                  <a:pt x="9180" y="10800"/>
                </a:moveTo>
                <a:lnTo>
                  <a:pt x="9180" y="12342"/>
                </a:lnTo>
                <a:lnTo>
                  <a:pt x="11340" y="12342"/>
                </a:lnTo>
                <a:lnTo>
                  <a:pt x="11340" y="10800"/>
                </a:lnTo>
                <a:lnTo>
                  <a:pt x="9180" y="10800"/>
                </a:lnTo>
                <a:close/>
              </a:path>
              <a:path w="21600" h="21600" extrusionOk="0">
                <a:moveTo>
                  <a:pt x="11340" y="10800"/>
                </a:moveTo>
                <a:lnTo>
                  <a:pt x="11340" y="12342"/>
                </a:lnTo>
                <a:lnTo>
                  <a:pt x="13500" y="12342"/>
                </a:lnTo>
                <a:lnTo>
                  <a:pt x="13500" y="10800"/>
                </a:lnTo>
                <a:lnTo>
                  <a:pt x="11340" y="10800"/>
                </a:lnTo>
                <a:close/>
              </a:path>
              <a:path w="21600" h="21600" extrusionOk="0">
                <a:moveTo>
                  <a:pt x="13500" y="10800"/>
                </a:moveTo>
                <a:lnTo>
                  <a:pt x="13500" y="12342"/>
                </a:lnTo>
                <a:lnTo>
                  <a:pt x="15660" y="12342"/>
                </a:lnTo>
                <a:lnTo>
                  <a:pt x="15660" y="10800"/>
                </a:lnTo>
                <a:lnTo>
                  <a:pt x="13500" y="10800"/>
                </a:lnTo>
                <a:close/>
              </a:path>
              <a:path w="21600" h="21600" extrusionOk="0">
                <a:moveTo>
                  <a:pt x="15660" y="10800"/>
                </a:moveTo>
                <a:lnTo>
                  <a:pt x="15660" y="12342"/>
                </a:lnTo>
                <a:lnTo>
                  <a:pt x="17820" y="12342"/>
                </a:lnTo>
                <a:lnTo>
                  <a:pt x="17820" y="10800"/>
                </a:lnTo>
                <a:lnTo>
                  <a:pt x="15660" y="10800"/>
                </a:lnTo>
                <a:close/>
              </a:path>
              <a:path w="21600" h="21600" extrusionOk="0">
                <a:moveTo>
                  <a:pt x="17820" y="10800"/>
                </a:moveTo>
                <a:lnTo>
                  <a:pt x="17820" y="12342"/>
                </a:lnTo>
                <a:lnTo>
                  <a:pt x="19980" y="12342"/>
                </a:lnTo>
                <a:lnTo>
                  <a:pt x="19980" y="10800"/>
                </a:lnTo>
                <a:lnTo>
                  <a:pt x="17820" y="10800"/>
                </a:lnTo>
                <a:close/>
              </a:path>
              <a:path w="21600" h="21600" extrusionOk="0">
                <a:moveTo>
                  <a:pt x="1620" y="12342"/>
                </a:moveTo>
                <a:lnTo>
                  <a:pt x="1620" y="13885"/>
                </a:lnTo>
                <a:lnTo>
                  <a:pt x="3779" y="13885"/>
                </a:lnTo>
                <a:lnTo>
                  <a:pt x="3779" y="12342"/>
                </a:lnTo>
                <a:lnTo>
                  <a:pt x="1620" y="12342"/>
                </a:lnTo>
                <a:close/>
              </a:path>
              <a:path w="21600" h="21600" extrusionOk="0">
                <a:moveTo>
                  <a:pt x="3779" y="12342"/>
                </a:moveTo>
                <a:lnTo>
                  <a:pt x="3779" y="13885"/>
                </a:lnTo>
                <a:lnTo>
                  <a:pt x="5940" y="13885"/>
                </a:lnTo>
                <a:lnTo>
                  <a:pt x="5940" y="12342"/>
                </a:lnTo>
                <a:lnTo>
                  <a:pt x="3779" y="12342"/>
                </a:lnTo>
                <a:close/>
              </a:path>
              <a:path w="21600" h="21600" extrusionOk="0">
                <a:moveTo>
                  <a:pt x="5940" y="12342"/>
                </a:moveTo>
                <a:lnTo>
                  <a:pt x="5940" y="13885"/>
                </a:lnTo>
                <a:lnTo>
                  <a:pt x="8100" y="13885"/>
                </a:lnTo>
                <a:lnTo>
                  <a:pt x="8100" y="12342"/>
                </a:lnTo>
                <a:lnTo>
                  <a:pt x="5940" y="12342"/>
                </a:lnTo>
                <a:close/>
              </a:path>
              <a:path w="21600" h="21600" extrusionOk="0">
                <a:moveTo>
                  <a:pt x="8100" y="12342"/>
                </a:moveTo>
                <a:lnTo>
                  <a:pt x="8100" y="13885"/>
                </a:lnTo>
                <a:lnTo>
                  <a:pt x="10260" y="13885"/>
                </a:lnTo>
                <a:lnTo>
                  <a:pt x="10260" y="12342"/>
                </a:lnTo>
                <a:lnTo>
                  <a:pt x="8100" y="12342"/>
                </a:lnTo>
                <a:close/>
              </a:path>
              <a:path w="21600" h="21600" extrusionOk="0">
                <a:moveTo>
                  <a:pt x="10260" y="12342"/>
                </a:moveTo>
                <a:lnTo>
                  <a:pt x="10260" y="13885"/>
                </a:lnTo>
                <a:lnTo>
                  <a:pt x="12419" y="13885"/>
                </a:lnTo>
                <a:lnTo>
                  <a:pt x="12419" y="12342"/>
                </a:lnTo>
                <a:lnTo>
                  <a:pt x="10260" y="12342"/>
                </a:lnTo>
                <a:close/>
              </a:path>
              <a:path w="21600" h="21600" extrusionOk="0">
                <a:moveTo>
                  <a:pt x="12419" y="12342"/>
                </a:moveTo>
                <a:lnTo>
                  <a:pt x="12419" y="13885"/>
                </a:lnTo>
                <a:lnTo>
                  <a:pt x="14580" y="13885"/>
                </a:lnTo>
                <a:lnTo>
                  <a:pt x="14580" y="12342"/>
                </a:lnTo>
                <a:lnTo>
                  <a:pt x="12419" y="12342"/>
                </a:lnTo>
                <a:close/>
              </a:path>
              <a:path w="21600" h="21600" extrusionOk="0">
                <a:moveTo>
                  <a:pt x="14580" y="12342"/>
                </a:moveTo>
                <a:lnTo>
                  <a:pt x="14580" y="13885"/>
                </a:lnTo>
                <a:lnTo>
                  <a:pt x="16740" y="13885"/>
                </a:lnTo>
                <a:lnTo>
                  <a:pt x="16740" y="12342"/>
                </a:lnTo>
                <a:lnTo>
                  <a:pt x="14580" y="12342"/>
                </a:lnTo>
                <a:close/>
              </a:path>
              <a:path w="21600" h="21600" extrusionOk="0">
                <a:moveTo>
                  <a:pt x="16740" y="12342"/>
                </a:moveTo>
                <a:lnTo>
                  <a:pt x="16740" y="13885"/>
                </a:lnTo>
                <a:lnTo>
                  <a:pt x="18900" y="13885"/>
                </a:lnTo>
                <a:lnTo>
                  <a:pt x="18900" y="12342"/>
                </a:lnTo>
                <a:lnTo>
                  <a:pt x="16740" y="12342"/>
                </a:lnTo>
                <a:close/>
              </a:path>
              <a:path w="21600" h="21600" extrusionOk="0">
                <a:moveTo>
                  <a:pt x="18900" y="12342"/>
                </a:moveTo>
                <a:lnTo>
                  <a:pt x="18900" y="13885"/>
                </a:lnTo>
                <a:lnTo>
                  <a:pt x="21060" y="13885"/>
                </a:lnTo>
                <a:lnTo>
                  <a:pt x="21060" y="12342"/>
                </a:lnTo>
                <a:lnTo>
                  <a:pt x="18900" y="12342"/>
                </a:lnTo>
                <a:close/>
              </a:path>
              <a:path w="21600" h="21600" extrusionOk="0">
                <a:moveTo>
                  <a:pt x="540" y="13885"/>
                </a:moveTo>
                <a:lnTo>
                  <a:pt x="540" y="15428"/>
                </a:lnTo>
                <a:lnTo>
                  <a:pt x="2700" y="15428"/>
                </a:lnTo>
                <a:lnTo>
                  <a:pt x="2700" y="13885"/>
                </a:lnTo>
                <a:lnTo>
                  <a:pt x="540" y="13885"/>
                </a:lnTo>
                <a:close/>
              </a:path>
              <a:path w="21600" h="21600" extrusionOk="0">
                <a:moveTo>
                  <a:pt x="2700" y="13885"/>
                </a:moveTo>
                <a:lnTo>
                  <a:pt x="2700" y="15428"/>
                </a:lnTo>
                <a:lnTo>
                  <a:pt x="4860" y="15428"/>
                </a:lnTo>
                <a:lnTo>
                  <a:pt x="4860" y="13885"/>
                </a:lnTo>
                <a:lnTo>
                  <a:pt x="2700" y="13885"/>
                </a:lnTo>
                <a:close/>
              </a:path>
              <a:path w="21600" h="21600" extrusionOk="0">
                <a:moveTo>
                  <a:pt x="4860" y="13885"/>
                </a:moveTo>
                <a:lnTo>
                  <a:pt x="4860" y="15428"/>
                </a:lnTo>
                <a:lnTo>
                  <a:pt x="7020" y="15428"/>
                </a:lnTo>
                <a:lnTo>
                  <a:pt x="7020" y="13885"/>
                </a:lnTo>
                <a:lnTo>
                  <a:pt x="4860" y="13885"/>
                </a:lnTo>
                <a:close/>
              </a:path>
              <a:path w="21600" h="21600" extrusionOk="0">
                <a:moveTo>
                  <a:pt x="7020" y="13885"/>
                </a:moveTo>
                <a:lnTo>
                  <a:pt x="7020" y="15428"/>
                </a:lnTo>
                <a:lnTo>
                  <a:pt x="9180" y="15428"/>
                </a:lnTo>
                <a:lnTo>
                  <a:pt x="9180" y="13885"/>
                </a:lnTo>
                <a:lnTo>
                  <a:pt x="7020" y="13885"/>
                </a:lnTo>
                <a:close/>
              </a:path>
              <a:path w="21600" h="21600" extrusionOk="0">
                <a:moveTo>
                  <a:pt x="9180" y="13885"/>
                </a:moveTo>
                <a:lnTo>
                  <a:pt x="9180" y="15428"/>
                </a:lnTo>
                <a:lnTo>
                  <a:pt x="11340" y="15428"/>
                </a:lnTo>
                <a:lnTo>
                  <a:pt x="11340" y="13885"/>
                </a:lnTo>
                <a:lnTo>
                  <a:pt x="9180" y="13885"/>
                </a:lnTo>
                <a:close/>
              </a:path>
              <a:path w="21600" h="21600" extrusionOk="0">
                <a:moveTo>
                  <a:pt x="11340" y="13885"/>
                </a:moveTo>
                <a:lnTo>
                  <a:pt x="11340" y="15428"/>
                </a:lnTo>
                <a:lnTo>
                  <a:pt x="13500" y="15428"/>
                </a:lnTo>
                <a:lnTo>
                  <a:pt x="13500" y="13885"/>
                </a:lnTo>
                <a:lnTo>
                  <a:pt x="11340" y="13885"/>
                </a:lnTo>
                <a:close/>
              </a:path>
              <a:path w="21600" h="21600" extrusionOk="0">
                <a:moveTo>
                  <a:pt x="13500" y="13885"/>
                </a:moveTo>
                <a:lnTo>
                  <a:pt x="13500" y="15428"/>
                </a:lnTo>
                <a:lnTo>
                  <a:pt x="15660" y="15428"/>
                </a:lnTo>
                <a:lnTo>
                  <a:pt x="15660" y="13885"/>
                </a:lnTo>
                <a:lnTo>
                  <a:pt x="13500" y="13885"/>
                </a:lnTo>
                <a:close/>
              </a:path>
              <a:path w="21600" h="21600" extrusionOk="0">
                <a:moveTo>
                  <a:pt x="15660" y="13885"/>
                </a:moveTo>
                <a:lnTo>
                  <a:pt x="15660" y="15428"/>
                </a:lnTo>
                <a:lnTo>
                  <a:pt x="17820" y="15428"/>
                </a:lnTo>
                <a:lnTo>
                  <a:pt x="17820" y="13885"/>
                </a:lnTo>
                <a:lnTo>
                  <a:pt x="15660" y="13885"/>
                </a:lnTo>
                <a:close/>
              </a:path>
              <a:path w="21600" h="21600" extrusionOk="0">
                <a:moveTo>
                  <a:pt x="17820" y="13885"/>
                </a:moveTo>
                <a:lnTo>
                  <a:pt x="17820" y="15428"/>
                </a:lnTo>
                <a:lnTo>
                  <a:pt x="19980" y="15428"/>
                </a:lnTo>
                <a:lnTo>
                  <a:pt x="19980" y="13885"/>
                </a:lnTo>
                <a:lnTo>
                  <a:pt x="17820" y="13885"/>
                </a:lnTo>
                <a:close/>
              </a:path>
              <a:path w="21600" h="21600" extrusionOk="0">
                <a:moveTo>
                  <a:pt x="1620" y="15428"/>
                </a:moveTo>
                <a:lnTo>
                  <a:pt x="1620" y="16971"/>
                </a:lnTo>
                <a:lnTo>
                  <a:pt x="3779" y="16971"/>
                </a:lnTo>
                <a:lnTo>
                  <a:pt x="3779" y="15428"/>
                </a:lnTo>
                <a:lnTo>
                  <a:pt x="1620" y="15428"/>
                </a:lnTo>
                <a:close/>
              </a:path>
              <a:path w="21600" h="21600" extrusionOk="0">
                <a:moveTo>
                  <a:pt x="3779" y="15428"/>
                </a:moveTo>
                <a:lnTo>
                  <a:pt x="3779" y="16971"/>
                </a:lnTo>
                <a:lnTo>
                  <a:pt x="5940" y="16971"/>
                </a:lnTo>
                <a:lnTo>
                  <a:pt x="5940" y="15428"/>
                </a:lnTo>
                <a:lnTo>
                  <a:pt x="3779" y="15428"/>
                </a:lnTo>
                <a:close/>
              </a:path>
              <a:path w="21600" h="21600" extrusionOk="0">
                <a:moveTo>
                  <a:pt x="5940" y="15428"/>
                </a:moveTo>
                <a:lnTo>
                  <a:pt x="5940" y="16971"/>
                </a:lnTo>
                <a:lnTo>
                  <a:pt x="8100" y="16971"/>
                </a:lnTo>
                <a:lnTo>
                  <a:pt x="8100" y="15428"/>
                </a:lnTo>
                <a:lnTo>
                  <a:pt x="5940" y="15428"/>
                </a:lnTo>
                <a:close/>
              </a:path>
              <a:path w="21600" h="21600" extrusionOk="0">
                <a:moveTo>
                  <a:pt x="8100" y="15428"/>
                </a:moveTo>
                <a:lnTo>
                  <a:pt x="8100" y="16971"/>
                </a:lnTo>
                <a:lnTo>
                  <a:pt x="10260" y="16971"/>
                </a:lnTo>
                <a:lnTo>
                  <a:pt x="10260" y="15428"/>
                </a:lnTo>
                <a:lnTo>
                  <a:pt x="8100" y="15428"/>
                </a:lnTo>
                <a:close/>
              </a:path>
              <a:path w="21600" h="21600" extrusionOk="0">
                <a:moveTo>
                  <a:pt x="10260" y="15428"/>
                </a:moveTo>
                <a:lnTo>
                  <a:pt x="10260" y="16971"/>
                </a:lnTo>
                <a:lnTo>
                  <a:pt x="12419" y="16971"/>
                </a:lnTo>
                <a:lnTo>
                  <a:pt x="12419" y="15428"/>
                </a:lnTo>
                <a:lnTo>
                  <a:pt x="10260" y="15428"/>
                </a:lnTo>
                <a:close/>
              </a:path>
              <a:path w="21600" h="21600" extrusionOk="0">
                <a:moveTo>
                  <a:pt x="12419" y="15428"/>
                </a:moveTo>
                <a:lnTo>
                  <a:pt x="12419" y="16971"/>
                </a:lnTo>
                <a:lnTo>
                  <a:pt x="14580" y="16971"/>
                </a:lnTo>
                <a:lnTo>
                  <a:pt x="14580" y="15428"/>
                </a:lnTo>
                <a:lnTo>
                  <a:pt x="12419" y="15428"/>
                </a:lnTo>
                <a:close/>
              </a:path>
              <a:path w="21600" h="21600" extrusionOk="0">
                <a:moveTo>
                  <a:pt x="14580" y="15428"/>
                </a:moveTo>
                <a:lnTo>
                  <a:pt x="14580" y="16971"/>
                </a:lnTo>
                <a:lnTo>
                  <a:pt x="16740" y="16971"/>
                </a:lnTo>
                <a:lnTo>
                  <a:pt x="16740" y="15428"/>
                </a:lnTo>
                <a:lnTo>
                  <a:pt x="14580" y="15428"/>
                </a:lnTo>
                <a:close/>
              </a:path>
              <a:path w="21600" h="21600" extrusionOk="0">
                <a:moveTo>
                  <a:pt x="16740" y="15428"/>
                </a:moveTo>
                <a:lnTo>
                  <a:pt x="16740" y="16971"/>
                </a:lnTo>
                <a:lnTo>
                  <a:pt x="18900" y="16971"/>
                </a:lnTo>
                <a:lnTo>
                  <a:pt x="18900" y="15428"/>
                </a:lnTo>
                <a:lnTo>
                  <a:pt x="16740" y="15428"/>
                </a:lnTo>
                <a:close/>
              </a:path>
              <a:path w="21600" h="21600" extrusionOk="0">
                <a:moveTo>
                  <a:pt x="18900" y="15428"/>
                </a:moveTo>
                <a:lnTo>
                  <a:pt x="18900" y="16971"/>
                </a:lnTo>
                <a:lnTo>
                  <a:pt x="21060" y="16971"/>
                </a:lnTo>
                <a:lnTo>
                  <a:pt x="21060" y="15428"/>
                </a:lnTo>
                <a:lnTo>
                  <a:pt x="18900" y="15428"/>
                </a:lnTo>
                <a:close/>
              </a:path>
              <a:path w="21600" h="21600" extrusionOk="0">
                <a:moveTo>
                  <a:pt x="540" y="16971"/>
                </a:moveTo>
                <a:lnTo>
                  <a:pt x="540" y="18514"/>
                </a:lnTo>
                <a:lnTo>
                  <a:pt x="2700" y="18514"/>
                </a:lnTo>
                <a:lnTo>
                  <a:pt x="2700" y="16971"/>
                </a:lnTo>
                <a:lnTo>
                  <a:pt x="540" y="16971"/>
                </a:lnTo>
                <a:close/>
              </a:path>
              <a:path w="21600" h="21600" extrusionOk="0">
                <a:moveTo>
                  <a:pt x="2700" y="16971"/>
                </a:moveTo>
                <a:lnTo>
                  <a:pt x="2700" y="18514"/>
                </a:lnTo>
                <a:lnTo>
                  <a:pt x="4860" y="18514"/>
                </a:lnTo>
                <a:lnTo>
                  <a:pt x="4860" y="16971"/>
                </a:lnTo>
                <a:lnTo>
                  <a:pt x="2700" y="16971"/>
                </a:lnTo>
                <a:close/>
              </a:path>
              <a:path w="21600" h="21600" extrusionOk="0">
                <a:moveTo>
                  <a:pt x="4860" y="16971"/>
                </a:moveTo>
                <a:lnTo>
                  <a:pt x="4860" y="18514"/>
                </a:lnTo>
                <a:lnTo>
                  <a:pt x="7020" y="18514"/>
                </a:lnTo>
                <a:lnTo>
                  <a:pt x="7020" y="16971"/>
                </a:lnTo>
                <a:lnTo>
                  <a:pt x="4860" y="16971"/>
                </a:lnTo>
                <a:close/>
              </a:path>
              <a:path w="21600" h="21600" extrusionOk="0">
                <a:moveTo>
                  <a:pt x="7020" y="16971"/>
                </a:moveTo>
                <a:lnTo>
                  <a:pt x="7020" y="18514"/>
                </a:lnTo>
                <a:lnTo>
                  <a:pt x="9180" y="18514"/>
                </a:lnTo>
                <a:lnTo>
                  <a:pt x="9180" y="16971"/>
                </a:lnTo>
                <a:lnTo>
                  <a:pt x="7020" y="16971"/>
                </a:lnTo>
                <a:close/>
              </a:path>
              <a:path w="21600" h="21600" extrusionOk="0">
                <a:moveTo>
                  <a:pt x="9180" y="16971"/>
                </a:moveTo>
                <a:lnTo>
                  <a:pt x="9180" y="18514"/>
                </a:lnTo>
                <a:lnTo>
                  <a:pt x="11340" y="18514"/>
                </a:lnTo>
                <a:lnTo>
                  <a:pt x="11340" y="16971"/>
                </a:lnTo>
                <a:lnTo>
                  <a:pt x="9180" y="16971"/>
                </a:lnTo>
                <a:close/>
              </a:path>
              <a:path w="21600" h="21600" extrusionOk="0">
                <a:moveTo>
                  <a:pt x="11340" y="16971"/>
                </a:moveTo>
                <a:lnTo>
                  <a:pt x="11340" y="18514"/>
                </a:lnTo>
                <a:lnTo>
                  <a:pt x="13500" y="18514"/>
                </a:lnTo>
                <a:lnTo>
                  <a:pt x="13500" y="16971"/>
                </a:lnTo>
                <a:lnTo>
                  <a:pt x="11340" y="16971"/>
                </a:lnTo>
                <a:close/>
              </a:path>
              <a:path w="21600" h="21600" extrusionOk="0">
                <a:moveTo>
                  <a:pt x="13500" y="16971"/>
                </a:moveTo>
                <a:lnTo>
                  <a:pt x="13500" y="18514"/>
                </a:lnTo>
                <a:lnTo>
                  <a:pt x="15660" y="18514"/>
                </a:lnTo>
                <a:lnTo>
                  <a:pt x="15660" y="16971"/>
                </a:lnTo>
                <a:lnTo>
                  <a:pt x="13500" y="16971"/>
                </a:lnTo>
                <a:close/>
              </a:path>
              <a:path w="21600" h="21600" extrusionOk="0">
                <a:moveTo>
                  <a:pt x="15660" y="16971"/>
                </a:moveTo>
                <a:lnTo>
                  <a:pt x="15660" y="18514"/>
                </a:lnTo>
                <a:lnTo>
                  <a:pt x="17820" y="18514"/>
                </a:lnTo>
                <a:lnTo>
                  <a:pt x="17820" y="16971"/>
                </a:lnTo>
                <a:lnTo>
                  <a:pt x="15660" y="16971"/>
                </a:lnTo>
                <a:close/>
              </a:path>
              <a:path w="21600" h="21600" extrusionOk="0">
                <a:moveTo>
                  <a:pt x="17820" y="16971"/>
                </a:moveTo>
                <a:lnTo>
                  <a:pt x="17820" y="18514"/>
                </a:lnTo>
                <a:lnTo>
                  <a:pt x="19980" y="18514"/>
                </a:lnTo>
                <a:lnTo>
                  <a:pt x="19980" y="16971"/>
                </a:lnTo>
                <a:lnTo>
                  <a:pt x="17820" y="16971"/>
                </a:lnTo>
                <a:close/>
              </a:path>
              <a:path w="21600" h="21600" extrusionOk="0">
                <a:moveTo>
                  <a:pt x="1620" y="18514"/>
                </a:moveTo>
                <a:lnTo>
                  <a:pt x="1620" y="20057"/>
                </a:lnTo>
                <a:lnTo>
                  <a:pt x="3779" y="20057"/>
                </a:lnTo>
                <a:lnTo>
                  <a:pt x="3779" y="18514"/>
                </a:lnTo>
                <a:lnTo>
                  <a:pt x="1620" y="18514"/>
                </a:lnTo>
                <a:close/>
              </a:path>
              <a:path w="21600" h="21600" extrusionOk="0">
                <a:moveTo>
                  <a:pt x="3779" y="18514"/>
                </a:moveTo>
                <a:lnTo>
                  <a:pt x="3779" y="20057"/>
                </a:lnTo>
                <a:lnTo>
                  <a:pt x="5940" y="20057"/>
                </a:lnTo>
                <a:lnTo>
                  <a:pt x="5940" y="18514"/>
                </a:lnTo>
                <a:lnTo>
                  <a:pt x="3779" y="18514"/>
                </a:lnTo>
                <a:close/>
              </a:path>
              <a:path w="21600" h="21600" extrusionOk="0">
                <a:moveTo>
                  <a:pt x="5940" y="18514"/>
                </a:moveTo>
                <a:lnTo>
                  <a:pt x="5940" y="20057"/>
                </a:lnTo>
                <a:lnTo>
                  <a:pt x="8100" y="20057"/>
                </a:lnTo>
                <a:lnTo>
                  <a:pt x="8100" y="18514"/>
                </a:lnTo>
                <a:lnTo>
                  <a:pt x="5940" y="18514"/>
                </a:lnTo>
                <a:close/>
              </a:path>
              <a:path w="21600" h="21600" extrusionOk="0">
                <a:moveTo>
                  <a:pt x="8100" y="18514"/>
                </a:moveTo>
                <a:lnTo>
                  <a:pt x="8100" y="20057"/>
                </a:lnTo>
                <a:lnTo>
                  <a:pt x="10260" y="20057"/>
                </a:lnTo>
                <a:lnTo>
                  <a:pt x="10260" y="18514"/>
                </a:lnTo>
                <a:lnTo>
                  <a:pt x="8100" y="18514"/>
                </a:lnTo>
                <a:close/>
              </a:path>
              <a:path w="21600" h="21600" extrusionOk="0">
                <a:moveTo>
                  <a:pt x="10260" y="18514"/>
                </a:moveTo>
                <a:lnTo>
                  <a:pt x="10260" y="20057"/>
                </a:lnTo>
                <a:lnTo>
                  <a:pt x="12419" y="20057"/>
                </a:lnTo>
                <a:lnTo>
                  <a:pt x="12419" y="18514"/>
                </a:lnTo>
                <a:lnTo>
                  <a:pt x="10260" y="18514"/>
                </a:lnTo>
                <a:close/>
              </a:path>
              <a:path w="21600" h="21600" extrusionOk="0">
                <a:moveTo>
                  <a:pt x="12419" y="18514"/>
                </a:moveTo>
                <a:lnTo>
                  <a:pt x="12419" y="20057"/>
                </a:lnTo>
                <a:lnTo>
                  <a:pt x="14580" y="20057"/>
                </a:lnTo>
                <a:lnTo>
                  <a:pt x="14580" y="18514"/>
                </a:lnTo>
                <a:lnTo>
                  <a:pt x="12419" y="18514"/>
                </a:lnTo>
                <a:close/>
              </a:path>
              <a:path w="21600" h="21600" extrusionOk="0">
                <a:moveTo>
                  <a:pt x="14580" y="18514"/>
                </a:moveTo>
                <a:lnTo>
                  <a:pt x="14580" y="20057"/>
                </a:lnTo>
                <a:lnTo>
                  <a:pt x="16740" y="20057"/>
                </a:lnTo>
                <a:lnTo>
                  <a:pt x="16740" y="18514"/>
                </a:lnTo>
                <a:lnTo>
                  <a:pt x="14580" y="18514"/>
                </a:lnTo>
                <a:close/>
              </a:path>
              <a:path w="21600" h="21600" extrusionOk="0">
                <a:moveTo>
                  <a:pt x="16740" y="18514"/>
                </a:moveTo>
                <a:lnTo>
                  <a:pt x="16740" y="20057"/>
                </a:lnTo>
                <a:lnTo>
                  <a:pt x="18900" y="20057"/>
                </a:lnTo>
                <a:lnTo>
                  <a:pt x="18900" y="18514"/>
                </a:lnTo>
                <a:lnTo>
                  <a:pt x="16740" y="18514"/>
                </a:lnTo>
                <a:close/>
              </a:path>
              <a:path w="21600" h="21600" extrusionOk="0">
                <a:moveTo>
                  <a:pt x="18900" y="18514"/>
                </a:moveTo>
                <a:lnTo>
                  <a:pt x="18900" y="20057"/>
                </a:lnTo>
                <a:lnTo>
                  <a:pt x="21060" y="20057"/>
                </a:lnTo>
                <a:lnTo>
                  <a:pt x="21060" y="18514"/>
                </a:lnTo>
                <a:lnTo>
                  <a:pt x="18900" y="18514"/>
                </a:lnTo>
                <a:close/>
              </a:path>
              <a:path w="21600" h="21600" extrusionOk="0">
                <a:moveTo>
                  <a:pt x="540" y="20057"/>
                </a:moveTo>
                <a:lnTo>
                  <a:pt x="540" y="21600"/>
                </a:lnTo>
                <a:lnTo>
                  <a:pt x="2700" y="21600"/>
                </a:lnTo>
                <a:lnTo>
                  <a:pt x="2700" y="20057"/>
                </a:lnTo>
                <a:lnTo>
                  <a:pt x="540" y="20057"/>
                </a:lnTo>
                <a:close/>
              </a:path>
              <a:path w="21600" h="21600" extrusionOk="0">
                <a:moveTo>
                  <a:pt x="2700" y="20057"/>
                </a:moveTo>
                <a:lnTo>
                  <a:pt x="2700" y="21600"/>
                </a:lnTo>
                <a:lnTo>
                  <a:pt x="4860" y="21600"/>
                </a:lnTo>
                <a:lnTo>
                  <a:pt x="4860" y="20057"/>
                </a:lnTo>
                <a:lnTo>
                  <a:pt x="2700" y="20057"/>
                </a:lnTo>
                <a:close/>
              </a:path>
              <a:path w="21600" h="21600" extrusionOk="0">
                <a:moveTo>
                  <a:pt x="4860" y="20057"/>
                </a:moveTo>
                <a:lnTo>
                  <a:pt x="4860" y="21600"/>
                </a:lnTo>
                <a:lnTo>
                  <a:pt x="7020" y="21600"/>
                </a:lnTo>
                <a:lnTo>
                  <a:pt x="7020" y="20057"/>
                </a:lnTo>
                <a:lnTo>
                  <a:pt x="4860" y="20057"/>
                </a:lnTo>
                <a:close/>
              </a:path>
              <a:path w="21600" h="21600" extrusionOk="0">
                <a:moveTo>
                  <a:pt x="7020" y="20057"/>
                </a:moveTo>
                <a:lnTo>
                  <a:pt x="7020" y="21600"/>
                </a:lnTo>
                <a:lnTo>
                  <a:pt x="9180" y="21600"/>
                </a:lnTo>
                <a:lnTo>
                  <a:pt x="9180" y="20057"/>
                </a:lnTo>
                <a:lnTo>
                  <a:pt x="7020" y="20057"/>
                </a:lnTo>
                <a:close/>
              </a:path>
              <a:path w="21600" h="21600" extrusionOk="0">
                <a:moveTo>
                  <a:pt x="9180" y="20057"/>
                </a:moveTo>
                <a:lnTo>
                  <a:pt x="9180" y="21600"/>
                </a:lnTo>
                <a:lnTo>
                  <a:pt x="11340" y="21600"/>
                </a:lnTo>
                <a:lnTo>
                  <a:pt x="11340" y="20057"/>
                </a:lnTo>
                <a:lnTo>
                  <a:pt x="9180" y="20057"/>
                </a:lnTo>
                <a:close/>
              </a:path>
              <a:path w="21600" h="21600" extrusionOk="0">
                <a:moveTo>
                  <a:pt x="11340" y="20057"/>
                </a:moveTo>
                <a:lnTo>
                  <a:pt x="11340" y="21600"/>
                </a:lnTo>
                <a:lnTo>
                  <a:pt x="13500" y="21600"/>
                </a:lnTo>
                <a:lnTo>
                  <a:pt x="13500" y="20057"/>
                </a:lnTo>
                <a:lnTo>
                  <a:pt x="11340" y="20057"/>
                </a:lnTo>
                <a:close/>
              </a:path>
              <a:path w="21600" h="21600" extrusionOk="0">
                <a:moveTo>
                  <a:pt x="13500" y="20057"/>
                </a:moveTo>
                <a:lnTo>
                  <a:pt x="13500" y="21600"/>
                </a:lnTo>
                <a:lnTo>
                  <a:pt x="15660" y="21600"/>
                </a:lnTo>
                <a:lnTo>
                  <a:pt x="15660" y="20057"/>
                </a:lnTo>
                <a:lnTo>
                  <a:pt x="13500" y="20057"/>
                </a:lnTo>
                <a:close/>
              </a:path>
              <a:path w="21600" h="21600" extrusionOk="0">
                <a:moveTo>
                  <a:pt x="15660" y="20057"/>
                </a:moveTo>
                <a:lnTo>
                  <a:pt x="15660" y="21600"/>
                </a:lnTo>
                <a:lnTo>
                  <a:pt x="17820" y="21600"/>
                </a:lnTo>
                <a:lnTo>
                  <a:pt x="17820" y="20057"/>
                </a:lnTo>
                <a:lnTo>
                  <a:pt x="15660" y="20057"/>
                </a:lnTo>
                <a:close/>
              </a:path>
              <a:path w="21600" h="21600" extrusionOk="0">
                <a:moveTo>
                  <a:pt x="17820" y="20057"/>
                </a:moveTo>
                <a:lnTo>
                  <a:pt x="17820" y="21600"/>
                </a:lnTo>
                <a:lnTo>
                  <a:pt x="19980" y="21600"/>
                </a:lnTo>
                <a:lnTo>
                  <a:pt x="19980" y="20057"/>
                </a:lnTo>
                <a:lnTo>
                  <a:pt x="17820" y="20057"/>
                </a:lnTo>
                <a:close/>
              </a:path>
              <a:path w="21600" h="21600" extrusionOk="0">
                <a:moveTo>
                  <a:pt x="19980" y="4628"/>
                </a:moveTo>
                <a:lnTo>
                  <a:pt x="21060" y="4628"/>
                </a:lnTo>
                <a:lnTo>
                  <a:pt x="21060" y="6171"/>
                </a:lnTo>
                <a:lnTo>
                  <a:pt x="19980" y="6171"/>
                </a:lnTo>
                <a:lnTo>
                  <a:pt x="19980" y="4628"/>
                </a:lnTo>
                <a:close/>
              </a:path>
            </a:pathLst>
          </a:custGeom>
          <a:solidFill>
            <a:srgbClr val="996633"/>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9" name="Text Box 36">
            <a:extLst>
              <a:ext uri="{FF2B5EF4-FFF2-40B4-BE49-F238E27FC236}">
                <a16:creationId xmlns:a16="http://schemas.microsoft.com/office/drawing/2014/main" id="{E608A9FF-A1D0-5BB0-4217-D71B9D3F8EDE}"/>
              </a:ext>
            </a:extLst>
          </p:cNvPr>
          <p:cNvSpPr txBox="1">
            <a:spLocks noChangeArrowheads="1"/>
          </p:cNvSpPr>
          <p:nvPr/>
        </p:nvSpPr>
        <p:spPr bwMode="auto">
          <a:xfrm>
            <a:off x="1247775" y="5082074"/>
            <a:ext cx="2133600" cy="660400"/>
          </a:xfrm>
          <a:prstGeom prst="rect">
            <a:avLst/>
          </a:prstGeom>
          <a:solidFill>
            <a:srgbClr val="7B8898"/>
          </a:solidFill>
          <a:ln w="19050">
            <a:solidFill>
              <a:schemeClr val="tx1"/>
            </a:solidFill>
            <a:miter lim="800000"/>
            <a:headEnd/>
            <a:tailEnd/>
          </a:ln>
          <a:effectLst/>
        </p:spPr>
        <p:txBody>
          <a:bodyPr>
            <a:spAutoFit/>
          </a:bodyPr>
          <a:lstStyle/>
          <a:p>
            <a:pPr>
              <a:spcBef>
                <a:spcPct val="50000"/>
              </a:spcBef>
            </a:pPr>
            <a:r>
              <a:rPr lang="en-US" altLang="en-US" b="1" dirty="0">
                <a:solidFill>
                  <a:srgbClr val="202452"/>
                </a:solidFill>
              </a:rPr>
              <a:t>Local Operating Procedures</a:t>
            </a:r>
          </a:p>
        </p:txBody>
      </p:sp>
      <p:sp>
        <p:nvSpPr>
          <p:cNvPr id="20" name="Line 35">
            <a:extLst>
              <a:ext uri="{FF2B5EF4-FFF2-40B4-BE49-F238E27FC236}">
                <a16:creationId xmlns:a16="http://schemas.microsoft.com/office/drawing/2014/main" id="{E140C43C-5B60-4FFA-4833-508D3CD3E787}"/>
              </a:ext>
            </a:extLst>
          </p:cNvPr>
          <p:cNvSpPr>
            <a:spLocks noChangeShapeType="1"/>
          </p:cNvSpPr>
          <p:nvPr/>
        </p:nvSpPr>
        <p:spPr bwMode="auto">
          <a:xfrm>
            <a:off x="3000375" y="5772145"/>
            <a:ext cx="381000" cy="68580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Tree>
    <p:extLst>
      <p:ext uri="{BB962C8B-B14F-4D97-AF65-F5344CB8AC3E}">
        <p14:creationId xmlns:p14="http://schemas.microsoft.com/office/powerpoint/2010/main" val="22363145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Local Operating Procedures (cont’d)</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2"/>
          <a:srcRect/>
          <a:stretch/>
        </p:blipFill>
        <p:spPr>
          <a:xfrm>
            <a:off x="11182350" y="5859901"/>
            <a:ext cx="882130" cy="899379"/>
          </a:xfrm>
          <a:prstGeom prst="rect">
            <a:avLst/>
          </a:prstGeom>
        </p:spPr>
      </p:pic>
      <p:sp>
        <p:nvSpPr>
          <p:cNvPr id="3" name="Rectangle 3">
            <a:extLst>
              <a:ext uri="{FF2B5EF4-FFF2-40B4-BE49-F238E27FC236}">
                <a16:creationId xmlns:a16="http://schemas.microsoft.com/office/drawing/2014/main" id="{018BD522-329A-C66E-A11B-C57A9839E273}"/>
              </a:ext>
            </a:extLst>
          </p:cNvPr>
          <p:cNvSpPr txBox="1">
            <a:spLocks noChangeArrowheads="1"/>
          </p:cNvSpPr>
          <p:nvPr/>
        </p:nvSpPr>
        <p:spPr>
          <a:xfrm>
            <a:off x="838199" y="1690688"/>
            <a:ext cx="10515599" cy="489108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sz="3200" dirty="0">
                <a:solidFill>
                  <a:srgbClr val="202452"/>
                </a:solidFill>
              </a:rPr>
              <a:t>Think of your RWB as another layer of the governing process</a:t>
            </a:r>
          </a:p>
          <a:p>
            <a:pPr lvl="1"/>
            <a:r>
              <a:rPr lang="en-US" altLang="en-US" sz="2800" dirty="0">
                <a:solidFill>
                  <a:srgbClr val="202452"/>
                </a:solidFill>
              </a:rPr>
              <a:t>Will what works for one region work for all other regions?</a:t>
            </a:r>
          </a:p>
          <a:p>
            <a:pPr lvl="1"/>
            <a:r>
              <a:rPr lang="en-US" altLang="en-US" sz="2800" dirty="0">
                <a:solidFill>
                  <a:srgbClr val="202452"/>
                </a:solidFill>
              </a:rPr>
              <a:t>Will processes that work for a large city also work for a rural area?</a:t>
            </a:r>
          </a:p>
          <a:p>
            <a:pPr lvl="1"/>
            <a:r>
              <a:rPr lang="en-US" altLang="en-US" sz="2800" dirty="0">
                <a:solidFill>
                  <a:srgbClr val="202452"/>
                </a:solidFill>
              </a:rPr>
              <a:t>Are all participants and their situations the same?</a:t>
            </a:r>
          </a:p>
        </p:txBody>
      </p:sp>
    </p:spTree>
    <p:extLst>
      <p:ext uri="{BB962C8B-B14F-4D97-AF65-F5344CB8AC3E}">
        <p14:creationId xmlns:p14="http://schemas.microsoft.com/office/powerpoint/2010/main" val="38728725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Local Operating Procedures (cont’d)</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2"/>
          <a:srcRect/>
          <a:stretch/>
        </p:blipFill>
        <p:spPr>
          <a:xfrm>
            <a:off x="11182350" y="5859901"/>
            <a:ext cx="882130" cy="899379"/>
          </a:xfrm>
          <a:prstGeom prst="rect">
            <a:avLst/>
          </a:prstGeom>
        </p:spPr>
      </p:pic>
      <p:sp>
        <p:nvSpPr>
          <p:cNvPr id="4" name="Rectangle 4">
            <a:extLst>
              <a:ext uri="{FF2B5EF4-FFF2-40B4-BE49-F238E27FC236}">
                <a16:creationId xmlns:a16="http://schemas.microsoft.com/office/drawing/2014/main" id="{62E28633-6615-AFAD-1EC9-E8C55BD0E8E1}"/>
              </a:ext>
            </a:extLst>
          </p:cNvPr>
          <p:cNvSpPr txBox="1">
            <a:spLocks noChangeArrowheads="1"/>
          </p:cNvSpPr>
          <p:nvPr/>
        </p:nvSpPr>
        <p:spPr>
          <a:xfrm>
            <a:off x="838200" y="1690688"/>
            <a:ext cx="10515600" cy="481488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sz="3200">
                <a:solidFill>
                  <a:srgbClr val="202452"/>
                </a:solidFill>
              </a:rPr>
              <a:t>What issues might a rural area be dealing with that a big city may not encounter?</a:t>
            </a:r>
          </a:p>
          <a:p>
            <a:pPr lvl="1"/>
            <a:r>
              <a:rPr lang="en-US" altLang="en-US" sz="2800">
                <a:solidFill>
                  <a:srgbClr val="202452"/>
                </a:solidFill>
              </a:rPr>
              <a:t>Transportation</a:t>
            </a:r>
          </a:p>
          <a:p>
            <a:pPr lvl="2"/>
            <a:r>
              <a:rPr lang="en-US" altLang="en-US" sz="2400">
                <a:solidFill>
                  <a:srgbClr val="202452"/>
                </a:solidFill>
              </a:rPr>
              <a:t>No access to public transportation</a:t>
            </a:r>
          </a:p>
          <a:p>
            <a:pPr lvl="2"/>
            <a:r>
              <a:rPr lang="en-US" altLang="en-US" sz="2400">
                <a:solidFill>
                  <a:srgbClr val="202452"/>
                </a:solidFill>
              </a:rPr>
              <a:t>No access to taxis </a:t>
            </a:r>
          </a:p>
          <a:p>
            <a:pPr lvl="2"/>
            <a:r>
              <a:rPr lang="en-US" altLang="en-US" sz="2400">
                <a:solidFill>
                  <a:srgbClr val="202452"/>
                </a:solidFill>
              </a:rPr>
              <a:t>No access to shuttles</a:t>
            </a:r>
          </a:p>
          <a:p>
            <a:pPr lvl="2"/>
            <a:r>
              <a:rPr lang="en-US" altLang="en-US" sz="2400">
                <a:solidFill>
                  <a:srgbClr val="202452"/>
                </a:solidFill>
              </a:rPr>
              <a:t>No access to close neighbors with a vehicle</a:t>
            </a:r>
            <a:endParaRPr lang="en-US" altLang="en-US" sz="2400" dirty="0">
              <a:solidFill>
                <a:srgbClr val="202452"/>
              </a:solidFill>
            </a:endParaRPr>
          </a:p>
        </p:txBody>
      </p:sp>
    </p:spTree>
    <p:extLst>
      <p:ext uri="{BB962C8B-B14F-4D97-AF65-F5344CB8AC3E}">
        <p14:creationId xmlns:p14="http://schemas.microsoft.com/office/powerpoint/2010/main" val="90736243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1632</TotalTime>
  <Words>2002</Words>
  <Application>Microsoft Office PowerPoint</Application>
  <PresentationFormat>Widescreen</PresentationFormat>
  <Paragraphs>286</Paragraphs>
  <Slides>35</Slides>
  <Notes>24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35</vt:i4>
      </vt:variant>
    </vt:vector>
  </HeadingPairs>
  <TitlesOfParts>
    <vt:vector size="41" baseType="lpstr">
      <vt:lpstr>Arial</vt:lpstr>
      <vt:lpstr>Calibri</vt:lpstr>
      <vt:lpstr>Calibri Light</vt:lpstr>
      <vt:lpstr>Century Gothic</vt:lpstr>
      <vt:lpstr>Franklin Gothic Book</vt:lpstr>
      <vt:lpstr>Office Theme</vt:lpstr>
      <vt:lpstr>PowerPoint Presentation</vt:lpstr>
      <vt:lpstr>Developing Local Procedures</vt:lpstr>
      <vt:lpstr>Federal Law</vt:lpstr>
      <vt:lpstr>State Law</vt:lpstr>
      <vt:lpstr>State Guidance</vt:lpstr>
      <vt:lpstr>Local Operating Procedures</vt:lpstr>
      <vt:lpstr>Local Operating Procedures (cont’d)</vt:lpstr>
      <vt:lpstr>Local Operating Procedures (cont’d)</vt:lpstr>
      <vt:lpstr>Local Operating Procedures (cont’d)</vt:lpstr>
      <vt:lpstr>Local Operating Procedures (cont’d)</vt:lpstr>
      <vt:lpstr>Local Operating Procedures (cont’d)</vt:lpstr>
      <vt:lpstr>Local Operating Procedures (cont’d)</vt:lpstr>
      <vt:lpstr>Supervisory Review</vt:lpstr>
      <vt:lpstr>Fair Hearing</vt:lpstr>
      <vt:lpstr>Local Operating Procedures</vt:lpstr>
      <vt:lpstr>Local Operating Procedures (cont’d)</vt:lpstr>
      <vt:lpstr>Local Operating Procedures (cont’d)</vt:lpstr>
      <vt:lpstr>Local Operating Procedures (cont’d)</vt:lpstr>
      <vt:lpstr>Local Operating Procedures (cont’d)</vt:lpstr>
      <vt:lpstr>Local Operating Procedures (cont’d)</vt:lpstr>
      <vt:lpstr>Local Operating Procedures (cont’d)</vt:lpstr>
      <vt:lpstr>Local Operating Procedures (cont’d)</vt:lpstr>
      <vt:lpstr>Local Operating Procedures (cont’d)</vt:lpstr>
      <vt:lpstr>Local Operating Procedures (cont’d)</vt:lpstr>
      <vt:lpstr>Local Operating Procedures (cont’d)</vt:lpstr>
      <vt:lpstr>Local Operating Procedures (cont’d)</vt:lpstr>
      <vt:lpstr>Local Operating Procedures (cont’d)</vt:lpstr>
      <vt:lpstr>Local Operating Procedures (cont’d)</vt:lpstr>
      <vt:lpstr>Local Operating Procedures (cont’d)</vt:lpstr>
      <vt:lpstr>Local Operating Procedures (cont’d)</vt:lpstr>
      <vt:lpstr>Local Operating Procedures (cont’d)</vt:lpstr>
      <vt:lpstr>Local Operating Procedures (cont’d)</vt:lpstr>
      <vt:lpstr>Local Operating Procedures (cont’d)</vt:lpstr>
      <vt:lpstr>Questions &amp; Answers</vt:lpstr>
      <vt:lpstr>Contact Us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Jose Santos</dc:creator>
  <cp:lastModifiedBy>Thomas, Jewelisia</cp:lastModifiedBy>
  <cp:revision>6</cp:revision>
  <dcterms:created xsi:type="dcterms:W3CDTF">2023-06-29T18:41:40Z</dcterms:created>
  <dcterms:modified xsi:type="dcterms:W3CDTF">2024-04-02T16:05:12Z</dcterms:modified>
</cp:coreProperties>
</file>