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256" r:id="rId2"/>
    <p:sldId id="258" r:id="rId3"/>
    <p:sldId id="266" r:id="rId4"/>
    <p:sldId id="267" r:id="rId5"/>
    <p:sldId id="259" r:id="rId6"/>
    <p:sldId id="268" r:id="rId7"/>
    <p:sldId id="269" r:id="rId8"/>
    <p:sldId id="270" r:id="rId9"/>
    <p:sldId id="271" r:id="rId10"/>
    <p:sldId id="272" r:id="rId11"/>
    <p:sldId id="273" r:id="rId12"/>
    <p:sldId id="274" r:id="rId13"/>
    <p:sldId id="275" r:id="rId14"/>
    <p:sldId id="276" r:id="rId15"/>
    <p:sldId id="277"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02452"/>
    <a:srgbClr val="04A651"/>
    <a:srgbClr val="E2C549"/>
    <a:srgbClr val="7B8898"/>
    <a:srgbClr val="9C9E9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76631" autoAdjust="0"/>
  </p:normalViewPr>
  <p:slideViewPr>
    <p:cSldViewPr snapToGrid="0">
      <p:cViewPr varScale="1">
        <p:scale>
          <a:sx n="54" d="100"/>
          <a:sy n="54" d="100"/>
        </p:scale>
        <p:origin x="141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D13B6D-728D-490A-AC63-CD65EE5068DF}" type="datetimeFigureOut">
              <a:rPr lang="en-US" smtClean="0"/>
              <a:t>4/10/2024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4C95AC-A3AE-480C-9ADF-C7206673AE40}" type="slidenum">
              <a:rPr lang="en-US" smtClean="0"/>
              <a:t>‹#›</a:t>
            </a:fld>
            <a:endParaRPr lang="en-US"/>
          </a:p>
        </p:txBody>
      </p:sp>
    </p:spTree>
    <p:extLst>
      <p:ext uri="{BB962C8B-B14F-4D97-AF65-F5344CB8AC3E}">
        <p14:creationId xmlns:p14="http://schemas.microsoft.com/office/powerpoint/2010/main" val="16082029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464E23-4CB6-7816-6FCE-840FB380647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E71AC1E-BE95-3C84-4DEF-AE6AA1712C9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C61A67E-67A8-5633-0ED4-ADE890CDF14C}"/>
              </a:ext>
            </a:extLst>
          </p:cNvPr>
          <p:cNvSpPr>
            <a:spLocks noGrp="1"/>
          </p:cNvSpPr>
          <p:nvPr>
            <p:ph type="dt" sz="half" idx="10"/>
          </p:nvPr>
        </p:nvSpPr>
        <p:spPr/>
        <p:txBody>
          <a:bodyPr/>
          <a:lstStyle/>
          <a:p>
            <a:fld id="{312FA6E4-5CDE-414D-BC8B-F807461B2BA2}" type="datetimeFigureOut">
              <a:rPr lang="en-US" smtClean="0"/>
              <a:t>4/10/2024</a:t>
            </a:fld>
            <a:endParaRPr lang="en-US"/>
          </a:p>
        </p:txBody>
      </p:sp>
      <p:sp>
        <p:nvSpPr>
          <p:cNvPr id="5" name="Footer Placeholder 4">
            <a:extLst>
              <a:ext uri="{FF2B5EF4-FFF2-40B4-BE49-F238E27FC236}">
                <a16:creationId xmlns:a16="http://schemas.microsoft.com/office/drawing/2014/main" id="{6D443BB4-6240-4C3F-66F3-4AE76BB8CF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1E7D70-A769-EA5C-9D62-6DFF750A3A0E}"/>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24214998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A5ADE-5CBA-1B75-10F2-56349574CB3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B5AD0CF-9733-32D0-A0C7-4CEA06D5CA9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3CB038F-8FCA-810B-997D-1BE77F00FEAB}"/>
              </a:ext>
            </a:extLst>
          </p:cNvPr>
          <p:cNvSpPr>
            <a:spLocks noGrp="1"/>
          </p:cNvSpPr>
          <p:nvPr>
            <p:ph type="dt" sz="half" idx="10"/>
          </p:nvPr>
        </p:nvSpPr>
        <p:spPr/>
        <p:txBody>
          <a:bodyPr/>
          <a:lstStyle/>
          <a:p>
            <a:fld id="{312FA6E4-5CDE-414D-BC8B-F807461B2BA2}" type="datetimeFigureOut">
              <a:rPr lang="en-US" smtClean="0"/>
              <a:t>4/10/2024</a:t>
            </a:fld>
            <a:endParaRPr lang="en-US"/>
          </a:p>
        </p:txBody>
      </p:sp>
      <p:sp>
        <p:nvSpPr>
          <p:cNvPr id="5" name="Footer Placeholder 4">
            <a:extLst>
              <a:ext uri="{FF2B5EF4-FFF2-40B4-BE49-F238E27FC236}">
                <a16:creationId xmlns:a16="http://schemas.microsoft.com/office/drawing/2014/main" id="{ED3948AE-97C2-B22A-E50D-CC8273193C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053857-459B-74F5-A271-986BDD999EA8}"/>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41830209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0AD3C82-87D4-E3ED-8D3D-B1A71E8EB79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B967294-982D-33C9-D3DB-9E47A7372D0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3CCD54-AF99-1832-279F-CFCC9615840C}"/>
              </a:ext>
            </a:extLst>
          </p:cNvPr>
          <p:cNvSpPr>
            <a:spLocks noGrp="1"/>
          </p:cNvSpPr>
          <p:nvPr>
            <p:ph type="dt" sz="half" idx="10"/>
          </p:nvPr>
        </p:nvSpPr>
        <p:spPr/>
        <p:txBody>
          <a:bodyPr/>
          <a:lstStyle/>
          <a:p>
            <a:fld id="{312FA6E4-5CDE-414D-BC8B-F807461B2BA2}" type="datetimeFigureOut">
              <a:rPr lang="en-US" smtClean="0"/>
              <a:t>4/10/2024</a:t>
            </a:fld>
            <a:endParaRPr lang="en-US"/>
          </a:p>
        </p:txBody>
      </p:sp>
      <p:sp>
        <p:nvSpPr>
          <p:cNvPr id="5" name="Footer Placeholder 4">
            <a:extLst>
              <a:ext uri="{FF2B5EF4-FFF2-40B4-BE49-F238E27FC236}">
                <a16:creationId xmlns:a16="http://schemas.microsoft.com/office/drawing/2014/main" id="{A61F6406-DEB6-DBA9-CD11-03A8117951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081E25-EDD2-358B-78B0-4B98E24F2F97}"/>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28599376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EDEFD-E517-5A37-7163-486E378C260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E96CE0A-0772-A7F1-F0E1-EAB02AA5FBD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4DC1C6-3DEE-E715-C4F1-A9386D5C78F3}"/>
              </a:ext>
            </a:extLst>
          </p:cNvPr>
          <p:cNvSpPr>
            <a:spLocks noGrp="1"/>
          </p:cNvSpPr>
          <p:nvPr>
            <p:ph type="dt" sz="half" idx="10"/>
          </p:nvPr>
        </p:nvSpPr>
        <p:spPr/>
        <p:txBody>
          <a:bodyPr/>
          <a:lstStyle/>
          <a:p>
            <a:fld id="{312FA6E4-5CDE-414D-BC8B-F807461B2BA2}" type="datetimeFigureOut">
              <a:rPr lang="en-US" smtClean="0"/>
              <a:t>4/10/2024</a:t>
            </a:fld>
            <a:endParaRPr lang="en-US"/>
          </a:p>
        </p:txBody>
      </p:sp>
      <p:sp>
        <p:nvSpPr>
          <p:cNvPr id="5" name="Footer Placeholder 4">
            <a:extLst>
              <a:ext uri="{FF2B5EF4-FFF2-40B4-BE49-F238E27FC236}">
                <a16:creationId xmlns:a16="http://schemas.microsoft.com/office/drawing/2014/main" id="{AB6353E6-B0F9-EB8D-14B4-A7BB23D9EB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6F3823-A859-018F-8D57-E42659128B75}"/>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27173013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113BA-42E2-5A91-59E3-404447C7587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1375562-75A9-64DB-255A-8613A27C7A2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1BF896E-EFB0-10F0-5528-E4AF844C4F4D}"/>
              </a:ext>
            </a:extLst>
          </p:cNvPr>
          <p:cNvSpPr>
            <a:spLocks noGrp="1"/>
          </p:cNvSpPr>
          <p:nvPr>
            <p:ph type="dt" sz="half" idx="10"/>
          </p:nvPr>
        </p:nvSpPr>
        <p:spPr/>
        <p:txBody>
          <a:bodyPr/>
          <a:lstStyle/>
          <a:p>
            <a:fld id="{312FA6E4-5CDE-414D-BC8B-F807461B2BA2}" type="datetimeFigureOut">
              <a:rPr lang="en-US" smtClean="0"/>
              <a:t>4/10/2024</a:t>
            </a:fld>
            <a:endParaRPr lang="en-US"/>
          </a:p>
        </p:txBody>
      </p:sp>
      <p:sp>
        <p:nvSpPr>
          <p:cNvPr id="5" name="Footer Placeholder 4">
            <a:extLst>
              <a:ext uri="{FF2B5EF4-FFF2-40B4-BE49-F238E27FC236}">
                <a16:creationId xmlns:a16="http://schemas.microsoft.com/office/drawing/2014/main" id="{90DF74AB-42E2-0828-AA1B-D9E8323042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9BD4D7-DD1F-4334-DD93-C7603863A1B4}"/>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33657927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C3BAA4-F598-89F4-6FDF-D53EA22486A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490E0A5-D63D-BF48-CB71-2F74C4D49B2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D38AE4C-B218-D6F6-157A-F03D1E8E96F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D8EDDA2-BAE3-45A6-1100-41021149AEE4}"/>
              </a:ext>
            </a:extLst>
          </p:cNvPr>
          <p:cNvSpPr>
            <a:spLocks noGrp="1"/>
          </p:cNvSpPr>
          <p:nvPr>
            <p:ph type="dt" sz="half" idx="10"/>
          </p:nvPr>
        </p:nvSpPr>
        <p:spPr/>
        <p:txBody>
          <a:bodyPr/>
          <a:lstStyle/>
          <a:p>
            <a:fld id="{312FA6E4-5CDE-414D-BC8B-F807461B2BA2}" type="datetimeFigureOut">
              <a:rPr lang="en-US" smtClean="0"/>
              <a:t>4/10/2024</a:t>
            </a:fld>
            <a:endParaRPr lang="en-US"/>
          </a:p>
        </p:txBody>
      </p:sp>
      <p:sp>
        <p:nvSpPr>
          <p:cNvPr id="6" name="Footer Placeholder 5">
            <a:extLst>
              <a:ext uri="{FF2B5EF4-FFF2-40B4-BE49-F238E27FC236}">
                <a16:creationId xmlns:a16="http://schemas.microsoft.com/office/drawing/2014/main" id="{BE7D220D-3D2A-5815-83AE-DC197F48CEE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D1D11C0-CD3B-5E8B-5FA7-4168BE12E1F4}"/>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30963832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9CE2E-9DC0-8550-0367-13EDC291930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EECBD52-C12D-4BFE-875F-8712EB35082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A4C1880-CA19-4910-069A-5F60651747C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8A33C3F-F294-FCA8-5496-BC301A36EF2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B64D20D-00B3-1D2A-51E8-3650DEBE9A1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CCB2B1A-A62D-2892-C02B-A38C02EF8976}"/>
              </a:ext>
            </a:extLst>
          </p:cNvPr>
          <p:cNvSpPr>
            <a:spLocks noGrp="1"/>
          </p:cNvSpPr>
          <p:nvPr>
            <p:ph type="dt" sz="half" idx="10"/>
          </p:nvPr>
        </p:nvSpPr>
        <p:spPr/>
        <p:txBody>
          <a:bodyPr/>
          <a:lstStyle/>
          <a:p>
            <a:fld id="{312FA6E4-5CDE-414D-BC8B-F807461B2BA2}" type="datetimeFigureOut">
              <a:rPr lang="en-US" smtClean="0"/>
              <a:t>4/10/2024</a:t>
            </a:fld>
            <a:endParaRPr lang="en-US"/>
          </a:p>
        </p:txBody>
      </p:sp>
      <p:sp>
        <p:nvSpPr>
          <p:cNvPr id="8" name="Footer Placeholder 7">
            <a:extLst>
              <a:ext uri="{FF2B5EF4-FFF2-40B4-BE49-F238E27FC236}">
                <a16:creationId xmlns:a16="http://schemas.microsoft.com/office/drawing/2014/main" id="{A0B3613A-6BB4-9EBA-0CC5-69D11FD9412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414FBDF-028E-689B-5052-21430E30BA4E}"/>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10395950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AAAA4E-02CD-427A-7DA6-24DA810CBAF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5E8AC2D-5F8E-96A0-1193-EBCD8EC03D07}"/>
              </a:ext>
            </a:extLst>
          </p:cNvPr>
          <p:cNvSpPr>
            <a:spLocks noGrp="1"/>
          </p:cNvSpPr>
          <p:nvPr>
            <p:ph type="dt" sz="half" idx="10"/>
          </p:nvPr>
        </p:nvSpPr>
        <p:spPr/>
        <p:txBody>
          <a:bodyPr/>
          <a:lstStyle/>
          <a:p>
            <a:fld id="{312FA6E4-5CDE-414D-BC8B-F807461B2BA2}" type="datetimeFigureOut">
              <a:rPr lang="en-US" smtClean="0"/>
              <a:t>4/10/2024</a:t>
            </a:fld>
            <a:endParaRPr lang="en-US"/>
          </a:p>
        </p:txBody>
      </p:sp>
      <p:sp>
        <p:nvSpPr>
          <p:cNvPr id="4" name="Footer Placeholder 3">
            <a:extLst>
              <a:ext uri="{FF2B5EF4-FFF2-40B4-BE49-F238E27FC236}">
                <a16:creationId xmlns:a16="http://schemas.microsoft.com/office/drawing/2014/main" id="{15F57071-A154-1A0C-CF7D-D1F8C1D5367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6FC7762-398B-0006-2BDD-7B351CFB6C50}"/>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6481921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CC7581-1C8A-3F14-0422-EB98E189E780}"/>
              </a:ext>
            </a:extLst>
          </p:cNvPr>
          <p:cNvSpPr>
            <a:spLocks noGrp="1"/>
          </p:cNvSpPr>
          <p:nvPr>
            <p:ph type="dt" sz="half" idx="10"/>
          </p:nvPr>
        </p:nvSpPr>
        <p:spPr/>
        <p:txBody>
          <a:bodyPr/>
          <a:lstStyle/>
          <a:p>
            <a:fld id="{312FA6E4-5CDE-414D-BC8B-F807461B2BA2}" type="datetimeFigureOut">
              <a:rPr lang="en-US" smtClean="0"/>
              <a:t>4/10/2024</a:t>
            </a:fld>
            <a:endParaRPr lang="en-US"/>
          </a:p>
        </p:txBody>
      </p:sp>
      <p:sp>
        <p:nvSpPr>
          <p:cNvPr id="3" name="Footer Placeholder 2">
            <a:extLst>
              <a:ext uri="{FF2B5EF4-FFF2-40B4-BE49-F238E27FC236}">
                <a16:creationId xmlns:a16="http://schemas.microsoft.com/office/drawing/2014/main" id="{63CAF1F3-1716-63A2-D84D-6068A9AEBFE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F1D3E25-2583-AD9D-C298-D3A188A06A83}"/>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22887657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E4CCE1-8B5E-A0BF-4567-296E5798A63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EB7E449-FFEB-71CB-DB43-48389A4AD62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099111E-5B2D-C507-DE8B-410045C2139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337488A-AA58-CACE-6E39-EA322B0D8AD9}"/>
              </a:ext>
            </a:extLst>
          </p:cNvPr>
          <p:cNvSpPr>
            <a:spLocks noGrp="1"/>
          </p:cNvSpPr>
          <p:nvPr>
            <p:ph type="dt" sz="half" idx="10"/>
          </p:nvPr>
        </p:nvSpPr>
        <p:spPr/>
        <p:txBody>
          <a:bodyPr/>
          <a:lstStyle/>
          <a:p>
            <a:fld id="{312FA6E4-5CDE-414D-BC8B-F807461B2BA2}" type="datetimeFigureOut">
              <a:rPr lang="en-US" smtClean="0"/>
              <a:t>4/10/2024</a:t>
            </a:fld>
            <a:endParaRPr lang="en-US"/>
          </a:p>
        </p:txBody>
      </p:sp>
      <p:sp>
        <p:nvSpPr>
          <p:cNvPr id="6" name="Footer Placeholder 5">
            <a:extLst>
              <a:ext uri="{FF2B5EF4-FFF2-40B4-BE49-F238E27FC236}">
                <a16:creationId xmlns:a16="http://schemas.microsoft.com/office/drawing/2014/main" id="{ED261C95-0773-7D76-3D6D-31004F5EDC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8EACCD0-B23C-2520-E16C-1CC3E70D2BCF}"/>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140957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35A1D9-04C8-91DC-253F-49492AD612D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9316650-830B-C798-C6F8-2E467FC0180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F048306-9358-0053-658E-765D6130E2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2858AA9-D262-CB4A-8B47-8690769945DF}"/>
              </a:ext>
            </a:extLst>
          </p:cNvPr>
          <p:cNvSpPr>
            <a:spLocks noGrp="1"/>
          </p:cNvSpPr>
          <p:nvPr>
            <p:ph type="dt" sz="half" idx="10"/>
          </p:nvPr>
        </p:nvSpPr>
        <p:spPr/>
        <p:txBody>
          <a:bodyPr/>
          <a:lstStyle/>
          <a:p>
            <a:fld id="{312FA6E4-5CDE-414D-BC8B-F807461B2BA2}" type="datetimeFigureOut">
              <a:rPr lang="en-US" smtClean="0"/>
              <a:t>4/10/2024</a:t>
            </a:fld>
            <a:endParaRPr lang="en-US"/>
          </a:p>
        </p:txBody>
      </p:sp>
      <p:sp>
        <p:nvSpPr>
          <p:cNvPr id="6" name="Footer Placeholder 5">
            <a:extLst>
              <a:ext uri="{FF2B5EF4-FFF2-40B4-BE49-F238E27FC236}">
                <a16:creationId xmlns:a16="http://schemas.microsoft.com/office/drawing/2014/main" id="{1EBD7FF3-2EEC-07EB-B86A-AD79104022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3C80B6C-6BFC-24AF-B040-659B1E4E22FE}"/>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39178093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8237BDE-F9E0-C596-0B2E-C3A4DCE5854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FEE1D13-FA3C-B3A3-BD00-2D41DCDFB4C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21D1B4-6476-F9CE-28F5-E91F5DC7B85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2FA6E4-5CDE-414D-BC8B-F807461B2BA2}" type="datetimeFigureOut">
              <a:rPr lang="en-US" smtClean="0"/>
              <a:t>4/10/2024</a:t>
            </a:fld>
            <a:endParaRPr lang="en-US"/>
          </a:p>
        </p:txBody>
      </p:sp>
      <p:sp>
        <p:nvSpPr>
          <p:cNvPr id="5" name="Footer Placeholder 4">
            <a:extLst>
              <a:ext uri="{FF2B5EF4-FFF2-40B4-BE49-F238E27FC236}">
                <a16:creationId xmlns:a16="http://schemas.microsoft.com/office/drawing/2014/main" id="{BFBEADFB-E14D-8D7A-3AF6-ADD1B5EAA73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40F25EB-9929-E691-BB58-85235451003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A2D185-12EC-1345-84C6-F37B919F986D}" type="slidenum">
              <a:rPr lang="en-US" smtClean="0"/>
              <a:t>‹#›</a:t>
            </a:fld>
            <a:endParaRPr lang="en-US"/>
          </a:p>
        </p:txBody>
      </p:sp>
    </p:spTree>
    <p:extLst>
      <p:ext uri="{BB962C8B-B14F-4D97-AF65-F5344CB8AC3E}">
        <p14:creationId xmlns:p14="http://schemas.microsoft.com/office/powerpoint/2010/main" val="33000158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slide" Target="slide1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slide" Target="slide6.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text&#10;&#10;Description automatically generated">
            <a:extLst>
              <a:ext uri="{FF2B5EF4-FFF2-40B4-BE49-F238E27FC236}">
                <a16:creationId xmlns:a16="http://schemas.microsoft.com/office/drawing/2014/main" id="{988CAE57-DC06-72EF-77C6-CA2F7882A5FE}"/>
              </a:ext>
            </a:extLst>
          </p:cNvPr>
          <p:cNvPicPr>
            <a:picLocks noChangeAspect="1"/>
          </p:cNvPicPr>
          <p:nvPr/>
        </p:nvPicPr>
        <p:blipFill>
          <a:blip r:embed="rId2"/>
          <a:stretch>
            <a:fillRect/>
          </a:stretch>
        </p:blipFill>
        <p:spPr>
          <a:xfrm>
            <a:off x="1458209" y="0"/>
            <a:ext cx="10973751" cy="6230652"/>
          </a:xfrm>
          <a:prstGeom prst="rect">
            <a:avLst/>
          </a:prstGeom>
        </p:spPr>
      </p:pic>
      <p:pic>
        <p:nvPicPr>
          <p:cNvPr id="16" name="Picture 15" descr="A blue background with white text&#10;&#10;Description automatically generated with low confidence">
            <a:extLst>
              <a:ext uri="{FF2B5EF4-FFF2-40B4-BE49-F238E27FC236}">
                <a16:creationId xmlns:a16="http://schemas.microsoft.com/office/drawing/2014/main" id="{505F8949-43C7-2543-8351-42CA7A9F6097}"/>
              </a:ext>
            </a:extLst>
          </p:cNvPr>
          <p:cNvPicPr>
            <a:picLocks noChangeAspect="1"/>
          </p:cNvPicPr>
          <p:nvPr/>
        </p:nvPicPr>
        <p:blipFill>
          <a:blip r:embed="rId3"/>
          <a:stretch>
            <a:fillRect/>
          </a:stretch>
        </p:blipFill>
        <p:spPr>
          <a:xfrm>
            <a:off x="0" y="0"/>
            <a:ext cx="12198750" cy="6860968"/>
          </a:xfrm>
          <a:prstGeom prst="rect">
            <a:avLst/>
          </a:prstGeom>
        </p:spPr>
      </p:pic>
      <p:sp>
        <p:nvSpPr>
          <p:cNvPr id="2" name="Title 1">
            <a:extLst>
              <a:ext uri="{FF2B5EF4-FFF2-40B4-BE49-F238E27FC236}">
                <a16:creationId xmlns:a16="http://schemas.microsoft.com/office/drawing/2014/main" id="{E50AE79A-EAF8-CF98-D417-A2366B97A5B0}"/>
              </a:ext>
            </a:extLst>
          </p:cNvPr>
          <p:cNvSpPr>
            <a:spLocks noGrp="1"/>
          </p:cNvSpPr>
          <p:nvPr>
            <p:ph type="ctrTitle"/>
          </p:nvPr>
        </p:nvSpPr>
        <p:spPr>
          <a:xfrm>
            <a:off x="951469" y="3817770"/>
            <a:ext cx="6709720" cy="1174535"/>
          </a:xfrm>
        </p:spPr>
        <p:txBody>
          <a:bodyPr>
            <a:normAutofit fontScale="90000"/>
          </a:bodyPr>
          <a:lstStyle/>
          <a:p>
            <a:pPr algn="l"/>
            <a:r>
              <a:rPr lang="en-US" sz="4000" b="1" dirty="0">
                <a:solidFill>
                  <a:srgbClr val="04A651"/>
                </a:solidFill>
                <a:latin typeface="Arial" panose="020B0604020202020204" pitchFamily="34" charset="0"/>
                <a:cs typeface="Arial" panose="020B0604020202020204" pitchFamily="34" charset="0"/>
              </a:rPr>
              <a:t>Limited English &amp; Program Assistance Training</a:t>
            </a:r>
          </a:p>
        </p:txBody>
      </p:sp>
    </p:spTree>
    <p:extLst>
      <p:ext uri="{BB962C8B-B14F-4D97-AF65-F5344CB8AC3E}">
        <p14:creationId xmlns:p14="http://schemas.microsoft.com/office/powerpoint/2010/main" val="22811950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C4B73-80C3-3ED4-CC82-56C50ACCE364}"/>
              </a:ext>
            </a:extLst>
          </p:cNvPr>
          <p:cNvSpPr>
            <a:spLocks noGrp="1"/>
          </p:cNvSpPr>
          <p:nvPr>
            <p:ph type="title"/>
          </p:nvPr>
        </p:nvSpPr>
        <p:spPr>
          <a:xfrm>
            <a:off x="838200" y="500062"/>
            <a:ext cx="10515600" cy="1325563"/>
          </a:xfrm>
        </p:spPr>
        <p:txBody>
          <a:bodyPr/>
          <a:lstStyle/>
          <a:p>
            <a:r>
              <a:rPr lang="en-US" b="1" dirty="0">
                <a:solidFill>
                  <a:srgbClr val="04A651"/>
                </a:solidFill>
                <a:latin typeface="Franklin Gothic Book" panose="020B0503020102020204" pitchFamily="34" charset="0"/>
              </a:rPr>
              <a:t>Sorry. Try again.</a:t>
            </a:r>
          </a:p>
        </p:txBody>
      </p:sp>
      <p:pic>
        <p:nvPicPr>
          <p:cNvPr id="6" name="Content Placeholder 4">
            <a:extLst>
              <a:ext uri="{FF2B5EF4-FFF2-40B4-BE49-F238E27FC236}">
                <a16:creationId xmlns:a16="http://schemas.microsoft.com/office/drawing/2014/main" id="{EE5A0F19-EBDC-82AF-3EA8-E9EF5FA73E1A}"/>
              </a:ext>
            </a:extLst>
          </p:cNvPr>
          <p:cNvPicPr>
            <a:picLocks noChangeAspect="1"/>
          </p:cNvPicPr>
          <p:nvPr/>
        </p:nvPicPr>
        <p:blipFill>
          <a:blip r:embed="rId2"/>
          <a:srcRect/>
          <a:stretch/>
        </p:blipFill>
        <p:spPr>
          <a:xfrm>
            <a:off x="11182350" y="5859901"/>
            <a:ext cx="882130" cy="899379"/>
          </a:xfrm>
          <a:prstGeom prst="rect">
            <a:avLst/>
          </a:prstGeom>
        </p:spPr>
      </p:pic>
      <p:sp>
        <p:nvSpPr>
          <p:cNvPr id="7" name="Action Button: Go Forward or Next 6">
            <a:hlinkClick r:id="" action="ppaction://hlinkshowjump?jump=nextslide" highlightClick="1"/>
            <a:extLst>
              <a:ext uri="{FF2B5EF4-FFF2-40B4-BE49-F238E27FC236}">
                <a16:creationId xmlns:a16="http://schemas.microsoft.com/office/drawing/2014/main" id="{C3100534-8AC7-6285-5B53-509DC0C33EC1}"/>
              </a:ext>
            </a:extLst>
          </p:cNvPr>
          <p:cNvSpPr/>
          <p:nvPr/>
        </p:nvSpPr>
        <p:spPr>
          <a:xfrm>
            <a:off x="838200" y="5308385"/>
            <a:ext cx="995549" cy="1103032"/>
          </a:xfrm>
          <a:prstGeom prst="actionButtonForwardNext">
            <a:avLst/>
          </a:prstGeom>
          <a:solidFill>
            <a:srgbClr val="202452"/>
          </a:solidFill>
          <a:ln>
            <a:solidFill>
              <a:srgbClr val="04A6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29B592E0-74F6-6F9E-97DF-EBFBB7B103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23160" y="1385061"/>
            <a:ext cx="4745679" cy="4745679"/>
          </a:xfrm>
          <a:prstGeom prst="rect">
            <a:avLst/>
          </a:prstGeom>
        </p:spPr>
      </p:pic>
    </p:spTree>
    <p:extLst>
      <p:ext uri="{BB962C8B-B14F-4D97-AF65-F5344CB8AC3E}">
        <p14:creationId xmlns:p14="http://schemas.microsoft.com/office/powerpoint/2010/main" val="35804207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Question 3</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2"/>
          <a:srcRect/>
          <a:stretch/>
        </p:blipFill>
        <p:spPr>
          <a:xfrm>
            <a:off x="11182350" y="5859901"/>
            <a:ext cx="882130" cy="899379"/>
          </a:xfrm>
          <a:prstGeom prst="rect">
            <a:avLst/>
          </a:prstGeom>
        </p:spPr>
      </p:pic>
      <p:sp>
        <p:nvSpPr>
          <p:cNvPr id="4" name="Rectangle 3">
            <a:extLst>
              <a:ext uri="{FF2B5EF4-FFF2-40B4-BE49-F238E27FC236}">
                <a16:creationId xmlns:a16="http://schemas.microsoft.com/office/drawing/2014/main" id="{E3ED1463-AA68-70E9-F535-F951F4EAB00B}"/>
              </a:ext>
            </a:extLst>
          </p:cNvPr>
          <p:cNvSpPr/>
          <p:nvPr/>
        </p:nvSpPr>
        <p:spPr>
          <a:xfrm>
            <a:off x="838200" y="1690688"/>
            <a:ext cx="10515600" cy="2677656"/>
          </a:xfrm>
          <a:prstGeom prst="rect">
            <a:avLst/>
          </a:prstGeom>
        </p:spPr>
        <p:txBody>
          <a:bodyPr wrap="square">
            <a:spAutoFit/>
          </a:bodyPr>
          <a:lstStyle/>
          <a:p>
            <a:r>
              <a:rPr lang="en-US" sz="2800" dirty="0">
                <a:solidFill>
                  <a:srgbClr val="202452"/>
                </a:solidFill>
              </a:rPr>
              <a:t>An example of an LEP individual served by the Florida Department of Commerce would be:</a:t>
            </a:r>
          </a:p>
          <a:p>
            <a:pPr marL="342900" indent="-342900">
              <a:buAutoNum type="arabicPeriod"/>
            </a:pPr>
            <a:r>
              <a:rPr lang="en-US" sz="2800" dirty="0">
                <a:solidFill>
                  <a:srgbClr val="0070C0"/>
                </a:solidFill>
                <a:hlinkClick r:id="rId3" action="ppaction://hlinksldjump">
                  <a:extLst>
                    <a:ext uri="{A12FA001-AC4F-418D-AE19-62706E023703}">
                      <ahyp:hlinkClr xmlns:ahyp="http://schemas.microsoft.com/office/drawing/2018/hyperlinkcolor" val="tx"/>
                    </a:ext>
                  </a:extLst>
                </a:hlinkClick>
              </a:rPr>
              <a:t>A fully-employed individual who speaks primarily Spanish</a:t>
            </a:r>
            <a:endParaRPr lang="en-US" sz="2800" dirty="0">
              <a:solidFill>
                <a:srgbClr val="0070C0"/>
              </a:solidFill>
            </a:endParaRPr>
          </a:p>
          <a:p>
            <a:pPr marL="342900" indent="-342900">
              <a:buAutoNum type="arabicPeriod"/>
            </a:pPr>
            <a:r>
              <a:rPr lang="en-US" sz="2800" dirty="0">
                <a:solidFill>
                  <a:srgbClr val="0070C0"/>
                </a:solidFill>
                <a:hlinkClick r:id="rId4" action="ppaction://hlinksldjump">
                  <a:extLst>
                    <a:ext uri="{A12FA001-AC4F-418D-AE19-62706E023703}">
                      <ahyp:hlinkClr xmlns:ahyp="http://schemas.microsoft.com/office/drawing/2018/hyperlinkcolor" val="tx"/>
                    </a:ext>
                  </a:extLst>
                </a:hlinkClick>
              </a:rPr>
              <a:t>A migrant worker seeking job placement </a:t>
            </a:r>
            <a:endParaRPr lang="en-US" sz="2800" dirty="0">
              <a:solidFill>
                <a:srgbClr val="0070C0"/>
              </a:solidFill>
            </a:endParaRPr>
          </a:p>
          <a:p>
            <a:pPr marL="342900" indent="-342900">
              <a:buAutoNum type="arabicPeriod"/>
            </a:pPr>
            <a:r>
              <a:rPr lang="en-US" sz="2800" dirty="0">
                <a:solidFill>
                  <a:srgbClr val="0070C0"/>
                </a:solidFill>
                <a:hlinkClick r:id="rId3" action="ppaction://hlinksldjump">
                  <a:extLst>
                    <a:ext uri="{A12FA001-AC4F-418D-AE19-62706E023703}">
                      <ahyp:hlinkClr xmlns:ahyp="http://schemas.microsoft.com/office/drawing/2018/hyperlinkcolor" val="tx"/>
                    </a:ext>
                  </a:extLst>
                </a:hlinkClick>
              </a:rPr>
              <a:t>An unemployed individual speaking fluent English </a:t>
            </a:r>
            <a:endParaRPr lang="en-US" sz="2800" dirty="0">
              <a:solidFill>
                <a:srgbClr val="0070C0"/>
              </a:solidFill>
            </a:endParaRPr>
          </a:p>
          <a:p>
            <a:endParaRPr lang="en-US" sz="2800" b="1" dirty="0">
              <a:solidFill>
                <a:srgbClr val="202452"/>
              </a:solidFill>
              <a:latin typeface="HelveticaNeueLT Std" panose="020B0604020202020204" pitchFamily="34" charset="0"/>
            </a:endParaRPr>
          </a:p>
        </p:txBody>
      </p:sp>
    </p:spTree>
    <p:extLst>
      <p:ext uri="{BB962C8B-B14F-4D97-AF65-F5344CB8AC3E}">
        <p14:creationId xmlns:p14="http://schemas.microsoft.com/office/powerpoint/2010/main" val="15302794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C4B73-80C3-3ED4-CC82-56C50ACCE364}"/>
              </a:ext>
            </a:extLst>
          </p:cNvPr>
          <p:cNvSpPr>
            <a:spLocks noGrp="1"/>
          </p:cNvSpPr>
          <p:nvPr>
            <p:ph type="title"/>
          </p:nvPr>
        </p:nvSpPr>
        <p:spPr>
          <a:xfrm>
            <a:off x="838200" y="500062"/>
            <a:ext cx="10515600" cy="1325563"/>
          </a:xfrm>
        </p:spPr>
        <p:txBody>
          <a:bodyPr/>
          <a:lstStyle/>
          <a:p>
            <a:r>
              <a:rPr lang="en-US" b="1" dirty="0">
                <a:solidFill>
                  <a:srgbClr val="04A651"/>
                </a:solidFill>
                <a:latin typeface="Franklin Gothic Book" panose="020B0503020102020204" pitchFamily="34" charset="0"/>
              </a:rPr>
              <a:t>You’re Right</a:t>
            </a:r>
          </a:p>
        </p:txBody>
      </p:sp>
      <p:pic>
        <p:nvPicPr>
          <p:cNvPr id="6" name="Content Placeholder 4">
            <a:extLst>
              <a:ext uri="{FF2B5EF4-FFF2-40B4-BE49-F238E27FC236}">
                <a16:creationId xmlns:a16="http://schemas.microsoft.com/office/drawing/2014/main" id="{EE5A0F19-EBDC-82AF-3EA8-E9EF5FA73E1A}"/>
              </a:ext>
            </a:extLst>
          </p:cNvPr>
          <p:cNvPicPr>
            <a:picLocks noChangeAspect="1"/>
          </p:cNvPicPr>
          <p:nvPr/>
        </p:nvPicPr>
        <p:blipFill>
          <a:blip r:embed="rId2"/>
          <a:srcRect/>
          <a:stretch/>
        </p:blipFill>
        <p:spPr>
          <a:xfrm>
            <a:off x="11182350" y="5859901"/>
            <a:ext cx="882130" cy="899379"/>
          </a:xfrm>
          <a:prstGeom prst="rect">
            <a:avLst/>
          </a:prstGeom>
        </p:spPr>
      </p:pic>
      <p:sp>
        <p:nvSpPr>
          <p:cNvPr id="7" name="Action Button: Go Forward or Next 6">
            <a:hlinkClick r:id="" action="ppaction://hlinkshowjump?jump=nextslide" highlightClick="1"/>
            <a:extLst>
              <a:ext uri="{FF2B5EF4-FFF2-40B4-BE49-F238E27FC236}">
                <a16:creationId xmlns:a16="http://schemas.microsoft.com/office/drawing/2014/main" id="{C3100534-8AC7-6285-5B53-509DC0C33EC1}"/>
              </a:ext>
            </a:extLst>
          </p:cNvPr>
          <p:cNvSpPr/>
          <p:nvPr/>
        </p:nvSpPr>
        <p:spPr>
          <a:xfrm>
            <a:off x="838200" y="5308385"/>
            <a:ext cx="995549" cy="1103032"/>
          </a:xfrm>
          <a:prstGeom prst="actionButtonForwardNext">
            <a:avLst/>
          </a:prstGeom>
          <a:solidFill>
            <a:srgbClr val="202452"/>
          </a:solidFill>
          <a:ln>
            <a:solidFill>
              <a:srgbClr val="04A6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9689AAEE-FE2E-A0BE-BC52-73E05E8DF4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39141" y="1085905"/>
            <a:ext cx="5513717" cy="5513717"/>
          </a:xfrm>
          <a:prstGeom prst="rect">
            <a:avLst/>
          </a:prstGeom>
        </p:spPr>
      </p:pic>
    </p:spTree>
    <p:extLst>
      <p:ext uri="{BB962C8B-B14F-4D97-AF65-F5344CB8AC3E}">
        <p14:creationId xmlns:p14="http://schemas.microsoft.com/office/powerpoint/2010/main" val="17447775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C4B73-80C3-3ED4-CC82-56C50ACCE364}"/>
              </a:ext>
            </a:extLst>
          </p:cNvPr>
          <p:cNvSpPr>
            <a:spLocks noGrp="1"/>
          </p:cNvSpPr>
          <p:nvPr>
            <p:ph type="title"/>
          </p:nvPr>
        </p:nvSpPr>
        <p:spPr>
          <a:xfrm>
            <a:off x="838200" y="500062"/>
            <a:ext cx="10515600" cy="1325563"/>
          </a:xfrm>
        </p:spPr>
        <p:txBody>
          <a:bodyPr/>
          <a:lstStyle/>
          <a:p>
            <a:r>
              <a:rPr lang="en-US" b="1" dirty="0">
                <a:solidFill>
                  <a:srgbClr val="04A651"/>
                </a:solidFill>
                <a:latin typeface="Franklin Gothic Book" panose="020B0503020102020204" pitchFamily="34" charset="0"/>
              </a:rPr>
              <a:t>Sorry. Try again.</a:t>
            </a:r>
          </a:p>
        </p:txBody>
      </p:sp>
      <p:pic>
        <p:nvPicPr>
          <p:cNvPr id="6" name="Content Placeholder 4">
            <a:extLst>
              <a:ext uri="{FF2B5EF4-FFF2-40B4-BE49-F238E27FC236}">
                <a16:creationId xmlns:a16="http://schemas.microsoft.com/office/drawing/2014/main" id="{EE5A0F19-EBDC-82AF-3EA8-E9EF5FA73E1A}"/>
              </a:ext>
            </a:extLst>
          </p:cNvPr>
          <p:cNvPicPr>
            <a:picLocks noChangeAspect="1"/>
          </p:cNvPicPr>
          <p:nvPr/>
        </p:nvPicPr>
        <p:blipFill>
          <a:blip r:embed="rId2"/>
          <a:srcRect/>
          <a:stretch/>
        </p:blipFill>
        <p:spPr>
          <a:xfrm>
            <a:off x="11182350" y="5859901"/>
            <a:ext cx="882130" cy="899379"/>
          </a:xfrm>
          <a:prstGeom prst="rect">
            <a:avLst/>
          </a:prstGeom>
        </p:spPr>
      </p:pic>
      <p:sp>
        <p:nvSpPr>
          <p:cNvPr id="7" name="Action Button: Go Forward or Next 6">
            <a:hlinkClick r:id="" action="ppaction://hlinkshowjump?jump=nextslide" highlightClick="1"/>
            <a:extLst>
              <a:ext uri="{FF2B5EF4-FFF2-40B4-BE49-F238E27FC236}">
                <a16:creationId xmlns:a16="http://schemas.microsoft.com/office/drawing/2014/main" id="{C3100534-8AC7-6285-5B53-509DC0C33EC1}"/>
              </a:ext>
            </a:extLst>
          </p:cNvPr>
          <p:cNvSpPr/>
          <p:nvPr/>
        </p:nvSpPr>
        <p:spPr>
          <a:xfrm>
            <a:off x="838200" y="5308385"/>
            <a:ext cx="995549" cy="1103032"/>
          </a:xfrm>
          <a:prstGeom prst="actionButtonForwardNext">
            <a:avLst/>
          </a:prstGeom>
          <a:solidFill>
            <a:srgbClr val="202452"/>
          </a:solidFill>
          <a:ln>
            <a:solidFill>
              <a:srgbClr val="04A6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29B592E0-74F6-6F9E-97DF-EBFBB7B103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23160" y="1385061"/>
            <a:ext cx="4745679" cy="4745679"/>
          </a:xfrm>
          <a:prstGeom prst="rect">
            <a:avLst/>
          </a:prstGeom>
        </p:spPr>
      </p:pic>
    </p:spTree>
    <p:extLst>
      <p:ext uri="{BB962C8B-B14F-4D97-AF65-F5344CB8AC3E}">
        <p14:creationId xmlns:p14="http://schemas.microsoft.com/office/powerpoint/2010/main" val="14564639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C4B73-80C3-3ED4-CC82-56C50ACCE364}"/>
              </a:ext>
            </a:extLst>
          </p:cNvPr>
          <p:cNvSpPr>
            <a:spLocks noGrp="1"/>
          </p:cNvSpPr>
          <p:nvPr>
            <p:ph type="title"/>
          </p:nvPr>
        </p:nvSpPr>
        <p:spPr>
          <a:xfrm>
            <a:off x="838200" y="500062"/>
            <a:ext cx="10515600" cy="1325563"/>
          </a:xfrm>
        </p:spPr>
        <p:txBody>
          <a:bodyPr/>
          <a:lstStyle/>
          <a:p>
            <a:r>
              <a:rPr lang="en-US" b="1" dirty="0">
                <a:solidFill>
                  <a:srgbClr val="04A651"/>
                </a:solidFill>
                <a:latin typeface="Franklin Gothic Book" panose="020B0503020102020204" pitchFamily="34" charset="0"/>
              </a:rPr>
              <a:t>Training Completed</a:t>
            </a:r>
          </a:p>
        </p:txBody>
      </p:sp>
      <p:pic>
        <p:nvPicPr>
          <p:cNvPr id="6" name="Content Placeholder 4">
            <a:extLst>
              <a:ext uri="{FF2B5EF4-FFF2-40B4-BE49-F238E27FC236}">
                <a16:creationId xmlns:a16="http://schemas.microsoft.com/office/drawing/2014/main" id="{EE5A0F19-EBDC-82AF-3EA8-E9EF5FA73E1A}"/>
              </a:ext>
            </a:extLst>
          </p:cNvPr>
          <p:cNvPicPr>
            <a:picLocks noChangeAspect="1"/>
          </p:cNvPicPr>
          <p:nvPr/>
        </p:nvPicPr>
        <p:blipFill>
          <a:blip r:embed="rId2"/>
          <a:srcRect/>
          <a:stretch/>
        </p:blipFill>
        <p:spPr>
          <a:xfrm>
            <a:off x="11182350" y="5859901"/>
            <a:ext cx="882130" cy="899379"/>
          </a:xfrm>
          <a:prstGeom prst="rect">
            <a:avLst/>
          </a:prstGeom>
        </p:spPr>
      </p:pic>
      <p:sp>
        <p:nvSpPr>
          <p:cNvPr id="7" name="Action Button: Go Forward or Next 6">
            <a:hlinkClick r:id="" action="ppaction://hlinkshowjump?jump=nextslide" highlightClick="1"/>
            <a:extLst>
              <a:ext uri="{FF2B5EF4-FFF2-40B4-BE49-F238E27FC236}">
                <a16:creationId xmlns:a16="http://schemas.microsoft.com/office/drawing/2014/main" id="{C3100534-8AC7-6285-5B53-509DC0C33EC1}"/>
              </a:ext>
            </a:extLst>
          </p:cNvPr>
          <p:cNvSpPr/>
          <p:nvPr/>
        </p:nvSpPr>
        <p:spPr>
          <a:xfrm>
            <a:off x="838200" y="5308385"/>
            <a:ext cx="995549" cy="1103032"/>
          </a:xfrm>
          <a:prstGeom prst="actionButtonForwardNext">
            <a:avLst/>
          </a:prstGeom>
          <a:solidFill>
            <a:srgbClr val="202452"/>
          </a:solidFill>
          <a:ln>
            <a:solidFill>
              <a:srgbClr val="04A6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6CFDC136-6CA1-1318-FFD2-FAF4B2D9972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89381" y="1825625"/>
            <a:ext cx="6613237" cy="1642020"/>
          </a:xfrm>
          <a:prstGeom prst="rect">
            <a:avLst/>
          </a:prstGeom>
        </p:spPr>
      </p:pic>
      <p:sp>
        <p:nvSpPr>
          <p:cNvPr id="5" name="TextBox 4">
            <a:extLst>
              <a:ext uri="{FF2B5EF4-FFF2-40B4-BE49-F238E27FC236}">
                <a16:creationId xmlns:a16="http://schemas.microsoft.com/office/drawing/2014/main" id="{0AC9F34E-649E-AD41-5F32-434EFC2A25E0}"/>
              </a:ext>
            </a:extLst>
          </p:cNvPr>
          <p:cNvSpPr txBox="1"/>
          <p:nvPr/>
        </p:nvSpPr>
        <p:spPr>
          <a:xfrm>
            <a:off x="838200" y="3696650"/>
            <a:ext cx="10515600" cy="1200329"/>
          </a:xfrm>
          <a:prstGeom prst="rect">
            <a:avLst/>
          </a:prstGeom>
          <a:noFill/>
        </p:spPr>
        <p:txBody>
          <a:bodyPr wrap="square" rtlCol="0">
            <a:spAutoFit/>
          </a:bodyPr>
          <a:lstStyle/>
          <a:p>
            <a:pPr algn="ctr"/>
            <a:r>
              <a:rPr lang="en-US" sz="2400" dirty="0">
                <a:solidFill>
                  <a:srgbClr val="202452"/>
                </a:solidFill>
              </a:rPr>
              <a:t>You have completed the Limited English Proficiency Training! On the next slide enter your name and date you completed the training and submit to your supervisor. </a:t>
            </a:r>
          </a:p>
        </p:txBody>
      </p:sp>
    </p:spTree>
    <p:extLst>
      <p:ext uri="{BB962C8B-B14F-4D97-AF65-F5344CB8AC3E}">
        <p14:creationId xmlns:p14="http://schemas.microsoft.com/office/powerpoint/2010/main" val="19429699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C4B73-80C3-3ED4-CC82-56C50ACCE364}"/>
              </a:ext>
            </a:extLst>
          </p:cNvPr>
          <p:cNvSpPr>
            <a:spLocks noGrp="1"/>
          </p:cNvSpPr>
          <p:nvPr>
            <p:ph type="title"/>
          </p:nvPr>
        </p:nvSpPr>
        <p:spPr>
          <a:xfrm>
            <a:off x="838200" y="500062"/>
            <a:ext cx="10515600" cy="1325563"/>
          </a:xfrm>
        </p:spPr>
        <p:txBody>
          <a:bodyPr/>
          <a:lstStyle/>
          <a:p>
            <a:r>
              <a:rPr lang="en-US" b="1" dirty="0">
                <a:solidFill>
                  <a:srgbClr val="04A651"/>
                </a:solidFill>
                <a:latin typeface="Franklin Gothic Book" panose="020B0503020102020204" pitchFamily="34" charset="0"/>
              </a:rPr>
              <a:t>Certificate of Completion</a:t>
            </a:r>
          </a:p>
        </p:txBody>
      </p:sp>
      <p:pic>
        <p:nvPicPr>
          <p:cNvPr id="6" name="Content Placeholder 4">
            <a:extLst>
              <a:ext uri="{FF2B5EF4-FFF2-40B4-BE49-F238E27FC236}">
                <a16:creationId xmlns:a16="http://schemas.microsoft.com/office/drawing/2014/main" id="{EE5A0F19-EBDC-82AF-3EA8-E9EF5FA73E1A}"/>
              </a:ext>
            </a:extLst>
          </p:cNvPr>
          <p:cNvPicPr>
            <a:picLocks noChangeAspect="1"/>
          </p:cNvPicPr>
          <p:nvPr/>
        </p:nvPicPr>
        <p:blipFill>
          <a:blip r:embed="rId2"/>
          <a:srcRect/>
          <a:stretch/>
        </p:blipFill>
        <p:spPr>
          <a:xfrm>
            <a:off x="11182350" y="5859901"/>
            <a:ext cx="882130" cy="899379"/>
          </a:xfrm>
          <a:prstGeom prst="rect">
            <a:avLst/>
          </a:prstGeom>
        </p:spPr>
      </p:pic>
      <p:pic>
        <p:nvPicPr>
          <p:cNvPr id="3" name="Picture 2">
            <a:extLst>
              <a:ext uri="{FF2B5EF4-FFF2-40B4-BE49-F238E27FC236}">
                <a16:creationId xmlns:a16="http://schemas.microsoft.com/office/drawing/2014/main" id="{0B25DC76-228D-8ED4-0D9A-D97452C9206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13586" y="1679832"/>
            <a:ext cx="6164827" cy="4763730"/>
          </a:xfrm>
          <a:prstGeom prst="rect">
            <a:avLst/>
          </a:prstGeom>
          <a:ln>
            <a:solidFill>
              <a:schemeClr val="tx1"/>
            </a:solidFill>
          </a:ln>
        </p:spPr>
      </p:pic>
      <p:sp>
        <p:nvSpPr>
          <p:cNvPr id="8" name="Rectangle 7">
            <a:extLst>
              <a:ext uri="{FF2B5EF4-FFF2-40B4-BE49-F238E27FC236}">
                <a16:creationId xmlns:a16="http://schemas.microsoft.com/office/drawing/2014/main" id="{9BD53CAA-6EEB-A3DB-D69F-D50768791F85}"/>
              </a:ext>
            </a:extLst>
          </p:cNvPr>
          <p:cNvSpPr/>
          <p:nvPr/>
        </p:nvSpPr>
        <p:spPr>
          <a:xfrm>
            <a:off x="4178460" y="4962925"/>
            <a:ext cx="1713053" cy="8275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picture containing logo&#10;&#10;Description automatically generated">
            <a:extLst>
              <a:ext uri="{FF2B5EF4-FFF2-40B4-BE49-F238E27FC236}">
                <a16:creationId xmlns:a16="http://schemas.microsoft.com/office/drawing/2014/main" id="{D49DDB12-47E0-D4FF-2845-D4997A6D1CF3}"/>
              </a:ext>
            </a:extLst>
          </p:cNvPr>
          <p:cNvPicPr>
            <a:picLocks noChangeAspect="1"/>
          </p:cNvPicPr>
          <p:nvPr/>
        </p:nvPicPr>
        <p:blipFill>
          <a:blip r:embed="rId4"/>
          <a:stretch>
            <a:fillRect/>
          </a:stretch>
        </p:blipFill>
        <p:spPr>
          <a:xfrm>
            <a:off x="3939489" y="5127694"/>
            <a:ext cx="2156510" cy="497985"/>
          </a:xfrm>
          <a:prstGeom prst="rect">
            <a:avLst/>
          </a:prstGeom>
        </p:spPr>
      </p:pic>
    </p:spTree>
    <p:extLst>
      <p:ext uri="{BB962C8B-B14F-4D97-AF65-F5344CB8AC3E}">
        <p14:creationId xmlns:p14="http://schemas.microsoft.com/office/powerpoint/2010/main" val="23333608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C4B73-80C3-3ED4-CC82-56C50ACCE364}"/>
              </a:ext>
            </a:extLst>
          </p:cNvPr>
          <p:cNvSpPr>
            <a:spLocks noGrp="1"/>
          </p:cNvSpPr>
          <p:nvPr>
            <p:ph type="title"/>
          </p:nvPr>
        </p:nvSpPr>
        <p:spPr>
          <a:xfrm>
            <a:off x="838200" y="500062"/>
            <a:ext cx="10515600" cy="1325563"/>
          </a:xfrm>
        </p:spPr>
        <p:txBody>
          <a:bodyPr/>
          <a:lstStyle/>
          <a:p>
            <a:r>
              <a:rPr lang="en-US" b="1" dirty="0">
                <a:solidFill>
                  <a:srgbClr val="04A651"/>
                </a:solidFill>
                <a:latin typeface="Franklin Gothic Book" panose="020B0503020102020204" pitchFamily="34" charset="0"/>
              </a:rPr>
              <a:t>Limited English Proficiency &amp; Program Assistance Training</a:t>
            </a:r>
          </a:p>
        </p:txBody>
      </p:sp>
      <p:pic>
        <p:nvPicPr>
          <p:cNvPr id="6" name="Content Placeholder 4">
            <a:extLst>
              <a:ext uri="{FF2B5EF4-FFF2-40B4-BE49-F238E27FC236}">
                <a16:creationId xmlns:a16="http://schemas.microsoft.com/office/drawing/2014/main" id="{EE5A0F19-EBDC-82AF-3EA8-E9EF5FA73E1A}"/>
              </a:ext>
            </a:extLst>
          </p:cNvPr>
          <p:cNvPicPr>
            <a:picLocks noChangeAspect="1"/>
          </p:cNvPicPr>
          <p:nvPr/>
        </p:nvPicPr>
        <p:blipFill>
          <a:blip r:embed="rId2"/>
          <a:srcRect/>
          <a:stretch/>
        </p:blipFill>
        <p:spPr>
          <a:xfrm>
            <a:off x="11182350" y="5859901"/>
            <a:ext cx="882130" cy="899379"/>
          </a:xfrm>
          <a:prstGeom prst="rect">
            <a:avLst/>
          </a:prstGeom>
        </p:spPr>
      </p:pic>
      <p:sp>
        <p:nvSpPr>
          <p:cNvPr id="5" name="Rectangle 4">
            <a:extLst>
              <a:ext uri="{FF2B5EF4-FFF2-40B4-BE49-F238E27FC236}">
                <a16:creationId xmlns:a16="http://schemas.microsoft.com/office/drawing/2014/main" id="{FBB4991A-FF81-2BE2-7DC5-0F05F2600DAA}"/>
              </a:ext>
            </a:extLst>
          </p:cNvPr>
          <p:cNvSpPr/>
          <p:nvPr/>
        </p:nvSpPr>
        <p:spPr>
          <a:xfrm>
            <a:off x="838200" y="2032462"/>
            <a:ext cx="10515600" cy="2677656"/>
          </a:xfrm>
          <a:prstGeom prst="rect">
            <a:avLst/>
          </a:prstGeom>
        </p:spPr>
        <p:txBody>
          <a:bodyPr wrap="square">
            <a:spAutoFit/>
          </a:bodyPr>
          <a:lstStyle/>
          <a:p>
            <a:r>
              <a:rPr lang="en-US" sz="2800" dirty="0">
                <a:solidFill>
                  <a:srgbClr val="202452"/>
                </a:solidFill>
                <a:latin typeface="HelveticaNeueLT Std" panose="020B0604020202020204"/>
              </a:rPr>
              <a:t>Thank you for attending the LEP and PA Training! Please watch the training video on the next page, answer a few questions about LEP and PA and enter your name on the certificate and submit to your supervisor showing that you have completed the training. Please click on the      icon to move forward with the presentation      and to go back in the presentation. </a:t>
            </a:r>
          </a:p>
        </p:txBody>
      </p:sp>
      <p:sp>
        <p:nvSpPr>
          <p:cNvPr id="7" name="Action Button: Go Forward or Next 6">
            <a:hlinkClick r:id="" action="ppaction://hlinkshowjump?jump=nextslide" highlightClick="1"/>
            <a:extLst>
              <a:ext uri="{FF2B5EF4-FFF2-40B4-BE49-F238E27FC236}">
                <a16:creationId xmlns:a16="http://schemas.microsoft.com/office/drawing/2014/main" id="{C3100534-8AC7-6285-5B53-509DC0C33EC1}"/>
              </a:ext>
            </a:extLst>
          </p:cNvPr>
          <p:cNvSpPr/>
          <p:nvPr/>
        </p:nvSpPr>
        <p:spPr>
          <a:xfrm>
            <a:off x="838200" y="5308385"/>
            <a:ext cx="995549" cy="1103032"/>
          </a:xfrm>
          <a:prstGeom prst="actionButtonForwardNext">
            <a:avLst/>
          </a:prstGeom>
          <a:solidFill>
            <a:srgbClr val="202452"/>
          </a:solidFill>
          <a:ln>
            <a:solidFill>
              <a:srgbClr val="04A6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ction Button: Go Forward or Next 8">
            <a:hlinkClick r:id="" action="ppaction://noaction" highlightClick="1"/>
            <a:extLst>
              <a:ext uri="{FF2B5EF4-FFF2-40B4-BE49-F238E27FC236}">
                <a16:creationId xmlns:a16="http://schemas.microsoft.com/office/drawing/2014/main" id="{60A3CF33-4675-F4A9-96A7-501E915C55C4}"/>
              </a:ext>
            </a:extLst>
          </p:cNvPr>
          <p:cNvSpPr/>
          <p:nvPr/>
        </p:nvSpPr>
        <p:spPr>
          <a:xfrm>
            <a:off x="5370653" y="3857890"/>
            <a:ext cx="312516" cy="308998"/>
          </a:xfrm>
          <a:prstGeom prst="actionButtonForwardNext">
            <a:avLst/>
          </a:prstGeom>
          <a:solidFill>
            <a:srgbClr val="202452"/>
          </a:solidFill>
          <a:ln>
            <a:solidFill>
              <a:srgbClr val="04A6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ction Button: Go Forward or Next 9">
            <a:hlinkClick r:id="" action="ppaction://noaction" highlightClick="1"/>
            <a:extLst>
              <a:ext uri="{FF2B5EF4-FFF2-40B4-BE49-F238E27FC236}">
                <a16:creationId xmlns:a16="http://schemas.microsoft.com/office/drawing/2014/main" id="{6D7F1722-CD80-DBDC-0559-A7349BACC370}"/>
              </a:ext>
            </a:extLst>
          </p:cNvPr>
          <p:cNvSpPr/>
          <p:nvPr/>
        </p:nvSpPr>
        <p:spPr>
          <a:xfrm>
            <a:off x="3048003" y="4313730"/>
            <a:ext cx="312516" cy="308998"/>
          </a:xfrm>
          <a:prstGeom prst="actionButtonForwardNext">
            <a:avLst/>
          </a:prstGeom>
          <a:solidFill>
            <a:srgbClr val="202452"/>
          </a:solidFill>
          <a:ln>
            <a:solidFill>
              <a:srgbClr val="04A6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269005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C4B73-80C3-3ED4-CC82-56C50ACCE364}"/>
              </a:ext>
            </a:extLst>
          </p:cNvPr>
          <p:cNvSpPr>
            <a:spLocks noGrp="1"/>
          </p:cNvSpPr>
          <p:nvPr>
            <p:ph type="title"/>
          </p:nvPr>
        </p:nvSpPr>
        <p:spPr>
          <a:xfrm>
            <a:off x="838200" y="500062"/>
            <a:ext cx="10515600" cy="1325563"/>
          </a:xfrm>
        </p:spPr>
        <p:txBody>
          <a:bodyPr/>
          <a:lstStyle/>
          <a:p>
            <a:r>
              <a:rPr lang="en-US" b="1" dirty="0">
                <a:solidFill>
                  <a:srgbClr val="04A651"/>
                </a:solidFill>
                <a:latin typeface="Franklin Gothic Book" panose="020B0503020102020204" pitchFamily="34" charset="0"/>
              </a:rPr>
              <a:t>Limited English Proficiency &amp; Program Assistance Training (cont’d)</a:t>
            </a:r>
          </a:p>
        </p:txBody>
      </p:sp>
      <p:pic>
        <p:nvPicPr>
          <p:cNvPr id="6" name="Content Placeholder 4">
            <a:extLst>
              <a:ext uri="{FF2B5EF4-FFF2-40B4-BE49-F238E27FC236}">
                <a16:creationId xmlns:a16="http://schemas.microsoft.com/office/drawing/2014/main" id="{EE5A0F19-EBDC-82AF-3EA8-E9EF5FA73E1A}"/>
              </a:ext>
            </a:extLst>
          </p:cNvPr>
          <p:cNvPicPr>
            <a:picLocks noChangeAspect="1"/>
          </p:cNvPicPr>
          <p:nvPr/>
        </p:nvPicPr>
        <p:blipFill>
          <a:blip r:embed="rId2"/>
          <a:srcRect/>
          <a:stretch/>
        </p:blipFill>
        <p:spPr>
          <a:xfrm>
            <a:off x="11182350" y="5859901"/>
            <a:ext cx="882130" cy="899379"/>
          </a:xfrm>
          <a:prstGeom prst="rect">
            <a:avLst/>
          </a:prstGeom>
        </p:spPr>
      </p:pic>
      <p:sp>
        <p:nvSpPr>
          <p:cNvPr id="7" name="Action Button: Go Forward or Next 6">
            <a:hlinkClick r:id="" action="ppaction://hlinkshowjump?jump=nextslide" highlightClick="1"/>
            <a:extLst>
              <a:ext uri="{FF2B5EF4-FFF2-40B4-BE49-F238E27FC236}">
                <a16:creationId xmlns:a16="http://schemas.microsoft.com/office/drawing/2014/main" id="{C3100534-8AC7-6285-5B53-509DC0C33EC1}"/>
              </a:ext>
            </a:extLst>
          </p:cNvPr>
          <p:cNvSpPr/>
          <p:nvPr/>
        </p:nvSpPr>
        <p:spPr>
          <a:xfrm>
            <a:off x="838200" y="5308385"/>
            <a:ext cx="995549" cy="1103032"/>
          </a:xfrm>
          <a:prstGeom prst="actionButtonForwardNext">
            <a:avLst/>
          </a:prstGeom>
          <a:solidFill>
            <a:srgbClr val="202452"/>
          </a:solidFill>
          <a:ln>
            <a:solidFill>
              <a:srgbClr val="04A6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7EB34F3B-D845-B967-4266-711EABB53695}"/>
              </a:ext>
            </a:extLst>
          </p:cNvPr>
          <p:cNvPicPr>
            <a:picLocks noChangeAspect="1"/>
          </p:cNvPicPr>
          <p:nvPr/>
        </p:nvPicPr>
        <p:blipFill>
          <a:blip r:embed="rId3"/>
          <a:stretch>
            <a:fillRect/>
          </a:stretch>
        </p:blipFill>
        <p:spPr>
          <a:xfrm>
            <a:off x="2532495" y="2009627"/>
            <a:ext cx="7127009" cy="3996683"/>
          </a:xfrm>
          <a:prstGeom prst="rect">
            <a:avLst/>
          </a:prstGeom>
        </p:spPr>
      </p:pic>
    </p:spTree>
    <p:extLst>
      <p:ext uri="{BB962C8B-B14F-4D97-AF65-F5344CB8AC3E}">
        <p14:creationId xmlns:p14="http://schemas.microsoft.com/office/powerpoint/2010/main" val="2218781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C4B73-80C3-3ED4-CC82-56C50ACCE364}"/>
              </a:ext>
            </a:extLst>
          </p:cNvPr>
          <p:cNvSpPr>
            <a:spLocks noGrp="1"/>
          </p:cNvSpPr>
          <p:nvPr>
            <p:ph type="title"/>
          </p:nvPr>
        </p:nvSpPr>
        <p:spPr>
          <a:xfrm>
            <a:off x="838200" y="500062"/>
            <a:ext cx="10515600" cy="1325563"/>
          </a:xfrm>
        </p:spPr>
        <p:txBody>
          <a:bodyPr/>
          <a:lstStyle/>
          <a:p>
            <a:r>
              <a:rPr lang="en-US" b="1" dirty="0">
                <a:solidFill>
                  <a:srgbClr val="04A651"/>
                </a:solidFill>
                <a:latin typeface="Franklin Gothic Book" panose="020B0503020102020204" pitchFamily="34" charset="0"/>
              </a:rPr>
              <a:t>LEP &amp; PA Training Quiz</a:t>
            </a:r>
          </a:p>
        </p:txBody>
      </p:sp>
      <p:pic>
        <p:nvPicPr>
          <p:cNvPr id="6" name="Content Placeholder 4">
            <a:extLst>
              <a:ext uri="{FF2B5EF4-FFF2-40B4-BE49-F238E27FC236}">
                <a16:creationId xmlns:a16="http://schemas.microsoft.com/office/drawing/2014/main" id="{EE5A0F19-EBDC-82AF-3EA8-E9EF5FA73E1A}"/>
              </a:ext>
            </a:extLst>
          </p:cNvPr>
          <p:cNvPicPr>
            <a:picLocks noChangeAspect="1"/>
          </p:cNvPicPr>
          <p:nvPr/>
        </p:nvPicPr>
        <p:blipFill>
          <a:blip r:embed="rId2"/>
          <a:srcRect/>
          <a:stretch/>
        </p:blipFill>
        <p:spPr>
          <a:xfrm>
            <a:off x="11182350" y="5859901"/>
            <a:ext cx="882130" cy="899379"/>
          </a:xfrm>
          <a:prstGeom prst="rect">
            <a:avLst/>
          </a:prstGeom>
        </p:spPr>
      </p:pic>
      <p:sp>
        <p:nvSpPr>
          <p:cNvPr id="7" name="Action Button: Go Forward or Next 6">
            <a:hlinkClick r:id="" action="ppaction://hlinkshowjump?jump=nextslide" highlightClick="1"/>
            <a:extLst>
              <a:ext uri="{FF2B5EF4-FFF2-40B4-BE49-F238E27FC236}">
                <a16:creationId xmlns:a16="http://schemas.microsoft.com/office/drawing/2014/main" id="{C3100534-8AC7-6285-5B53-509DC0C33EC1}"/>
              </a:ext>
            </a:extLst>
          </p:cNvPr>
          <p:cNvSpPr/>
          <p:nvPr/>
        </p:nvSpPr>
        <p:spPr>
          <a:xfrm>
            <a:off x="838200" y="5308385"/>
            <a:ext cx="995549" cy="1103032"/>
          </a:xfrm>
          <a:prstGeom prst="actionButtonForwardNext">
            <a:avLst/>
          </a:prstGeom>
          <a:solidFill>
            <a:srgbClr val="202452"/>
          </a:solidFill>
          <a:ln>
            <a:solidFill>
              <a:srgbClr val="04A6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ction Button: Go Forward or Next 8">
            <a:hlinkClick r:id="" action="ppaction://noaction" highlightClick="1"/>
            <a:extLst>
              <a:ext uri="{FF2B5EF4-FFF2-40B4-BE49-F238E27FC236}">
                <a16:creationId xmlns:a16="http://schemas.microsoft.com/office/drawing/2014/main" id="{60A3CF33-4675-F4A9-96A7-501E915C55C4}"/>
              </a:ext>
            </a:extLst>
          </p:cNvPr>
          <p:cNvSpPr/>
          <p:nvPr/>
        </p:nvSpPr>
        <p:spPr>
          <a:xfrm>
            <a:off x="6665092" y="3405850"/>
            <a:ext cx="312516" cy="308998"/>
          </a:xfrm>
          <a:prstGeom prst="actionButtonForwardNext">
            <a:avLst/>
          </a:prstGeom>
          <a:solidFill>
            <a:srgbClr val="202452"/>
          </a:solidFill>
          <a:ln>
            <a:solidFill>
              <a:srgbClr val="04A6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ction Button: Go Forward or Next 9">
            <a:hlinkClick r:id="" action="ppaction://noaction" highlightClick="1"/>
            <a:extLst>
              <a:ext uri="{FF2B5EF4-FFF2-40B4-BE49-F238E27FC236}">
                <a16:creationId xmlns:a16="http://schemas.microsoft.com/office/drawing/2014/main" id="{6D7F1722-CD80-DBDC-0559-A7349BACC370}"/>
              </a:ext>
            </a:extLst>
          </p:cNvPr>
          <p:cNvSpPr/>
          <p:nvPr/>
        </p:nvSpPr>
        <p:spPr>
          <a:xfrm>
            <a:off x="8985815" y="2996689"/>
            <a:ext cx="312516" cy="308998"/>
          </a:xfrm>
          <a:prstGeom prst="actionButtonForwardNext">
            <a:avLst/>
          </a:prstGeom>
          <a:solidFill>
            <a:srgbClr val="202452"/>
          </a:solidFill>
          <a:ln>
            <a:solidFill>
              <a:srgbClr val="04A6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6AD307B9-0995-7DBD-5148-E2E0AAD40CEB}"/>
              </a:ext>
            </a:extLst>
          </p:cNvPr>
          <p:cNvSpPr txBox="1"/>
          <p:nvPr/>
        </p:nvSpPr>
        <p:spPr>
          <a:xfrm>
            <a:off x="838200" y="1825625"/>
            <a:ext cx="10515600" cy="1938992"/>
          </a:xfrm>
          <a:prstGeom prst="rect">
            <a:avLst/>
          </a:prstGeom>
          <a:noFill/>
        </p:spPr>
        <p:txBody>
          <a:bodyPr wrap="square" rtlCol="0">
            <a:spAutoFit/>
          </a:bodyPr>
          <a:lstStyle/>
          <a:p>
            <a:r>
              <a:rPr lang="en-US" sz="2400" dirty="0">
                <a:solidFill>
                  <a:srgbClr val="202452"/>
                </a:solidFill>
              </a:rPr>
              <a:t>Directions </a:t>
            </a:r>
          </a:p>
          <a:p>
            <a:pPr marL="342900" indent="-342900">
              <a:buAutoNum type="arabicPeriod"/>
            </a:pPr>
            <a:r>
              <a:rPr lang="en-US" sz="2400" dirty="0">
                <a:solidFill>
                  <a:srgbClr val="202452"/>
                </a:solidFill>
              </a:rPr>
              <a:t>Read each of the following questions carefully </a:t>
            </a:r>
          </a:p>
          <a:p>
            <a:pPr marL="342900" indent="-342900">
              <a:buAutoNum type="arabicPeriod"/>
            </a:pPr>
            <a:r>
              <a:rPr lang="en-US" sz="2400" dirty="0">
                <a:solidFill>
                  <a:srgbClr val="202452"/>
                </a:solidFill>
              </a:rPr>
              <a:t>Click on the correct answer</a:t>
            </a:r>
          </a:p>
          <a:p>
            <a:pPr marL="342900" indent="-342900">
              <a:buAutoNum type="arabicPeriod"/>
            </a:pPr>
            <a:r>
              <a:rPr lang="en-US" sz="2400" dirty="0">
                <a:solidFill>
                  <a:srgbClr val="202452"/>
                </a:solidFill>
              </a:rPr>
              <a:t>If you don’t get it right the first time try again by selecting the        icon</a:t>
            </a:r>
          </a:p>
          <a:p>
            <a:pPr marL="342900" indent="-342900">
              <a:buAutoNum type="arabicPeriod"/>
            </a:pPr>
            <a:r>
              <a:rPr lang="en-US" sz="2400" dirty="0">
                <a:solidFill>
                  <a:srgbClr val="202452"/>
                </a:solidFill>
              </a:rPr>
              <a:t>If you answer the question correctly select          to move on to the next question</a:t>
            </a:r>
          </a:p>
        </p:txBody>
      </p:sp>
    </p:spTree>
    <p:extLst>
      <p:ext uri="{BB962C8B-B14F-4D97-AF65-F5344CB8AC3E}">
        <p14:creationId xmlns:p14="http://schemas.microsoft.com/office/powerpoint/2010/main" val="2028343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Question 1</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2"/>
          <a:srcRect/>
          <a:stretch/>
        </p:blipFill>
        <p:spPr>
          <a:xfrm>
            <a:off x="11182350" y="5859901"/>
            <a:ext cx="882130" cy="899379"/>
          </a:xfrm>
          <a:prstGeom prst="rect">
            <a:avLst/>
          </a:prstGeom>
        </p:spPr>
      </p:pic>
      <p:sp>
        <p:nvSpPr>
          <p:cNvPr id="7" name="TextBox 6">
            <a:extLst>
              <a:ext uri="{FF2B5EF4-FFF2-40B4-BE49-F238E27FC236}">
                <a16:creationId xmlns:a16="http://schemas.microsoft.com/office/drawing/2014/main" id="{16560F2C-A91A-3A3E-99F8-9F521014E8B7}"/>
              </a:ext>
            </a:extLst>
          </p:cNvPr>
          <p:cNvSpPr txBox="1"/>
          <p:nvPr/>
        </p:nvSpPr>
        <p:spPr>
          <a:xfrm>
            <a:off x="838200" y="1690688"/>
            <a:ext cx="8072063" cy="1815882"/>
          </a:xfrm>
          <a:prstGeom prst="rect">
            <a:avLst/>
          </a:prstGeom>
          <a:noFill/>
        </p:spPr>
        <p:txBody>
          <a:bodyPr wrap="square" rtlCol="0">
            <a:spAutoFit/>
          </a:bodyPr>
          <a:lstStyle/>
          <a:p>
            <a:r>
              <a:rPr lang="en-US" sz="2800" dirty="0">
                <a:solidFill>
                  <a:srgbClr val="202452"/>
                </a:solidFill>
              </a:rPr>
              <a:t>What does LEP stand for?</a:t>
            </a:r>
          </a:p>
          <a:p>
            <a:pPr marL="342900" indent="-342900">
              <a:buFont typeface="+mj-lt"/>
              <a:buAutoNum type="arabicPeriod"/>
            </a:pPr>
            <a:r>
              <a:rPr lang="en-US" sz="2800" dirty="0">
                <a:solidFill>
                  <a:srgbClr val="0070C0"/>
                </a:solidFill>
                <a:hlinkClick r:id="rId3" action="ppaction://hlinksldjump">
                  <a:extLst>
                    <a:ext uri="{A12FA001-AC4F-418D-AE19-62706E023703}">
                      <ahyp:hlinkClr xmlns:ahyp="http://schemas.microsoft.com/office/drawing/2018/hyperlinkcolor" val="tx"/>
                    </a:ext>
                  </a:extLst>
                </a:hlinkClick>
              </a:rPr>
              <a:t>Lime Expensive Program.</a:t>
            </a:r>
            <a:endParaRPr lang="en-US" sz="2800" dirty="0">
              <a:solidFill>
                <a:srgbClr val="0070C0"/>
              </a:solidFill>
            </a:endParaRPr>
          </a:p>
          <a:p>
            <a:pPr marL="342900" indent="-342900">
              <a:buFont typeface="+mj-lt"/>
              <a:buAutoNum type="arabicPeriod"/>
            </a:pPr>
            <a:r>
              <a:rPr lang="en-US" sz="2800" dirty="0">
                <a:solidFill>
                  <a:srgbClr val="0070C0"/>
                </a:solidFill>
                <a:hlinkClick r:id="rId3" action="ppaction://hlinksldjump">
                  <a:extLst>
                    <a:ext uri="{A12FA001-AC4F-418D-AE19-62706E023703}">
                      <ahyp:hlinkClr xmlns:ahyp="http://schemas.microsoft.com/office/drawing/2018/hyperlinkcolor" val="tx"/>
                    </a:ext>
                  </a:extLst>
                </a:hlinkClick>
              </a:rPr>
              <a:t>Limited Exception Program</a:t>
            </a:r>
            <a:r>
              <a:rPr lang="en-US" sz="2800" dirty="0">
                <a:solidFill>
                  <a:srgbClr val="0070C0"/>
                </a:solidFill>
              </a:rPr>
              <a:t>. </a:t>
            </a:r>
          </a:p>
          <a:p>
            <a:pPr marL="342900" indent="-342900">
              <a:buFont typeface="+mj-lt"/>
              <a:buAutoNum type="arabicPeriod"/>
            </a:pPr>
            <a:r>
              <a:rPr lang="en-US" sz="2800" dirty="0">
                <a:solidFill>
                  <a:srgbClr val="0070C0"/>
                </a:solidFill>
                <a:hlinkClick r:id="rId4" action="ppaction://hlinksldjump">
                  <a:extLst>
                    <a:ext uri="{A12FA001-AC4F-418D-AE19-62706E023703}">
                      <ahyp:hlinkClr xmlns:ahyp="http://schemas.microsoft.com/office/drawing/2018/hyperlinkcolor" val="tx"/>
                    </a:ext>
                  </a:extLst>
                </a:hlinkClick>
              </a:rPr>
              <a:t>Limited English Proficiency.</a:t>
            </a:r>
            <a:endParaRPr lang="en-US" sz="2800" dirty="0">
              <a:solidFill>
                <a:srgbClr val="0070C0"/>
              </a:solidFill>
            </a:endParaRPr>
          </a:p>
        </p:txBody>
      </p:sp>
    </p:spTree>
    <p:extLst>
      <p:ext uri="{BB962C8B-B14F-4D97-AF65-F5344CB8AC3E}">
        <p14:creationId xmlns:p14="http://schemas.microsoft.com/office/powerpoint/2010/main" val="16960294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C4B73-80C3-3ED4-CC82-56C50ACCE364}"/>
              </a:ext>
            </a:extLst>
          </p:cNvPr>
          <p:cNvSpPr>
            <a:spLocks noGrp="1"/>
          </p:cNvSpPr>
          <p:nvPr>
            <p:ph type="title"/>
          </p:nvPr>
        </p:nvSpPr>
        <p:spPr>
          <a:xfrm>
            <a:off x="838200" y="500062"/>
            <a:ext cx="10515600" cy="1325563"/>
          </a:xfrm>
        </p:spPr>
        <p:txBody>
          <a:bodyPr/>
          <a:lstStyle/>
          <a:p>
            <a:r>
              <a:rPr lang="en-US" b="1" dirty="0">
                <a:solidFill>
                  <a:srgbClr val="04A651"/>
                </a:solidFill>
                <a:latin typeface="Franklin Gothic Book" panose="020B0503020102020204" pitchFamily="34" charset="0"/>
              </a:rPr>
              <a:t>You’re Right</a:t>
            </a:r>
          </a:p>
        </p:txBody>
      </p:sp>
      <p:pic>
        <p:nvPicPr>
          <p:cNvPr id="6" name="Content Placeholder 4">
            <a:extLst>
              <a:ext uri="{FF2B5EF4-FFF2-40B4-BE49-F238E27FC236}">
                <a16:creationId xmlns:a16="http://schemas.microsoft.com/office/drawing/2014/main" id="{EE5A0F19-EBDC-82AF-3EA8-E9EF5FA73E1A}"/>
              </a:ext>
            </a:extLst>
          </p:cNvPr>
          <p:cNvPicPr>
            <a:picLocks noChangeAspect="1"/>
          </p:cNvPicPr>
          <p:nvPr/>
        </p:nvPicPr>
        <p:blipFill>
          <a:blip r:embed="rId2"/>
          <a:srcRect/>
          <a:stretch/>
        </p:blipFill>
        <p:spPr>
          <a:xfrm>
            <a:off x="11182350" y="5859901"/>
            <a:ext cx="882130" cy="899379"/>
          </a:xfrm>
          <a:prstGeom prst="rect">
            <a:avLst/>
          </a:prstGeom>
        </p:spPr>
      </p:pic>
      <p:sp>
        <p:nvSpPr>
          <p:cNvPr id="7" name="Action Button: Go Forward or Next 6">
            <a:hlinkClick r:id="" action="ppaction://hlinkshowjump?jump=nextslide" highlightClick="1"/>
            <a:extLst>
              <a:ext uri="{FF2B5EF4-FFF2-40B4-BE49-F238E27FC236}">
                <a16:creationId xmlns:a16="http://schemas.microsoft.com/office/drawing/2014/main" id="{C3100534-8AC7-6285-5B53-509DC0C33EC1}"/>
              </a:ext>
            </a:extLst>
          </p:cNvPr>
          <p:cNvSpPr/>
          <p:nvPr/>
        </p:nvSpPr>
        <p:spPr>
          <a:xfrm>
            <a:off x="838200" y="5308385"/>
            <a:ext cx="995549" cy="1103032"/>
          </a:xfrm>
          <a:prstGeom prst="actionButtonForwardNext">
            <a:avLst/>
          </a:prstGeom>
          <a:solidFill>
            <a:srgbClr val="202452"/>
          </a:solidFill>
          <a:ln>
            <a:solidFill>
              <a:srgbClr val="04A6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9689AAEE-FE2E-A0BE-BC52-73E05E8DF4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39141" y="1085905"/>
            <a:ext cx="5513717" cy="5513717"/>
          </a:xfrm>
          <a:prstGeom prst="rect">
            <a:avLst/>
          </a:prstGeom>
        </p:spPr>
      </p:pic>
    </p:spTree>
    <p:extLst>
      <p:ext uri="{BB962C8B-B14F-4D97-AF65-F5344CB8AC3E}">
        <p14:creationId xmlns:p14="http://schemas.microsoft.com/office/powerpoint/2010/main" val="27096820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C4B73-80C3-3ED4-CC82-56C50ACCE364}"/>
              </a:ext>
            </a:extLst>
          </p:cNvPr>
          <p:cNvSpPr>
            <a:spLocks noGrp="1"/>
          </p:cNvSpPr>
          <p:nvPr>
            <p:ph type="title"/>
          </p:nvPr>
        </p:nvSpPr>
        <p:spPr>
          <a:xfrm>
            <a:off x="838200" y="500062"/>
            <a:ext cx="10515600" cy="1325563"/>
          </a:xfrm>
        </p:spPr>
        <p:txBody>
          <a:bodyPr/>
          <a:lstStyle/>
          <a:p>
            <a:r>
              <a:rPr lang="en-US" b="1" dirty="0">
                <a:solidFill>
                  <a:srgbClr val="04A651"/>
                </a:solidFill>
                <a:latin typeface="Franklin Gothic Book" panose="020B0503020102020204" pitchFamily="34" charset="0"/>
              </a:rPr>
              <a:t>Sorry. Try again.</a:t>
            </a:r>
          </a:p>
        </p:txBody>
      </p:sp>
      <p:pic>
        <p:nvPicPr>
          <p:cNvPr id="6" name="Content Placeholder 4">
            <a:extLst>
              <a:ext uri="{FF2B5EF4-FFF2-40B4-BE49-F238E27FC236}">
                <a16:creationId xmlns:a16="http://schemas.microsoft.com/office/drawing/2014/main" id="{EE5A0F19-EBDC-82AF-3EA8-E9EF5FA73E1A}"/>
              </a:ext>
            </a:extLst>
          </p:cNvPr>
          <p:cNvPicPr>
            <a:picLocks noChangeAspect="1"/>
          </p:cNvPicPr>
          <p:nvPr/>
        </p:nvPicPr>
        <p:blipFill>
          <a:blip r:embed="rId2"/>
          <a:srcRect/>
          <a:stretch/>
        </p:blipFill>
        <p:spPr>
          <a:xfrm>
            <a:off x="11182350" y="5859901"/>
            <a:ext cx="882130" cy="899379"/>
          </a:xfrm>
          <a:prstGeom prst="rect">
            <a:avLst/>
          </a:prstGeom>
        </p:spPr>
      </p:pic>
      <p:sp>
        <p:nvSpPr>
          <p:cNvPr id="7" name="Action Button: Go Forward or Next 6">
            <a:hlinkClick r:id="" action="ppaction://hlinkshowjump?jump=nextslide" highlightClick="1"/>
            <a:extLst>
              <a:ext uri="{FF2B5EF4-FFF2-40B4-BE49-F238E27FC236}">
                <a16:creationId xmlns:a16="http://schemas.microsoft.com/office/drawing/2014/main" id="{C3100534-8AC7-6285-5B53-509DC0C33EC1}"/>
              </a:ext>
            </a:extLst>
          </p:cNvPr>
          <p:cNvSpPr/>
          <p:nvPr/>
        </p:nvSpPr>
        <p:spPr>
          <a:xfrm>
            <a:off x="838200" y="5308385"/>
            <a:ext cx="995549" cy="1103032"/>
          </a:xfrm>
          <a:prstGeom prst="actionButtonForwardNext">
            <a:avLst/>
          </a:prstGeom>
          <a:solidFill>
            <a:srgbClr val="202452"/>
          </a:solidFill>
          <a:ln>
            <a:solidFill>
              <a:srgbClr val="04A6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29B592E0-74F6-6F9E-97DF-EBFBB7B103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23160" y="1385061"/>
            <a:ext cx="4745679" cy="4745679"/>
          </a:xfrm>
          <a:prstGeom prst="rect">
            <a:avLst/>
          </a:prstGeom>
        </p:spPr>
      </p:pic>
    </p:spTree>
    <p:extLst>
      <p:ext uri="{BB962C8B-B14F-4D97-AF65-F5344CB8AC3E}">
        <p14:creationId xmlns:p14="http://schemas.microsoft.com/office/powerpoint/2010/main" val="17000041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Question 2</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2"/>
          <a:srcRect/>
          <a:stretch/>
        </p:blipFill>
        <p:spPr>
          <a:xfrm>
            <a:off x="11182350" y="5859901"/>
            <a:ext cx="882130" cy="899379"/>
          </a:xfrm>
          <a:prstGeom prst="rect">
            <a:avLst/>
          </a:prstGeom>
        </p:spPr>
      </p:pic>
      <p:sp>
        <p:nvSpPr>
          <p:cNvPr id="3" name="TextBox 2">
            <a:extLst>
              <a:ext uri="{FF2B5EF4-FFF2-40B4-BE49-F238E27FC236}">
                <a16:creationId xmlns:a16="http://schemas.microsoft.com/office/drawing/2014/main" id="{CA9DC2AC-2072-5295-39AA-FF5F33CF117E}"/>
              </a:ext>
            </a:extLst>
          </p:cNvPr>
          <p:cNvSpPr txBox="1"/>
          <p:nvPr/>
        </p:nvSpPr>
        <p:spPr>
          <a:xfrm>
            <a:off x="838200" y="1690688"/>
            <a:ext cx="10515600" cy="2246769"/>
          </a:xfrm>
          <a:prstGeom prst="rect">
            <a:avLst/>
          </a:prstGeom>
          <a:noFill/>
        </p:spPr>
        <p:txBody>
          <a:bodyPr wrap="square" rtlCol="0">
            <a:spAutoFit/>
          </a:bodyPr>
          <a:lstStyle/>
          <a:p>
            <a:r>
              <a:rPr lang="en-US" sz="2800" dirty="0">
                <a:solidFill>
                  <a:srgbClr val="202452"/>
                </a:solidFill>
              </a:rPr>
              <a:t>What would be considered a barrier to disabled individuals?</a:t>
            </a:r>
          </a:p>
          <a:p>
            <a:r>
              <a:rPr lang="en-US" sz="2800" dirty="0">
                <a:solidFill>
                  <a:srgbClr val="202452"/>
                </a:solidFill>
              </a:rPr>
              <a:t>1. </a:t>
            </a:r>
            <a:r>
              <a:rPr lang="en-US" sz="2800" dirty="0">
                <a:solidFill>
                  <a:srgbClr val="0070C0"/>
                </a:solidFill>
                <a:hlinkClick r:id="rId3" action="ppaction://hlinksldjump">
                  <a:extLst>
                    <a:ext uri="{A12FA001-AC4F-418D-AE19-62706E023703}">
                      <ahyp:hlinkClr xmlns:ahyp="http://schemas.microsoft.com/office/drawing/2018/hyperlinkcolor" val="tx"/>
                    </a:ext>
                  </a:extLst>
                </a:hlinkClick>
              </a:rPr>
              <a:t>Little to no delays </a:t>
            </a:r>
            <a:endParaRPr lang="en-US" sz="2800" dirty="0">
              <a:solidFill>
                <a:srgbClr val="0070C0"/>
              </a:solidFill>
            </a:endParaRPr>
          </a:p>
          <a:p>
            <a:r>
              <a:rPr lang="en-US" sz="2800" dirty="0">
                <a:solidFill>
                  <a:srgbClr val="202452"/>
                </a:solidFill>
              </a:rPr>
              <a:t>2. </a:t>
            </a:r>
            <a:r>
              <a:rPr lang="en-US" sz="2800" dirty="0">
                <a:solidFill>
                  <a:srgbClr val="0070C0"/>
                </a:solidFill>
                <a:hlinkClick r:id="rId3" action="ppaction://hlinksldjump">
                  <a:extLst>
                    <a:ext uri="{A12FA001-AC4F-418D-AE19-62706E023703}">
                      <ahyp:hlinkClr xmlns:ahyp="http://schemas.microsoft.com/office/drawing/2018/hyperlinkcolor" val="tx"/>
                    </a:ext>
                  </a:extLst>
                </a:hlinkClick>
              </a:rPr>
              <a:t>Full participation in programs </a:t>
            </a:r>
            <a:endParaRPr lang="en-US" sz="2800" dirty="0">
              <a:solidFill>
                <a:srgbClr val="0070C0"/>
              </a:solidFill>
            </a:endParaRPr>
          </a:p>
          <a:p>
            <a:r>
              <a:rPr lang="en-US" sz="2800" dirty="0">
                <a:solidFill>
                  <a:srgbClr val="202452"/>
                </a:solidFill>
              </a:rPr>
              <a:t>3. </a:t>
            </a:r>
            <a:r>
              <a:rPr lang="en-US" sz="2800" dirty="0">
                <a:solidFill>
                  <a:srgbClr val="0070C0"/>
                </a:solidFill>
                <a:hlinkClick r:id="" action="ppaction://noaction">
                  <a:extLst>
                    <a:ext uri="{A12FA001-AC4F-418D-AE19-62706E023703}">
                      <ahyp:hlinkClr xmlns:ahyp="http://schemas.microsoft.com/office/drawing/2018/hyperlinkcolor" val="tx"/>
                    </a:ext>
                  </a:extLst>
                </a:hlinkClick>
              </a:rPr>
              <a:t>Inaccessible facility </a:t>
            </a:r>
          </a:p>
          <a:p>
            <a:r>
              <a:rPr lang="en-US" sz="2800" dirty="0">
                <a:solidFill>
                  <a:srgbClr val="202452"/>
                </a:solidFill>
                <a:hlinkClick r:id="" action="ppaction://noaction">
                  <a:extLst>
                    <a:ext uri="{A12FA001-AC4F-418D-AE19-62706E023703}">
                      <ahyp:hlinkClr xmlns:ahyp="http://schemas.microsoft.com/office/drawing/2018/hyperlinkcolor" val="tx"/>
                    </a:ext>
                  </a:extLst>
                </a:hlinkClick>
              </a:rPr>
              <a:t>  </a:t>
            </a:r>
            <a:endParaRPr lang="en-US" sz="2800" dirty="0">
              <a:solidFill>
                <a:srgbClr val="202452"/>
              </a:solidFill>
            </a:endParaRPr>
          </a:p>
        </p:txBody>
      </p:sp>
    </p:spTree>
    <p:extLst>
      <p:ext uri="{BB962C8B-B14F-4D97-AF65-F5344CB8AC3E}">
        <p14:creationId xmlns:p14="http://schemas.microsoft.com/office/powerpoint/2010/main" val="40811149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C4B73-80C3-3ED4-CC82-56C50ACCE364}"/>
              </a:ext>
            </a:extLst>
          </p:cNvPr>
          <p:cNvSpPr>
            <a:spLocks noGrp="1"/>
          </p:cNvSpPr>
          <p:nvPr>
            <p:ph type="title"/>
          </p:nvPr>
        </p:nvSpPr>
        <p:spPr>
          <a:xfrm>
            <a:off x="838200" y="500062"/>
            <a:ext cx="10515600" cy="1325563"/>
          </a:xfrm>
        </p:spPr>
        <p:txBody>
          <a:bodyPr/>
          <a:lstStyle/>
          <a:p>
            <a:r>
              <a:rPr lang="en-US" b="1" dirty="0">
                <a:solidFill>
                  <a:srgbClr val="04A651"/>
                </a:solidFill>
                <a:latin typeface="Franklin Gothic Book" panose="020B0503020102020204" pitchFamily="34" charset="0"/>
              </a:rPr>
              <a:t>You’re Right</a:t>
            </a:r>
          </a:p>
        </p:txBody>
      </p:sp>
      <p:pic>
        <p:nvPicPr>
          <p:cNvPr id="6" name="Content Placeholder 4">
            <a:extLst>
              <a:ext uri="{FF2B5EF4-FFF2-40B4-BE49-F238E27FC236}">
                <a16:creationId xmlns:a16="http://schemas.microsoft.com/office/drawing/2014/main" id="{EE5A0F19-EBDC-82AF-3EA8-E9EF5FA73E1A}"/>
              </a:ext>
            </a:extLst>
          </p:cNvPr>
          <p:cNvPicPr>
            <a:picLocks noChangeAspect="1"/>
          </p:cNvPicPr>
          <p:nvPr/>
        </p:nvPicPr>
        <p:blipFill>
          <a:blip r:embed="rId2"/>
          <a:srcRect/>
          <a:stretch/>
        </p:blipFill>
        <p:spPr>
          <a:xfrm>
            <a:off x="11182350" y="5859901"/>
            <a:ext cx="882130" cy="899379"/>
          </a:xfrm>
          <a:prstGeom prst="rect">
            <a:avLst/>
          </a:prstGeom>
        </p:spPr>
      </p:pic>
      <p:sp>
        <p:nvSpPr>
          <p:cNvPr id="7" name="Action Button: Go Forward or Next 6">
            <a:hlinkClick r:id="" action="ppaction://hlinkshowjump?jump=nextslide" highlightClick="1"/>
            <a:extLst>
              <a:ext uri="{FF2B5EF4-FFF2-40B4-BE49-F238E27FC236}">
                <a16:creationId xmlns:a16="http://schemas.microsoft.com/office/drawing/2014/main" id="{C3100534-8AC7-6285-5B53-509DC0C33EC1}"/>
              </a:ext>
            </a:extLst>
          </p:cNvPr>
          <p:cNvSpPr/>
          <p:nvPr/>
        </p:nvSpPr>
        <p:spPr>
          <a:xfrm>
            <a:off x="838200" y="5308385"/>
            <a:ext cx="995549" cy="1103032"/>
          </a:xfrm>
          <a:prstGeom prst="actionButtonForwardNext">
            <a:avLst/>
          </a:prstGeom>
          <a:solidFill>
            <a:srgbClr val="202452"/>
          </a:solidFill>
          <a:ln>
            <a:solidFill>
              <a:srgbClr val="04A6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9689AAEE-FE2E-A0BE-BC52-73E05E8DF4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39141" y="1085905"/>
            <a:ext cx="5513717" cy="5513717"/>
          </a:xfrm>
          <a:prstGeom prst="rect">
            <a:avLst/>
          </a:prstGeom>
        </p:spPr>
      </p:pic>
    </p:spTree>
    <p:extLst>
      <p:ext uri="{BB962C8B-B14F-4D97-AF65-F5344CB8AC3E}">
        <p14:creationId xmlns:p14="http://schemas.microsoft.com/office/powerpoint/2010/main" val="29532380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1619</TotalTime>
  <Words>277</Words>
  <Application>Microsoft Office PowerPoint</Application>
  <PresentationFormat>Widescreen</PresentationFormat>
  <Paragraphs>35</Paragraphs>
  <Slides>15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Calibri Light</vt:lpstr>
      <vt:lpstr>Franklin Gothic Book</vt:lpstr>
      <vt:lpstr>HelveticaNeueLT Std</vt:lpstr>
      <vt:lpstr>Office Theme</vt:lpstr>
      <vt:lpstr>Limited English &amp; Program Assistance Training</vt:lpstr>
      <vt:lpstr>Limited English Proficiency &amp; Program Assistance Training</vt:lpstr>
      <vt:lpstr>Limited English Proficiency &amp; Program Assistance Training (cont’d)</vt:lpstr>
      <vt:lpstr>LEP &amp; PA Training Quiz</vt:lpstr>
      <vt:lpstr>Question 1</vt:lpstr>
      <vt:lpstr>You’re Right</vt:lpstr>
      <vt:lpstr>Sorry. Try again.</vt:lpstr>
      <vt:lpstr>Question 2</vt:lpstr>
      <vt:lpstr>You’re Right</vt:lpstr>
      <vt:lpstr>Sorry. Try again.</vt:lpstr>
      <vt:lpstr>Question 3</vt:lpstr>
      <vt:lpstr>You’re Right</vt:lpstr>
      <vt:lpstr>Sorry. Try again.</vt:lpstr>
      <vt:lpstr>Training Completed</vt:lpstr>
      <vt:lpstr>Certificate of Completion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Jose Santos</dc:creator>
  <cp:lastModifiedBy>Thomas, Jewelisia</cp:lastModifiedBy>
  <cp:revision>6</cp:revision>
  <dcterms:created xsi:type="dcterms:W3CDTF">2023-06-29T18:41:40Z</dcterms:created>
  <dcterms:modified xsi:type="dcterms:W3CDTF">2024-04-10T19:19:02Z</dcterms:modified>
</cp:coreProperties>
</file>