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9" r:id="rId3"/>
    <p:sldId id="261"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801" autoAdjust="0"/>
  </p:normalViewPr>
  <p:slideViewPr>
    <p:cSldViewPr snapToGrid="0">
      <p:cViewPr varScale="1">
        <p:scale>
          <a:sx n="82" d="100"/>
          <a:sy n="82" d="100"/>
        </p:scale>
        <p:origin x="15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introduction to the Federal Bonding Program. </a:t>
            </a:r>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67674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RWB staff complete and submit the Bond Certification Form, the staff member must enter their name, their phone number and their phone extension.  It is critical that RWB staff take their time to fill out the form correctly and include all contact information should FloridaCommerce need to contact them.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407478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RWB staff must also draft and mail a letter to the employer telling the employer that a bond as been applied for. There is an example letter posted to the FloridaCommerce website as well.</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1098901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RWB staff must enter a service code 124 under Activities History in the Employ Florida Marketplace  or EFM system.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85695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RWB staff must also create and save a case note in the EFM system that they have counseled the job seeker to use the Federal Bonding program.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181701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papers for the employer to fill out.  All the employer has to do is offer an employment opportunity to the job seeker. </a:t>
            </a:r>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58314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workforce professionals do to make this program a success?  First, the workforce professional must be informed about the Federal Bonding program so he or she can explain the program to job seekers.  Workforce Professionals should promote the program to job seekers with multiple barriers to employment or who divulge that they have an issue preventing employment, such as a criminal history or credit problem.  Additionally,  workforce professionals should promote the program when a job seeker asks about Federal Bonding.  Workforce professionals can teach job seekers about the program so the job seekers can tell employers about the Federal Bonding program during the job search process. Customers should be told how to market themselves to employers and given tips on how to bring it up in an interview.  Job seekers should be given the exact steps to take after being offered a job.</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536114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importantly, workforce professionals must know their RWB’s local operating procedures for educating job seekers and completing the Fidelity Bond Certification Form.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403785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 bond program been successful? In a word, “yes”. Over 42,000 job seekers have been bonded, and 99 percent of those bonded employees have proven to be honest employees. Why should you know about this program? When polled, only 12 percent of employers say they are willing to hire an at-risk job seeker without a bond. However, 51% said they would be willing to hire with a bond.  Whether you are a workforce professional teaching job seekers about the Federal Bonding Program or a job seeker learning about the program on your own, informed job seekers can secure new opportunity through positive communication and successful marketing.  Take the time to learn about the Federal Bonding Program. Make sure that you know where to find the Fidelity Bond Certification Form. Make sure you understand that the form must be completed by the RWB staff and submitted to FloridaCommerce: the instructions are right on the form. Make sure you understand that the RWB staff must draft and mail a letter to the employer.  If you are a workforce professional, make sure you follow your local operating procedures designed to connect job seekers to Federal Bonding.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4219496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States Department of Labor offers a variety of documents, tools and presentations right on the Internet. RWB staff can download and print marketing documents to increase awareness about the Federal Bonding Program.  There is also a brochure that can be printed and given to job seekers. If you are a job seeker, you can print the brochure directly or watch one of several presentations right on the Internet.  If you are a RWB professional looking to create a workshop or offer more information about the program via the computer, the website includes several presentations that can be used locally.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225209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Federal Bonding Program? The goal of this program is to encourage employers to hire at risk job seekers.  </a:t>
            </a:r>
          </a:p>
          <a:p>
            <a:endParaRPr lang="en-US" dirty="0"/>
          </a:p>
          <a:p>
            <a:r>
              <a:rPr lang="en-US" dirty="0"/>
              <a:t>Most employers have an insurance policy that protects them against employee theft, embezzlement or other forms of dishonesty.  Job seekers who have a history of dishonest behavior are often not “covered” or considered a risk by commercially purchased Fidelity Bond insurance.  Other job seekers may simply lack a work history or do not have a strong credit history, they too may have trouble getting a job due to employer insurance rules. </a:t>
            </a:r>
          </a:p>
          <a:p>
            <a:endParaRPr lang="en-US" dirty="0"/>
          </a:p>
          <a:p>
            <a:r>
              <a:rPr lang="en-US" dirty="0"/>
              <a:t>The Federal Bonding Program is an insurance policy issued to employers on new employees, encouraging the hiring of “at-risk” job seekers. This insurance policy covers the employer for any dishonest acts, like theft, forgery, larceny, or embezzlement and is free to the employer.  A bond can also be issued to help individuals who are employed but are not bondable under the employer’s insurance and need to be covered by a bond to get a promotion or prevent being laid off. </a:t>
            </a:r>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82082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the Federal Bonding Program so great?  Job seekers who know about the Federal Bonding Program can inform employers about the ability to be bonded and market themselves as job ready.   In fact, the federal government has demonstrated that the Federal Bonding Program has a 99 percent success rate. Only one percent of people bonded have later had an issue that required the federal bonding program to take action. </a:t>
            </a:r>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89114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elements that the Federal Bonding Program does not cover.  For example, the Federal Bonding Program will not cover accident related costs or liability due to poor workmanship.  The program will not cover costs associated with job injuries or work accidents.  The Federal Bonding Program is not a bails bond program, a contract bond, a performance bond, or a license bond.</a:t>
            </a:r>
          </a:p>
          <a:p>
            <a:endParaRPr lang="en-US" dirty="0"/>
          </a:p>
          <a:p>
            <a:r>
              <a:rPr lang="en-US" dirty="0"/>
              <a:t>What does the Federal Bonding Program cover?  The Federal Bonding Program insures the employer for acts of dishonesty by the covered employee.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53845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who can be covered by a bond? The Federal Bonding Program is designed to help most persons who have an issue that would show up on a background check that would cause the employer’s insurance company not to ensure that employee.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97715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can help a lot of people. For example, a person who is an ex-offender or has a substance abuse issue reported on his or her record may be covered by the Federal Bonding Program.  The bonding program can also help individuals with poor credit history, filed for bankruptcy or military personnel who have been dishonorably discharged. The Federal Bonding Program may also be able to assist individuals who lack a strong work history or who are receiving public benefits.  The bottom line - if an employee is going to lose a job opportunity or be refused a promotion because of something in their past, the individual can apply for a bond through the One-Stop.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78855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individuals who take advantage of this program are “ex-offenders”.  We, as workforce professionals, can do a better job telling our job seekers about this program.  This is just one more tool our job seekers can use to get hired.  Any individual with an issue that may prevent them being covered by an employer’s insurance company should know and research the Federal Bonding program.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239735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 bond is issued, a person must have an offer of employment and a job start date.  Basically, the individual must start work.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13670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must bring information about the job, employer and job offer to the One-Stop.  The Regional Workforce Board (RWB) or provider staff must verify the job and fill out the Fidelity Bond Certification Form posted on the Florida Department of Commerce (FloridaCommerce) website.</a:t>
            </a:r>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52705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3/20/2024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3/20/2024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floridajobs.org/PDG/pdf/Bonding_Atch_080511.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floridajobs.org/PDG/pdf/Bonding_Atch_08051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bonds4jobs.com/marketing-tool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floridajobs.org/PDG/pdf/Bonding_Atch_08051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8F21B99-BACD-4CBC-A68D-1B3967AF2A9A}"/>
              </a:ext>
            </a:extLst>
          </p:cNvPr>
          <p:cNvPicPr>
            <a:picLocks noChangeAspect="1"/>
          </p:cNvPicPr>
          <p:nvPr/>
        </p:nvPicPr>
        <p:blipFill>
          <a:blip r:embed="rId3"/>
          <a:stretch>
            <a:fillRect/>
          </a:stretch>
        </p:blipFill>
        <p:spPr>
          <a:xfrm>
            <a:off x="1222843" y="0"/>
            <a:ext cx="10973751" cy="6230652"/>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6981094" cy="1174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Federal Bonding Program:</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535741"/>
            <a:ext cx="5758249" cy="538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A Unique Job Placement Tool</a:t>
            </a:r>
          </a:p>
        </p:txBody>
      </p:sp>
      <p:sp>
        <p:nvSpPr>
          <p:cNvPr id="2" name="Subtitle 2">
            <a:extLst>
              <a:ext uri="{FF2B5EF4-FFF2-40B4-BE49-F238E27FC236}">
                <a16:creationId xmlns:a16="http://schemas.microsoft.com/office/drawing/2014/main" id="{50C2FB0A-0AA2-E3FA-63C8-19B26F7ED915}"/>
              </a:ext>
            </a:extLst>
          </p:cNvPr>
          <p:cNvSpPr txBox="1">
            <a:spLocks/>
          </p:cNvSpPr>
          <p:nvPr/>
        </p:nvSpPr>
        <p:spPr>
          <a:xfrm>
            <a:off x="951470" y="5466451"/>
            <a:ext cx="5758249" cy="5389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rgbClr val="202452"/>
                </a:solidFill>
                <a:latin typeface="Arial" panose="020B0604020202020204" pitchFamily="34" charset="0"/>
                <a:cs typeface="Arial" panose="020B0604020202020204" pitchFamily="34" charset="0"/>
              </a:rPr>
              <a:t>Name of Presenter, Title</a:t>
            </a:r>
          </a:p>
          <a:p>
            <a:pPr algn="l"/>
            <a:r>
              <a:rPr lang="en-US" sz="1200" dirty="0">
                <a:solidFill>
                  <a:srgbClr val="202452"/>
                </a:solidFill>
                <a:latin typeface="Arial" panose="020B0604020202020204" pitchFamily="34" charset="0"/>
                <a:cs typeface="Arial" panose="020B0604020202020204" pitchFamily="34" charset="0"/>
              </a:rPr>
              <a:t>Office or Division</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is the bond issued?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12">
            <a:extLst>
              <a:ext uri="{FF2B5EF4-FFF2-40B4-BE49-F238E27FC236}">
                <a16:creationId xmlns:a16="http://schemas.microsoft.com/office/drawing/2014/main" id="{6C157317-7D8D-5F28-61F0-C054BCD87027}"/>
              </a:ext>
            </a:extLst>
          </p:cNvPr>
          <p:cNvSpPr txBox="1">
            <a:spLocks/>
          </p:cNvSpPr>
          <p:nvPr/>
        </p:nvSpPr>
        <p:spPr>
          <a:xfrm>
            <a:off x="838200" y="1690688"/>
            <a:ext cx="4379976" cy="369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RWB staff must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a:ln>
                  <a:noFill/>
                </a:ln>
                <a:solidFill>
                  <a:srgbClr val="202452"/>
                </a:solidFill>
                <a:effectLst/>
                <a:uLnTx/>
                <a:uFillTx/>
                <a:latin typeface="Calibri"/>
                <a:ea typeface="+mn-ea"/>
                <a:cs typeface="+mn-cs"/>
              </a:rPr>
              <a:t>Enter their </a:t>
            </a:r>
            <a:r>
              <a:rPr kumimoji="0" lang="en-US" sz="2600" b="1" i="1" u="none" strike="noStrike" kern="1200" cap="none" spc="0" normalizeH="0" baseline="0" noProof="0">
                <a:ln>
                  <a:noFill/>
                </a:ln>
                <a:solidFill>
                  <a:srgbClr val="202452"/>
                </a:solidFill>
                <a:effectLst/>
                <a:uLnTx/>
                <a:uFillTx/>
                <a:latin typeface="Calibri"/>
                <a:ea typeface="+mn-ea"/>
                <a:cs typeface="+mn-cs"/>
              </a:rPr>
              <a:t>telephone</a:t>
            </a:r>
            <a:r>
              <a:rPr kumimoji="0" lang="en-US" sz="2600" b="0" i="0" u="none" strike="noStrike" kern="1200" cap="none" spc="0" normalizeH="0" baseline="0" noProof="0">
                <a:ln>
                  <a:noFill/>
                </a:ln>
                <a:solidFill>
                  <a:srgbClr val="202452"/>
                </a:solidFill>
                <a:effectLst/>
                <a:uLnTx/>
                <a:uFillTx/>
                <a:latin typeface="Calibri"/>
                <a:ea typeface="+mn-ea"/>
                <a:cs typeface="+mn-cs"/>
              </a:rPr>
              <a:t> </a:t>
            </a:r>
            <a:r>
              <a:rPr kumimoji="0" lang="en-US" sz="2600" b="1" i="1" u="none" strike="noStrike" kern="1200" cap="none" spc="0" normalizeH="0" baseline="0" noProof="0">
                <a:ln>
                  <a:noFill/>
                </a:ln>
                <a:solidFill>
                  <a:srgbClr val="202452"/>
                </a:solidFill>
                <a:effectLst/>
                <a:uLnTx/>
                <a:uFillTx/>
                <a:latin typeface="Calibri"/>
                <a:ea typeface="+mn-ea"/>
                <a:cs typeface="+mn-cs"/>
              </a:rPr>
              <a:t>number</a:t>
            </a:r>
            <a:r>
              <a:rPr kumimoji="0" lang="en-US" sz="2600" b="0" i="0" u="none" strike="noStrike" kern="1200" cap="none" spc="0" normalizeH="0" baseline="0" noProof="0">
                <a:ln>
                  <a:noFill/>
                </a:ln>
                <a:solidFill>
                  <a:srgbClr val="202452"/>
                </a:solidFill>
                <a:effectLst/>
                <a:uLnTx/>
                <a:uFillTx/>
                <a:latin typeface="Calibri"/>
                <a:ea typeface="+mn-ea"/>
                <a:cs typeface="+mn-cs"/>
              </a:rPr>
              <a:t> and </a:t>
            </a:r>
            <a:r>
              <a:rPr kumimoji="0" lang="en-US" sz="2600" b="1" i="1" u="none" strike="noStrike" kern="1200" cap="none" spc="0" normalizeH="0" baseline="0" noProof="0">
                <a:ln>
                  <a:noFill/>
                </a:ln>
                <a:solidFill>
                  <a:srgbClr val="202452"/>
                </a:solidFill>
                <a:effectLst/>
                <a:uLnTx/>
                <a:uFillTx/>
                <a:latin typeface="Calibri"/>
                <a:ea typeface="+mn-ea"/>
                <a:cs typeface="+mn-cs"/>
              </a:rPr>
              <a:t>phone</a:t>
            </a:r>
            <a:r>
              <a:rPr kumimoji="0" lang="en-US" sz="2600" b="0" i="0" u="none" strike="noStrike" kern="1200" cap="none" spc="0" normalizeH="0" baseline="0" noProof="0">
                <a:ln>
                  <a:noFill/>
                </a:ln>
                <a:solidFill>
                  <a:srgbClr val="202452"/>
                </a:solidFill>
                <a:effectLst/>
                <a:uLnTx/>
                <a:uFillTx/>
                <a:latin typeface="Calibri"/>
                <a:ea typeface="+mn-ea"/>
                <a:cs typeface="+mn-cs"/>
              </a:rPr>
              <a:t> </a:t>
            </a:r>
            <a:r>
              <a:rPr kumimoji="0" lang="en-US" sz="2600" b="1" i="1" u="none" strike="noStrike" kern="1200" cap="none" spc="0" normalizeH="0" baseline="0" noProof="0">
                <a:ln>
                  <a:noFill/>
                </a:ln>
                <a:solidFill>
                  <a:srgbClr val="202452"/>
                </a:solidFill>
                <a:effectLst/>
                <a:uLnTx/>
                <a:uFillTx/>
                <a:latin typeface="Calibri"/>
                <a:ea typeface="+mn-ea"/>
                <a:cs typeface="+mn-cs"/>
              </a:rPr>
              <a:t>extension</a:t>
            </a:r>
            <a:r>
              <a:rPr kumimoji="0" lang="en-US" sz="2600" b="0" i="0" u="none" strike="noStrike" kern="1200" cap="none" spc="0" normalizeH="0" baseline="0" noProof="0">
                <a:ln>
                  <a:noFill/>
                </a:ln>
                <a:solidFill>
                  <a:srgbClr val="202452"/>
                </a:solidFill>
                <a:effectLst/>
                <a:uLnTx/>
                <a:uFillTx/>
                <a:latin typeface="Calibri"/>
                <a:ea typeface="+mn-ea"/>
                <a:cs typeface="+mn-cs"/>
              </a:rPr>
              <a:t> on the </a:t>
            </a:r>
            <a:r>
              <a:rPr kumimoji="0" lang="en-US" sz="2600" b="0" i="0" u="none" strike="noStrike" kern="1200" cap="none" spc="0" normalizeH="0" baseline="0" noProof="0">
                <a:ln>
                  <a:noFill/>
                </a:ln>
                <a:solidFill>
                  <a:srgbClr val="202452"/>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Bond Certification Form</a:t>
            </a:r>
            <a:endParaRPr kumimoji="0" lang="en-US" sz="2600" b="0" i="0" u="none" strike="noStrike" kern="1200" cap="none" spc="0" normalizeH="0" baseline="0" noProof="0" dirty="0">
              <a:ln>
                <a:noFill/>
              </a:ln>
              <a:solidFill>
                <a:srgbClr val="202452"/>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DC0D7B1-309B-1A9C-528B-C870C96B6ADF}"/>
              </a:ext>
            </a:extLst>
          </p:cNvPr>
          <p:cNvPicPr>
            <a:picLocks noChangeAspect="1"/>
          </p:cNvPicPr>
          <p:nvPr/>
        </p:nvPicPr>
        <p:blipFill>
          <a:blip r:embed="rId5"/>
          <a:stretch>
            <a:fillRect/>
          </a:stretch>
        </p:blipFill>
        <p:spPr>
          <a:xfrm>
            <a:off x="5550979" y="1639702"/>
            <a:ext cx="4847390" cy="3796149"/>
          </a:xfrm>
          <a:prstGeom prst="rect">
            <a:avLst/>
          </a:prstGeom>
        </p:spPr>
      </p:pic>
    </p:spTree>
    <p:extLst>
      <p:ext uri="{BB962C8B-B14F-4D97-AF65-F5344CB8AC3E}">
        <p14:creationId xmlns:p14="http://schemas.microsoft.com/office/powerpoint/2010/main" val="379874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is the bond issued?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12">
            <a:extLst>
              <a:ext uri="{FF2B5EF4-FFF2-40B4-BE49-F238E27FC236}">
                <a16:creationId xmlns:a16="http://schemas.microsoft.com/office/drawing/2014/main" id="{B24B6E3E-BE77-94BA-7D89-D5CEDB26460A}"/>
              </a:ext>
            </a:extLst>
          </p:cNvPr>
          <p:cNvSpPr txBox="1">
            <a:spLocks/>
          </p:cNvSpPr>
          <p:nvPr/>
        </p:nvSpPr>
        <p:spPr>
          <a:xfrm>
            <a:off x="838200" y="1690688"/>
            <a:ext cx="4379976" cy="369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RWB staff</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1" u="none" strike="noStrike" kern="1200" cap="none" spc="0" normalizeH="0" baseline="0" noProof="0">
                <a:ln>
                  <a:noFill/>
                </a:ln>
                <a:solidFill>
                  <a:srgbClr val="202452"/>
                </a:solidFill>
                <a:effectLst/>
                <a:uLnTx/>
                <a:uFillTx/>
                <a:latin typeface="Calibri"/>
                <a:ea typeface="+mn-ea"/>
                <a:cs typeface="+mn-cs"/>
              </a:rPr>
              <a:t>Compose</a:t>
            </a:r>
            <a:r>
              <a:rPr kumimoji="0" lang="en-US" sz="2600" b="0" i="0" u="none" strike="noStrike" kern="1200" cap="none" spc="0" normalizeH="0" baseline="0" noProof="0">
                <a:ln>
                  <a:noFill/>
                </a:ln>
                <a:solidFill>
                  <a:srgbClr val="202452"/>
                </a:solidFill>
                <a:effectLst/>
                <a:uLnTx/>
                <a:uFillTx/>
                <a:latin typeface="Calibri"/>
                <a:ea typeface="+mn-ea"/>
                <a:cs typeface="+mn-cs"/>
              </a:rPr>
              <a:t> and </a:t>
            </a:r>
            <a:r>
              <a:rPr kumimoji="0" lang="en-US" sz="2600" b="1" i="1" u="none" strike="noStrike" kern="1200" cap="none" spc="0" normalizeH="0" baseline="0" noProof="0">
                <a:ln>
                  <a:noFill/>
                </a:ln>
                <a:solidFill>
                  <a:srgbClr val="202452"/>
                </a:solidFill>
                <a:effectLst/>
                <a:uLnTx/>
                <a:uFillTx/>
                <a:latin typeface="Calibri"/>
                <a:ea typeface="+mn-ea"/>
                <a:cs typeface="+mn-cs"/>
              </a:rPr>
              <a:t>mail</a:t>
            </a:r>
            <a:r>
              <a:rPr kumimoji="0" lang="en-US" sz="2600" b="0" i="0" u="none" strike="noStrike" kern="1200" cap="none" spc="0" normalizeH="0" baseline="0" noProof="0">
                <a:ln>
                  <a:noFill/>
                </a:ln>
                <a:solidFill>
                  <a:srgbClr val="202452"/>
                </a:solidFill>
                <a:effectLst/>
                <a:uLnTx/>
                <a:uFillTx/>
                <a:latin typeface="Calibri"/>
                <a:ea typeface="+mn-ea"/>
                <a:cs typeface="+mn-cs"/>
              </a:rPr>
              <a:t> a </a:t>
            </a:r>
            <a:r>
              <a:rPr kumimoji="0" lang="en-US" sz="2600" b="0" i="0" u="none" strike="noStrike" kern="1200" cap="none" spc="0" normalizeH="0" baseline="0" noProof="0">
                <a:ln>
                  <a:noFill/>
                </a:ln>
                <a:solidFill>
                  <a:srgbClr val="202452"/>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letter</a:t>
            </a:r>
            <a:r>
              <a:rPr kumimoji="0" lang="en-US" sz="2600" b="0" i="0" u="none" strike="noStrike" kern="1200" cap="none" spc="0" normalizeH="0" baseline="0" noProof="0">
                <a:ln>
                  <a:noFill/>
                </a:ln>
                <a:solidFill>
                  <a:srgbClr val="202452"/>
                </a:solidFill>
                <a:effectLst/>
                <a:uLnTx/>
                <a:uFillTx/>
                <a:latin typeface="Calibri"/>
                <a:ea typeface="+mn-ea"/>
                <a:cs typeface="+mn-cs"/>
              </a:rPr>
              <a:t> to the employer </a:t>
            </a:r>
            <a:endParaRPr kumimoji="0" lang="en-US" sz="2600" b="0" i="0" u="none" strike="noStrike" kern="1200" cap="none" spc="0" normalizeH="0" baseline="0" noProof="0" dirty="0">
              <a:ln>
                <a:noFill/>
              </a:ln>
              <a:solidFill>
                <a:srgbClr val="202452"/>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394CB9B-741F-59CC-632B-BD102AB4E208}"/>
              </a:ext>
            </a:extLst>
          </p:cNvPr>
          <p:cNvPicPr>
            <a:picLocks noChangeAspect="1"/>
          </p:cNvPicPr>
          <p:nvPr/>
        </p:nvPicPr>
        <p:blipFill>
          <a:blip r:embed="rId5"/>
          <a:stretch>
            <a:fillRect/>
          </a:stretch>
        </p:blipFill>
        <p:spPr>
          <a:xfrm>
            <a:off x="5218176" y="1670810"/>
            <a:ext cx="5230988" cy="3496502"/>
          </a:xfrm>
          <a:prstGeom prst="rect">
            <a:avLst/>
          </a:prstGeom>
        </p:spPr>
      </p:pic>
    </p:spTree>
    <p:extLst>
      <p:ext uri="{BB962C8B-B14F-4D97-AF65-F5344CB8AC3E}">
        <p14:creationId xmlns:p14="http://schemas.microsoft.com/office/powerpoint/2010/main" val="309064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is the bond issued?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12">
            <a:extLst>
              <a:ext uri="{FF2B5EF4-FFF2-40B4-BE49-F238E27FC236}">
                <a16:creationId xmlns:a16="http://schemas.microsoft.com/office/drawing/2014/main" id="{FDA2824E-72A3-731D-17A9-902881BFDF6A}"/>
              </a:ext>
            </a:extLst>
          </p:cNvPr>
          <p:cNvSpPr txBox="1">
            <a:spLocks/>
          </p:cNvSpPr>
          <p:nvPr/>
        </p:nvSpPr>
        <p:spPr>
          <a:xfrm>
            <a:off x="838200" y="1288854"/>
            <a:ext cx="8229600" cy="18472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rgbClr val="202452"/>
                </a:solidFill>
                <a:effectLst/>
                <a:uLnTx/>
                <a:uFillTx/>
                <a:latin typeface="Calibri"/>
                <a:ea typeface="+mn-ea"/>
                <a:cs typeface="+mn-cs"/>
              </a:rPr>
              <a:t>RWB staff must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202452"/>
                </a:solidFill>
                <a:effectLst/>
                <a:uLnTx/>
                <a:uFillTx/>
                <a:latin typeface="Calibri"/>
                <a:ea typeface="+mn-ea"/>
                <a:cs typeface="+mn-cs"/>
              </a:rPr>
              <a:t>Enter service code </a:t>
            </a:r>
            <a:r>
              <a:rPr kumimoji="0" lang="en-US" sz="2800" b="1" i="1" u="none" strike="noStrike" kern="1200" cap="none" spc="0" normalizeH="0" baseline="0" noProof="0" dirty="0">
                <a:ln>
                  <a:noFill/>
                </a:ln>
                <a:solidFill>
                  <a:srgbClr val="202452"/>
                </a:solidFill>
                <a:effectLst/>
                <a:uLnTx/>
                <a:uFillTx/>
                <a:latin typeface="Calibri"/>
                <a:ea typeface="+mn-ea"/>
                <a:cs typeface="+mn-cs"/>
              </a:rPr>
              <a:t>124</a:t>
            </a:r>
            <a:r>
              <a:rPr kumimoji="0" lang="en-US" sz="2800" b="0" i="0" u="none" strike="noStrike" kern="1200" cap="none" spc="0" normalizeH="0" baseline="0" noProof="0" dirty="0">
                <a:ln>
                  <a:noFill/>
                </a:ln>
                <a:solidFill>
                  <a:srgbClr val="202452"/>
                </a:solidFill>
                <a:effectLst/>
                <a:uLnTx/>
                <a:uFillTx/>
                <a:latin typeface="Calibri"/>
                <a:ea typeface="+mn-ea"/>
                <a:cs typeface="+mn-cs"/>
              </a:rPr>
              <a:t> under Activities History</a:t>
            </a:r>
          </a:p>
        </p:txBody>
      </p:sp>
      <p:pic>
        <p:nvPicPr>
          <p:cNvPr id="7" name="Picture 6">
            <a:extLst>
              <a:ext uri="{FF2B5EF4-FFF2-40B4-BE49-F238E27FC236}">
                <a16:creationId xmlns:a16="http://schemas.microsoft.com/office/drawing/2014/main" id="{4EDC6B39-C93D-8135-BFDD-1BF6CCC0965A}"/>
              </a:ext>
            </a:extLst>
          </p:cNvPr>
          <p:cNvPicPr>
            <a:picLocks noChangeAspect="1"/>
          </p:cNvPicPr>
          <p:nvPr/>
        </p:nvPicPr>
        <p:blipFill>
          <a:blip r:embed="rId4"/>
          <a:stretch>
            <a:fillRect/>
          </a:stretch>
        </p:blipFill>
        <p:spPr>
          <a:xfrm>
            <a:off x="2392359" y="2863860"/>
            <a:ext cx="7407282" cy="3712786"/>
          </a:xfrm>
          <a:prstGeom prst="rect">
            <a:avLst/>
          </a:prstGeom>
        </p:spPr>
      </p:pic>
    </p:spTree>
    <p:extLst>
      <p:ext uri="{BB962C8B-B14F-4D97-AF65-F5344CB8AC3E}">
        <p14:creationId xmlns:p14="http://schemas.microsoft.com/office/powerpoint/2010/main" val="202782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is the bond issued?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12">
            <a:extLst>
              <a:ext uri="{FF2B5EF4-FFF2-40B4-BE49-F238E27FC236}">
                <a16:creationId xmlns:a16="http://schemas.microsoft.com/office/drawing/2014/main" id="{EC2427E1-EA63-6AC5-71CF-5F43E6ED2BD0}"/>
              </a:ext>
            </a:extLst>
          </p:cNvPr>
          <p:cNvSpPr txBox="1">
            <a:spLocks/>
          </p:cNvSpPr>
          <p:nvPr/>
        </p:nvSpPr>
        <p:spPr>
          <a:xfrm>
            <a:off x="838200" y="1354016"/>
            <a:ext cx="8229600" cy="16985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a:ln>
                <a:noFill/>
              </a:ln>
              <a:solidFill>
                <a:srgbClr val="202452"/>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rgbClr val="202452"/>
                </a:solidFill>
                <a:effectLst/>
                <a:uLnTx/>
                <a:uFillTx/>
                <a:latin typeface="Calibri"/>
                <a:ea typeface="+mn-ea"/>
                <a:cs typeface="+mn-cs"/>
              </a:rPr>
              <a:t>RWB staff must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Enter a case note in the EFM system</a:t>
            </a:r>
            <a:endParaRPr kumimoji="0" lang="en-US" sz="2800" b="0" i="0" u="none" strike="noStrike" kern="1200" cap="none" spc="0" normalizeH="0" baseline="0" noProof="0" dirty="0">
              <a:ln>
                <a:noFill/>
              </a:ln>
              <a:solidFill>
                <a:srgbClr val="202452"/>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63A5F51-39FD-F2D7-F934-EBFE395EFF4D}"/>
              </a:ext>
            </a:extLst>
          </p:cNvPr>
          <p:cNvPicPr>
            <a:picLocks noChangeAspect="1"/>
          </p:cNvPicPr>
          <p:nvPr/>
        </p:nvPicPr>
        <p:blipFill>
          <a:blip r:embed="rId4"/>
          <a:stretch>
            <a:fillRect/>
          </a:stretch>
        </p:blipFill>
        <p:spPr>
          <a:xfrm>
            <a:off x="3152361" y="2877469"/>
            <a:ext cx="5887278" cy="3432121"/>
          </a:xfrm>
          <a:prstGeom prst="rect">
            <a:avLst/>
          </a:prstGeom>
        </p:spPr>
      </p:pic>
    </p:spTree>
    <p:extLst>
      <p:ext uri="{BB962C8B-B14F-4D97-AF65-F5344CB8AC3E}">
        <p14:creationId xmlns:p14="http://schemas.microsoft.com/office/powerpoint/2010/main" val="3472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does the employer have to do?</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12">
            <a:extLst>
              <a:ext uri="{FF2B5EF4-FFF2-40B4-BE49-F238E27FC236}">
                <a16:creationId xmlns:a16="http://schemas.microsoft.com/office/drawing/2014/main" id="{DC60E98F-B67D-62CB-6F74-626E112D9C20}"/>
              </a:ext>
            </a:extLst>
          </p:cNvPr>
          <p:cNvSpPr txBox="1">
            <a:spLocks/>
          </p:cNvSpPr>
          <p:nvPr/>
        </p:nvSpPr>
        <p:spPr>
          <a:xfrm>
            <a:off x="838200" y="1581912"/>
            <a:ext cx="4380271" cy="369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There are no papers for the employer to fill out.  The employer simply has to </a:t>
            </a:r>
            <a:r>
              <a:rPr kumimoji="0" lang="en-US" sz="2800" b="1" i="1" u="none" strike="noStrike" kern="1200" cap="none" spc="0" normalizeH="0" baseline="0" noProof="0">
                <a:ln>
                  <a:noFill/>
                </a:ln>
                <a:solidFill>
                  <a:srgbClr val="202452"/>
                </a:solidFill>
                <a:effectLst/>
                <a:uLnTx/>
                <a:uFillTx/>
                <a:latin typeface="Calibri"/>
                <a:ea typeface="+mn-ea"/>
                <a:cs typeface="+mn-cs"/>
              </a:rPr>
              <a:t>give</a:t>
            </a:r>
            <a:r>
              <a:rPr kumimoji="0" lang="en-US" sz="2800" b="0" i="0" u="none" strike="noStrike" kern="1200" cap="none" spc="0" normalizeH="0" baseline="0" noProof="0">
                <a:ln>
                  <a:noFill/>
                </a:ln>
                <a:solidFill>
                  <a:srgbClr val="202452"/>
                </a:solidFill>
                <a:effectLst/>
                <a:uLnTx/>
                <a:uFillTx/>
                <a:latin typeface="Calibri"/>
                <a:ea typeface="+mn-ea"/>
                <a:cs typeface="+mn-cs"/>
              </a:rPr>
              <a:t> the job seeker a </a:t>
            </a:r>
            <a:r>
              <a:rPr kumimoji="0" lang="en-US" sz="2800" b="1" i="1" u="none" strike="noStrike" kern="1200" cap="none" spc="0" normalizeH="0" baseline="0" noProof="0">
                <a:ln>
                  <a:noFill/>
                </a:ln>
                <a:solidFill>
                  <a:srgbClr val="202452"/>
                </a:solidFill>
                <a:effectLst/>
                <a:uLnTx/>
                <a:uFillTx/>
                <a:latin typeface="Calibri"/>
                <a:ea typeface="+mn-ea"/>
                <a:cs typeface="+mn-cs"/>
              </a:rPr>
              <a:t>chance</a:t>
            </a:r>
            <a:endParaRPr kumimoji="0" lang="en-US" sz="2800" b="1" i="1" u="none" strike="noStrike" kern="1200" cap="none" spc="0" normalizeH="0" baseline="0" noProof="0" dirty="0">
              <a:ln>
                <a:noFill/>
              </a:ln>
              <a:solidFill>
                <a:srgbClr val="202452"/>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735B746-C6B8-4B69-15DF-4A58501691E9}"/>
              </a:ext>
            </a:extLst>
          </p:cNvPr>
          <p:cNvPicPr>
            <a:picLocks noChangeAspect="1"/>
          </p:cNvPicPr>
          <p:nvPr/>
        </p:nvPicPr>
        <p:blipFill>
          <a:blip r:embed="rId4"/>
          <a:stretch>
            <a:fillRect/>
          </a:stretch>
        </p:blipFill>
        <p:spPr>
          <a:xfrm>
            <a:off x="6096000" y="1581912"/>
            <a:ext cx="3020658" cy="4517699"/>
          </a:xfrm>
          <a:prstGeom prst="rect">
            <a:avLst/>
          </a:prstGeom>
        </p:spPr>
      </p:pic>
    </p:spTree>
    <p:extLst>
      <p:ext uri="{BB962C8B-B14F-4D97-AF65-F5344CB8AC3E}">
        <p14:creationId xmlns:p14="http://schemas.microsoft.com/office/powerpoint/2010/main" val="99522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can we do to make this a success?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1C7C2345-5A69-D083-6D8C-1A57FF1FB27D}"/>
              </a:ext>
            </a:extLst>
          </p:cNvPr>
          <p:cNvPicPr>
            <a:picLocks noChangeAspect="1"/>
          </p:cNvPicPr>
          <p:nvPr/>
        </p:nvPicPr>
        <p:blipFill>
          <a:blip r:embed="rId4"/>
          <a:stretch>
            <a:fillRect/>
          </a:stretch>
        </p:blipFill>
        <p:spPr>
          <a:xfrm>
            <a:off x="1652954" y="1690688"/>
            <a:ext cx="3894544" cy="3594964"/>
          </a:xfrm>
          <a:prstGeom prst="rect">
            <a:avLst/>
          </a:prstGeom>
        </p:spPr>
      </p:pic>
      <p:sp>
        <p:nvSpPr>
          <p:cNvPr id="6" name="Content Placeholder 14">
            <a:extLst>
              <a:ext uri="{FF2B5EF4-FFF2-40B4-BE49-F238E27FC236}">
                <a16:creationId xmlns:a16="http://schemas.microsoft.com/office/drawing/2014/main" id="{CA31048B-6491-6CBB-1B28-65F72FF66031}"/>
              </a:ext>
            </a:extLst>
          </p:cNvPr>
          <p:cNvSpPr txBox="1">
            <a:spLocks/>
          </p:cNvSpPr>
          <p:nvPr/>
        </p:nvSpPr>
        <p:spPr>
          <a:xfrm>
            <a:off x="6046774" y="1690688"/>
            <a:ext cx="4807749" cy="33192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Be informed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Counsel job seekers about Federal Bonding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a:ln>
                  <a:noFill/>
                </a:ln>
                <a:solidFill>
                  <a:srgbClr val="202452"/>
                </a:solidFill>
                <a:effectLst/>
                <a:uLnTx/>
                <a:uFillTx/>
                <a:latin typeface="Calibri"/>
                <a:ea typeface="+mn-ea"/>
                <a:cs typeface="+mn-cs"/>
              </a:rPr>
              <a:t>Teach job seekers to market themselves using the Federal Bonding opportunity</a:t>
            </a:r>
            <a:endParaRPr kumimoji="0" lang="en-US" sz="2600" b="0" i="0" u="none" strike="noStrike" kern="1200" cap="none" spc="0" normalizeH="0" baseline="0" noProof="0" dirty="0">
              <a:ln>
                <a:noFill/>
              </a:ln>
              <a:solidFill>
                <a:srgbClr val="202452"/>
              </a:solidFill>
              <a:effectLst/>
              <a:uLnTx/>
              <a:uFillTx/>
              <a:latin typeface="Calibri"/>
              <a:ea typeface="+mn-ea"/>
              <a:cs typeface="+mn-cs"/>
            </a:endParaRPr>
          </a:p>
        </p:txBody>
      </p:sp>
    </p:spTree>
    <p:extLst>
      <p:ext uri="{BB962C8B-B14F-4D97-AF65-F5344CB8AC3E}">
        <p14:creationId xmlns:p14="http://schemas.microsoft.com/office/powerpoint/2010/main" val="3556220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can we do to make this a success?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CBF9CD20-95FB-9858-C0AC-7D41191061ED}"/>
              </a:ext>
            </a:extLst>
          </p:cNvPr>
          <p:cNvPicPr>
            <a:picLocks noChangeAspect="1"/>
          </p:cNvPicPr>
          <p:nvPr/>
        </p:nvPicPr>
        <p:blipFill>
          <a:blip r:embed="rId4"/>
          <a:stretch>
            <a:fillRect/>
          </a:stretch>
        </p:blipFill>
        <p:spPr>
          <a:xfrm>
            <a:off x="971688" y="1645765"/>
            <a:ext cx="4333004" cy="4333004"/>
          </a:xfrm>
          <a:prstGeom prst="rect">
            <a:avLst/>
          </a:prstGeom>
        </p:spPr>
      </p:pic>
      <p:sp>
        <p:nvSpPr>
          <p:cNvPr id="7" name="Content Placeholder 10">
            <a:extLst>
              <a:ext uri="{FF2B5EF4-FFF2-40B4-BE49-F238E27FC236}">
                <a16:creationId xmlns:a16="http://schemas.microsoft.com/office/drawing/2014/main" id="{E881EFA3-4848-90C3-1511-61ACB1318C99}"/>
              </a:ext>
            </a:extLst>
          </p:cNvPr>
          <p:cNvSpPr txBox="1">
            <a:spLocks/>
          </p:cNvSpPr>
          <p:nvPr/>
        </p:nvSpPr>
        <p:spPr>
          <a:xfrm>
            <a:off x="4572937" y="1690688"/>
            <a:ext cx="6421981" cy="369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Know your local operating procedures</a:t>
            </a:r>
            <a:endParaRPr kumimoji="0" lang="en-US" sz="2800" b="0" i="0" u="none" strike="noStrike" kern="1200" cap="none" spc="0" normalizeH="0" baseline="0" noProof="0" dirty="0">
              <a:ln>
                <a:noFill/>
              </a:ln>
              <a:solidFill>
                <a:srgbClr val="202452"/>
              </a:solidFill>
              <a:effectLst/>
              <a:uLnTx/>
              <a:uFillTx/>
              <a:latin typeface="Calibri"/>
              <a:ea typeface="+mn-ea"/>
              <a:cs typeface="+mn-cs"/>
            </a:endParaRPr>
          </a:p>
        </p:txBody>
      </p:sp>
    </p:spTree>
    <p:extLst>
      <p:ext uri="{BB962C8B-B14F-4D97-AF65-F5344CB8AC3E}">
        <p14:creationId xmlns:p14="http://schemas.microsoft.com/office/powerpoint/2010/main" val="285541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Has the Federal Bonding Program been successful?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12">
            <a:extLst>
              <a:ext uri="{FF2B5EF4-FFF2-40B4-BE49-F238E27FC236}">
                <a16:creationId xmlns:a16="http://schemas.microsoft.com/office/drawing/2014/main" id="{A737F3AD-C4D2-BF69-F328-7DB876530F38}"/>
              </a:ext>
            </a:extLst>
          </p:cNvPr>
          <p:cNvSpPr txBox="1">
            <a:spLocks/>
          </p:cNvSpPr>
          <p:nvPr/>
        </p:nvSpPr>
        <p:spPr>
          <a:xfrm>
            <a:off x="1354015" y="1928206"/>
            <a:ext cx="4379976" cy="369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Over 42,000 applicants have been helped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99% have proven to be honest employees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Greater variety of jobs and higher wages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a:ln>
                <a:noFill/>
              </a:ln>
              <a:solidFill>
                <a:srgbClr val="202452"/>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a:ln>
                <a:noFill/>
              </a:ln>
              <a:solidFill>
                <a:srgbClr val="202452"/>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a:ln>
                <a:noFill/>
              </a:ln>
              <a:solidFill>
                <a:srgbClr val="202452"/>
              </a:solidFill>
              <a:effectLst/>
              <a:uLnTx/>
              <a:uFillTx/>
              <a:latin typeface="Calibri"/>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a:ln>
                <a:noFill/>
              </a:ln>
              <a:solidFill>
                <a:srgbClr val="202452"/>
              </a:solidFill>
              <a:effectLst/>
              <a:uLnTx/>
              <a:uFillTx/>
              <a:latin typeface="Calibri"/>
              <a:ea typeface="+mn-ea"/>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a:ln>
                <a:noFill/>
              </a:ln>
              <a:solidFill>
                <a:srgbClr val="202452"/>
              </a:solidFill>
              <a:effectLst/>
              <a:uLnTx/>
              <a:uFillTx/>
              <a:latin typeface="Calibri"/>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a:ln>
                <a:noFill/>
              </a:ln>
              <a:solidFill>
                <a:srgbClr val="202452"/>
              </a:solidFill>
              <a:effectLst/>
              <a:uLnTx/>
              <a:uFillTx/>
              <a:latin typeface="Calibri"/>
              <a:ea typeface="+mn-ea"/>
              <a:cs typeface="+mn-cs"/>
            </a:endParaRP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a:ln>
                <a:noFill/>
              </a:ln>
              <a:solidFill>
                <a:srgbClr val="202452"/>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rgbClr val="202452"/>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B1A3BF3-DF81-0390-1E5C-00704D9E329E}"/>
              </a:ext>
            </a:extLst>
          </p:cNvPr>
          <p:cNvPicPr>
            <a:picLocks noChangeAspect="1"/>
          </p:cNvPicPr>
          <p:nvPr/>
        </p:nvPicPr>
        <p:blipFill>
          <a:blip r:embed="rId4"/>
          <a:stretch>
            <a:fillRect/>
          </a:stretch>
        </p:blipFill>
        <p:spPr>
          <a:xfrm>
            <a:off x="6096000" y="2000367"/>
            <a:ext cx="4338712" cy="3549855"/>
          </a:xfrm>
          <a:prstGeom prst="rect">
            <a:avLst/>
          </a:prstGeom>
        </p:spPr>
      </p:pic>
    </p:spTree>
    <p:extLst>
      <p:ext uri="{BB962C8B-B14F-4D97-AF65-F5344CB8AC3E}">
        <p14:creationId xmlns:p14="http://schemas.microsoft.com/office/powerpoint/2010/main" val="2537419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Where can I get more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12">
            <a:extLst>
              <a:ext uri="{FF2B5EF4-FFF2-40B4-BE49-F238E27FC236}">
                <a16:creationId xmlns:a16="http://schemas.microsoft.com/office/drawing/2014/main" id="{4065E165-8A4D-5F7C-0C5D-929B3765BCE1}"/>
              </a:ext>
            </a:extLst>
          </p:cNvPr>
          <p:cNvSpPr txBox="1">
            <a:spLocks/>
          </p:cNvSpPr>
          <p:nvPr/>
        </p:nvSpPr>
        <p:spPr>
          <a:xfrm>
            <a:off x="1289539" y="1690688"/>
            <a:ext cx="4379976" cy="41615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202452"/>
                </a:solidFill>
                <a:effectLst/>
                <a:uLnTx/>
                <a:uFillTx/>
                <a:latin typeface="Calibri"/>
                <a:ea typeface="+mn-ea"/>
                <a:cs typeface="+mn-cs"/>
              </a:rPr>
              <a:t>The </a:t>
            </a:r>
            <a:r>
              <a:rPr kumimoji="0" lang="en-US" sz="2800" b="0" i="0" u="none" strike="noStrike" kern="1200" cap="none" spc="0" normalizeH="0" baseline="0" noProof="0" dirty="0">
                <a:ln>
                  <a:noFill/>
                </a:ln>
                <a:solidFill>
                  <a:srgbClr val="0070C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United States Department of  Labor</a:t>
            </a:r>
            <a:r>
              <a:rPr kumimoji="0" lang="en-US" sz="2800" b="0" i="0" u="none" strike="noStrike" kern="1200" cap="none" spc="0" normalizeH="0" baseline="0" noProof="0" dirty="0">
                <a:ln>
                  <a:noFill/>
                </a:ln>
                <a:solidFill>
                  <a:srgbClr val="0070C0"/>
                </a:solidFill>
                <a:effectLst/>
                <a:uLnTx/>
                <a:uFillTx/>
                <a:latin typeface="Calibri"/>
                <a:ea typeface="+mn-ea"/>
                <a:cs typeface="+mn-cs"/>
              </a:rPr>
              <a:t> </a:t>
            </a:r>
            <a:r>
              <a:rPr kumimoji="0" lang="en-US" sz="2800" b="0" i="0" u="none" strike="noStrike" kern="1200" cap="none" spc="0" normalizeH="0" baseline="0" noProof="0" dirty="0">
                <a:ln>
                  <a:noFill/>
                </a:ln>
                <a:solidFill>
                  <a:srgbClr val="202452"/>
                </a:solidFill>
                <a:effectLst/>
                <a:uLnTx/>
                <a:uFillTx/>
                <a:latin typeface="Calibri"/>
                <a:ea typeface="+mn-ea"/>
                <a:cs typeface="+mn-cs"/>
              </a:rPr>
              <a:t>offers a variety of information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202452"/>
                </a:solidFill>
                <a:effectLst/>
                <a:uLnTx/>
                <a:uFillTx/>
                <a:latin typeface="Calibri"/>
                <a:ea typeface="+mn-ea"/>
                <a:cs typeface="+mn-cs"/>
              </a:rPr>
              <a:t>Marketing tools that can be used by RWBs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202452"/>
                </a:solidFill>
                <a:effectLst/>
                <a:uLnTx/>
                <a:uFillTx/>
                <a:latin typeface="Calibri"/>
                <a:ea typeface="+mn-ea"/>
                <a:cs typeface="+mn-cs"/>
              </a:rPr>
              <a:t>Brochures that can be used by RWBs or printed by job seekers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202452"/>
                </a:solidFill>
                <a:effectLst/>
                <a:uLnTx/>
                <a:uFillTx/>
                <a:latin typeface="Calibri"/>
                <a:ea typeface="+mn-ea"/>
                <a:cs typeface="+mn-cs"/>
              </a:rPr>
              <a:t>Presentations that can be viewed right on-line</a:t>
            </a:r>
          </a:p>
        </p:txBody>
      </p:sp>
      <p:pic>
        <p:nvPicPr>
          <p:cNvPr id="7" name="Picture 6">
            <a:extLst>
              <a:ext uri="{FF2B5EF4-FFF2-40B4-BE49-F238E27FC236}">
                <a16:creationId xmlns:a16="http://schemas.microsoft.com/office/drawing/2014/main" id="{B4A81E0D-C3B3-AA6A-6FCB-F17A238749E8}"/>
              </a:ext>
            </a:extLst>
          </p:cNvPr>
          <p:cNvPicPr>
            <a:picLocks noChangeAspect="1"/>
          </p:cNvPicPr>
          <p:nvPr/>
        </p:nvPicPr>
        <p:blipFill>
          <a:blip r:embed="rId5"/>
          <a:stretch>
            <a:fillRect/>
          </a:stretch>
        </p:blipFill>
        <p:spPr>
          <a:xfrm>
            <a:off x="5954370" y="2809416"/>
            <a:ext cx="5114575" cy="1924054"/>
          </a:xfrm>
          <a:prstGeom prst="rect">
            <a:avLst/>
          </a:prstGeom>
        </p:spPr>
      </p:pic>
    </p:spTree>
    <p:extLst>
      <p:ext uri="{BB962C8B-B14F-4D97-AF65-F5344CB8AC3E}">
        <p14:creationId xmlns:p14="http://schemas.microsoft.com/office/powerpoint/2010/main" val="191197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is the Federal Bonding Program?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12">
            <a:extLst>
              <a:ext uri="{FF2B5EF4-FFF2-40B4-BE49-F238E27FC236}">
                <a16:creationId xmlns:a16="http://schemas.microsoft.com/office/drawing/2014/main" id="{62D1D0EB-227E-135B-4356-11D316D9D558}"/>
              </a:ext>
            </a:extLst>
          </p:cNvPr>
          <p:cNvSpPr txBox="1">
            <a:spLocks/>
          </p:cNvSpPr>
          <p:nvPr/>
        </p:nvSpPr>
        <p:spPr>
          <a:xfrm>
            <a:off x="838199" y="1767348"/>
            <a:ext cx="5772807" cy="43181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008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a:ln>
                  <a:noFill/>
                </a:ln>
                <a:solidFill>
                  <a:srgbClr val="202452"/>
                </a:solidFill>
                <a:effectLst/>
                <a:uLnTx/>
                <a:uFillTx/>
                <a:latin typeface="Calibri"/>
                <a:ea typeface="+mn-ea"/>
                <a:cs typeface="+mn-cs"/>
              </a:rPr>
              <a:t>A business insurance policy that protects the employer in case of any loss of money or property due to employee dishonesty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202452"/>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39CEF3E-81E4-7D76-84E4-FA9F5D00B130}"/>
              </a:ext>
            </a:extLst>
          </p:cNvPr>
          <p:cNvPicPr>
            <a:picLocks noChangeAspect="1"/>
          </p:cNvPicPr>
          <p:nvPr/>
        </p:nvPicPr>
        <p:blipFill>
          <a:blip r:embed="rId4"/>
          <a:stretch>
            <a:fillRect/>
          </a:stretch>
        </p:blipFill>
        <p:spPr>
          <a:xfrm>
            <a:off x="7300392" y="1916832"/>
            <a:ext cx="3289306" cy="3024335"/>
          </a:xfrm>
          <a:prstGeom prst="rect">
            <a:avLst/>
          </a:prstGeom>
        </p:spPr>
      </p:pic>
    </p:spTree>
    <p:extLst>
      <p:ext uri="{BB962C8B-B14F-4D97-AF65-F5344CB8AC3E}">
        <p14:creationId xmlns:p14="http://schemas.microsoft.com/office/powerpoint/2010/main" val="169602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makes this program great?</a:t>
            </a:r>
            <a:endParaRPr lang="en-US" b="1" dirty="0"/>
          </a:p>
        </p:txBody>
      </p:sp>
      <p:pic>
        <p:nvPicPr>
          <p:cNvPr id="4" name="Content Placeholder 4">
            <a:extLst>
              <a:ext uri="{FF2B5EF4-FFF2-40B4-BE49-F238E27FC236}">
                <a16:creationId xmlns:a16="http://schemas.microsoft.com/office/drawing/2014/main" id="{B9EE9E12-263F-A0F3-AE6C-20EA6ABEA735}"/>
              </a:ext>
            </a:extLst>
          </p:cNvPr>
          <p:cNvPicPr>
            <a:picLocks noChangeAspect="1"/>
          </p:cNvPicPr>
          <p:nvPr/>
        </p:nvPicPr>
        <p:blipFill>
          <a:blip r:embed="rId3"/>
          <a:srcRect/>
          <a:stretch/>
        </p:blipFill>
        <p:spPr>
          <a:xfrm>
            <a:off x="11182350" y="5859901"/>
            <a:ext cx="882130" cy="899379"/>
          </a:xfrm>
          <a:prstGeom prst="rect">
            <a:avLst/>
          </a:prstGeom>
        </p:spPr>
      </p:pic>
      <p:pic>
        <p:nvPicPr>
          <p:cNvPr id="10" name="Picture 9">
            <a:extLst>
              <a:ext uri="{FF2B5EF4-FFF2-40B4-BE49-F238E27FC236}">
                <a16:creationId xmlns:a16="http://schemas.microsoft.com/office/drawing/2014/main" id="{D90F5877-0842-E24B-D42E-C3623907D177}"/>
              </a:ext>
            </a:extLst>
          </p:cNvPr>
          <p:cNvPicPr>
            <a:picLocks noChangeAspect="1"/>
          </p:cNvPicPr>
          <p:nvPr/>
        </p:nvPicPr>
        <p:blipFill>
          <a:blip r:embed="rId4"/>
          <a:stretch>
            <a:fillRect/>
          </a:stretch>
        </p:blipFill>
        <p:spPr>
          <a:xfrm>
            <a:off x="1283677" y="1454863"/>
            <a:ext cx="2649730" cy="3948273"/>
          </a:xfrm>
          <a:prstGeom prst="rect">
            <a:avLst/>
          </a:prstGeom>
        </p:spPr>
      </p:pic>
      <p:sp>
        <p:nvSpPr>
          <p:cNvPr id="11" name="Content Placeholder 59">
            <a:extLst>
              <a:ext uri="{FF2B5EF4-FFF2-40B4-BE49-F238E27FC236}">
                <a16:creationId xmlns:a16="http://schemas.microsoft.com/office/drawing/2014/main" id="{5D5282C3-32AF-4D3C-C3D8-22FCC0F60544}"/>
              </a:ext>
            </a:extLst>
          </p:cNvPr>
          <p:cNvSpPr txBox="1">
            <a:spLocks/>
          </p:cNvSpPr>
          <p:nvPr/>
        </p:nvSpPr>
        <p:spPr>
          <a:xfrm>
            <a:off x="4993876" y="1690688"/>
            <a:ext cx="5299455" cy="32467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Informed applicants can </a:t>
            </a:r>
            <a:r>
              <a:rPr kumimoji="0" lang="en-US" sz="2800" b="1" i="1" u="none" strike="noStrike" kern="1200" cap="none" spc="0" normalizeH="0" baseline="0" noProof="0">
                <a:ln>
                  <a:noFill/>
                </a:ln>
                <a:solidFill>
                  <a:srgbClr val="202452"/>
                </a:solidFill>
                <a:effectLst/>
                <a:uLnTx/>
                <a:uFillTx/>
                <a:latin typeface="Calibri"/>
                <a:ea typeface="+mn-ea"/>
                <a:cs typeface="+mn-cs"/>
              </a:rPr>
              <a:t>market</a:t>
            </a:r>
            <a:r>
              <a:rPr kumimoji="0" lang="en-US" sz="2800" b="0" i="0" u="none" strike="noStrike" kern="1200" cap="none" spc="0" normalizeH="0" baseline="0" noProof="0">
                <a:ln>
                  <a:noFill/>
                </a:ln>
                <a:solidFill>
                  <a:srgbClr val="202452"/>
                </a:solidFill>
                <a:effectLst/>
                <a:uLnTx/>
                <a:uFillTx/>
                <a:latin typeface="Calibri"/>
                <a:ea typeface="+mn-ea"/>
                <a:cs typeface="+mn-cs"/>
              </a:rPr>
              <a:t> themselves </a:t>
            </a:r>
            <a:r>
              <a:rPr kumimoji="0" lang="en-US" sz="2800" b="0" i="0" u="sng" strike="noStrike" kern="1200" cap="none" spc="0" normalizeH="0" baseline="0" noProof="0">
                <a:ln>
                  <a:noFill/>
                </a:ln>
                <a:solidFill>
                  <a:srgbClr val="202452"/>
                </a:solidFill>
                <a:effectLst/>
                <a:uLnTx/>
                <a:uFillTx/>
                <a:latin typeface="Calibri"/>
                <a:ea typeface="+mn-ea"/>
                <a:cs typeface="+mn-cs"/>
              </a:rPr>
              <a:t>and</a:t>
            </a:r>
            <a:r>
              <a:rPr kumimoji="0" lang="en-US" sz="2800" b="0" i="0" u="none" strike="noStrike" kern="1200" cap="none" spc="0" normalizeH="0" baseline="0" noProof="0">
                <a:ln>
                  <a:noFill/>
                </a:ln>
                <a:solidFill>
                  <a:srgbClr val="202452"/>
                </a:solidFill>
                <a:effectLst/>
                <a:uLnTx/>
                <a:uFillTx/>
                <a:latin typeface="Calibri"/>
                <a:ea typeface="+mn-ea"/>
                <a:cs typeface="+mn-cs"/>
              </a:rPr>
              <a:t> </a:t>
            </a:r>
            <a:r>
              <a:rPr kumimoji="0" lang="en-US" sz="2800" b="1" i="1" u="none" strike="noStrike" kern="1200" cap="none" spc="0" normalizeH="0" baseline="0" noProof="0">
                <a:ln>
                  <a:noFill/>
                </a:ln>
                <a:solidFill>
                  <a:srgbClr val="202452"/>
                </a:solidFill>
                <a:effectLst/>
                <a:uLnTx/>
                <a:uFillTx/>
                <a:latin typeface="Calibri"/>
                <a:ea typeface="+mn-ea"/>
                <a:cs typeface="+mn-cs"/>
              </a:rPr>
              <a:t>increase</a:t>
            </a:r>
            <a:r>
              <a:rPr kumimoji="0" lang="en-US" sz="2800" b="0" i="0" u="none" strike="noStrike" kern="1200" cap="none" spc="0" normalizeH="0" baseline="0" noProof="0">
                <a:ln>
                  <a:noFill/>
                </a:ln>
                <a:solidFill>
                  <a:srgbClr val="202452"/>
                </a:solidFill>
                <a:effectLst/>
                <a:uLnTx/>
                <a:uFillTx/>
                <a:latin typeface="Calibri"/>
                <a:ea typeface="+mn-ea"/>
                <a:cs typeface="+mn-cs"/>
              </a:rPr>
              <a:t> </a:t>
            </a:r>
            <a:r>
              <a:rPr kumimoji="0" lang="en-US" sz="2800" b="0" i="0" u="sng" strike="noStrike" kern="1200" cap="none" spc="0" normalizeH="0" baseline="0" noProof="0">
                <a:ln>
                  <a:noFill/>
                </a:ln>
                <a:solidFill>
                  <a:srgbClr val="202452"/>
                </a:solidFill>
                <a:effectLst/>
                <a:uLnTx/>
                <a:uFillTx/>
                <a:latin typeface="Calibri"/>
                <a:ea typeface="+mn-ea"/>
                <a:cs typeface="+mn-cs"/>
              </a:rPr>
              <a:t>their</a:t>
            </a:r>
            <a:r>
              <a:rPr kumimoji="0" lang="en-US" sz="2800" b="0" i="0" u="none" strike="noStrike" kern="1200" cap="none" spc="0" normalizeH="0" baseline="0" noProof="0">
                <a:ln>
                  <a:noFill/>
                </a:ln>
                <a:solidFill>
                  <a:srgbClr val="202452"/>
                </a:solidFill>
                <a:effectLst/>
                <a:uLnTx/>
                <a:uFillTx/>
                <a:latin typeface="Calibri"/>
                <a:ea typeface="+mn-ea"/>
                <a:cs typeface="+mn-cs"/>
              </a:rPr>
              <a:t> employment prospects</a:t>
            </a:r>
            <a:endParaRPr kumimoji="0" lang="en-US" sz="2800" b="0" i="0" u="none" strike="noStrike" kern="1200" cap="none" spc="0" normalizeH="0" baseline="0" noProof="0" dirty="0">
              <a:ln>
                <a:noFill/>
              </a:ln>
              <a:solidFill>
                <a:srgbClr val="202452"/>
              </a:solidFill>
              <a:effectLst/>
              <a:uLnTx/>
              <a:uFillTx/>
              <a:latin typeface="Calibri"/>
              <a:ea typeface="+mn-ea"/>
              <a:cs typeface="+mn-cs"/>
            </a:endParaRPr>
          </a:p>
        </p:txBody>
      </p:sp>
    </p:spTree>
    <p:extLst>
      <p:ext uri="{BB962C8B-B14F-4D97-AF65-F5344CB8AC3E}">
        <p14:creationId xmlns:p14="http://schemas.microsoft.com/office/powerpoint/2010/main" val="365955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What does the program not cover?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12">
            <a:extLst>
              <a:ext uri="{FF2B5EF4-FFF2-40B4-BE49-F238E27FC236}">
                <a16:creationId xmlns:a16="http://schemas.microsoft.com/office/drawing/2014/main" id="{0F66AB45-9515-0B46-E972-74906738D870}"/>
              </a:ext>
            </a:extLst>
          </p:cNvPr>
          <p:cNvSpPr txBox="1">
            <a:spLocks/>
          </p:cNvSpPr>
          <p:nvPr/>
        </p:nvSpPr>
        <p:spPr>
          <a:xfrm>
            <a:off x="838200" y="1690688"/>
            <a:ext cx="6078415" cy="41005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Liability due to poor workmanship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Job injuries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Work accidents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Bail bond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Contract bond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Performance or license bond</a:t>
            </a:r>
            <a:endParaRPr kumimoji="0" lang="en-US" sz="2800" b="0" i="0" u="none" strike="noStrike" kern="1200" cap="none" spc="0" normalizeH="0" baseline="0" noProof="0" dirty="0">
              <a:ln>
                <a:noFill/>
              </a:ln>
              <a:solidFill>
                <a:srgbClr val="202452"/>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30E5FF2-AAF9-D382-F8B1-BAB19A5BAB4C}"/>
              </a:ext>
            </a:extLst>
          </p:cNvPr>
          <p:cNvPicPr>
            <a:picLocks noChangeAspect="1"/>
          </p:cNvPicPr>
          <p:nvPr/>
        </p:nvPicPr>
        <p:blipFill>
          <a:blip r:embed="rId4"/>
          <a:stretch>
            <a:fillRect/>
          </a:stretch>
        </p:blipFill>
        <p:spPr>
          <a:xfrm>
            <a:off x="6916615" y="2152972"/>
            <a:ext cx="3481680" cy="3014340"/>
          </a:xfrm>
          <a:prstGeom prst="rect">
            <a:avLst/>
          </a:prstGeom>
        </p:spPr>
      </p:pic>
    </p:spTree>
    <p:extLst>
      <p:ext uri="{BB962C8B-B14F-4D97-AF65-F5344CB8AC3E}">
        <p14:creationId xmlns:p14="http://schemas.microsoft.com/office/powerpoint/2010/main" val="327617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Who does the program help?</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12">
            <a:extLst>
              <a:ext uri="{FF2B5EF4-FFF2-40B4-BE49-F238E27FC236}">
                <a16:creationId xmlns:a16="http://schemas.microsoft.com/office/drawing/2014/main" id="{4C5D0C5E-6946-4EC5-7114-50E276319DE0}"/>
              </a:ext>
            </a:extLst>
          </p:cNvPr>
          <p:cNvSpPr txBox="1">
            <a:spLocks/>
          </p:cNvSpPr>
          <p:nvPr/>
        </p:nvSpPr>
        <p:spPr>
          <a:xfrm>
            <a:off x="838200" y="1749157"/>
            <a:ext cx="6160477" cy="4110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The Federal Bonding Program is designed to help job applicants with a </a:t>
            </a:r>
            <a:r>
              <a:rPr kumimoji="0" lang="en-US" sz="2800" b="1" i="1" u="none" strike="noStrike" kern="1200" cap="none" spc="0" normalizeH="0" baseline="0" noProof="0">
                <a:ln>
                  <a:noFill/>
                </a:ln>
                <a:solidFill>
                  <a:srgbClr val="202452"/>
                </a:solidFill>
                <a:effectLst/>
                <a:uLnTx/>
                <a:uFillTx/>
                <a:latin typeface="Calibri"/>
                <a:ea typeface="+mn-ea"/>
                <a:cs typeface="+mn-cs"/>
              </a:rPr>
              <a:t>background</a:t>
            </a:r>
            <a:r>
              <a:rPr kumimoji="0" lang="en-US" sz="2800" b="0" i="0" u="none" strike="noStrike" kern="1200" cap="none" spc="0" normalizeH="0" baseline="0" noProof="0">
                <a:ln>
                  <a:noFill/>
                </a:ln>
                <a:solidFill>
                  <a:srgbClr val="202452"/>
                </a:solidFill>
                <a:effectLst/>
                <a:uLnTx/>
                <a:uFillTx/>
                <a:latin typeface="Calibri"/>
                <a:ea typeface="+mn-ea"/>
                <a:cs typeface="+mn-cs"/>
              </a:rPr>
              <a:t> that may be a  </a:t>
            </a:r>
            <a:r>
              <a:rPr kumimoji="0" lang="en-US" sz="2800" b="1" i="1" u="none" strike="noStrike" kern="1200" cap="none" spc="0" normalizeH="0" baseline="0" noProof="0">
                <a:ln>
                  <a:noFill/>
                </a:ln>
                <a:solidFill>
                  <a:srgbClr val="202452"/>
                </a:solidFill>
                <a:effectLst/>
                <a:uLnTx/>
                <a:uFillTx/>
                <a:latin typeface="Calibri"/>
                <a:ea typeface="+mn-ea"/>
                <a:cs typeface="+mn-cs"/>
              </a:rPr>
              <a:t>barrier</a:t>
            </a:r>
            <a:r>
              <a:rPr kumimoji="0" lang="en-US" sz="2800" b="0" i="0" u="none" strike="noStrike" kern="1200" cap="none" spc="0" normalizeH="0" baseline="0" noProof="0">
                <a:ln>
                  <a:noFill/>
                </a:ln>
                <a:solidFill>
                  <a:srgbClr val="202452"/>
                </a:solidFill>
                <a:effectLst/>
                <a:uLnTx/>
                <a:uFillTx/>
                <a:latin typeface="Calibri"/>
                <a:ea typeface="+mn-ea"/>
                <a:cs typeface="+mn-cs"/>
              </a:rPr>
              <a:t> to employment</a:t>
            </a:r>
            <a:endParaRPr kumimoji="0" lang="en-US" sz="2800" b="0" i="0" u="none" strike="noStrike" kern="1200" cap="none" spc="0" normalizeH="0" baseline="0" noProof="0" dirty="0">
              <a:ln>
                <a:noFill/>
              </a:ln>
              <a:solidFill>
                <a:srgbClr val="202452"/>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5AD4F5B-25A8-F520-5A3B-9152E704D3D7}"/>
              </a:ext>
            </a:extLst>
          </p:cNvPr>
          <p:cNvPicPr>
            <a:picLocks noChangeAspect="1"/>
          </p:cNvPicPr>
          <p:nvPr/>
        </p:nvPicPr>
        <p:blipFill>
          <a:blip r:embed="rId4"/>
          <a:stretch>
            <a:fillRect/>
          </a:stretch>
        </p:blipFill>
        <p:spPr>
          <a:xfrm>
            <a:off x="6582127" y="3059723"/>
            <a:ext cx="4199199" cy="2396281"/>
          </a:xfrm>
          <a:prstGeom prst="rect">
            <a:avLst/>
          </a:prstGeom>
        </p:spPr>
      </p:pic>
    </p:spTree>
    <p:extLst>
      <p:ext uri="{BB962C8B-B14F-4D97-AF65-F5344CB8AC3E}">
        <p14:creationId xmlns:p14="http://schemas.microsoft.com/office/powerpoint/2010/main" val="167747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Who does the program help?</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12">
            <a:extLst>
              <a:ext uri="{FF2B5EF4-FFF2-40B4-BE49-F238E27FC236}">
                <a16:creationId xmlns:a16="http://schemas.microsoft.com/office/drawing/2014/main" id="{545D6B2A-D304-9B5B-92C3-E5FA26A46445}"/>
              </a:ext>
            </a:extLst>
          </p:cNvPr>
          <p:cNvSpPr txBox="1">
            <a:spLocks/>
          </p:cNvSpPr>
          <p:nvPr/>
        </p:nvSpPr>
        <p:spPr>
          <a:xfrm>
            <a:off x="838200" y="1690688"/>
            <a:ext cx="8229600" cy="38394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rgbClr val="202452"/>
                </a:solidFill>
                <a:effectLst/>
                <a:uLnTx/>
                <a:uFillTx/>
                <a:latin typeface="Calibri"/>
                <a:ea typeface="+mn-ea"/>
                <a:cs typeface="+mn-cs"/>
              </a:rPr>
              <a:t>Ex-offenders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rgbClr val="202452"/>
                </a:solidFill>
                <a:effectLst/>
                <a:uLnTx/>
                <a:uFillTx/>
                <a:latin typeface="Calibri"/>
                <a:ea typeface="+mn-ea"/>
                <a:cs typeface="+mn-cs"/>
              </a:rPr>
              <a:t>Substance abusers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rgbClr val="202452"/>
                </a:solidFill>
                <a:effectLst/>
                <a:uLnTx/>
                <a:uFillTx/>
                <a:latin typeface="Calibri"/>
                <a:ea typeface="+mn-ea"/>
                <a:cs typeface="+mn-cs"/>
              </a:rPr>
              <a:t>Individuals with poor credit history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rgbClr val="202452"/>
                </a:solidFill>
                <a:effectLst/>
                <a:uLnTx/>
                <a:uFillTx/>
                <a:latin typeface="Calibri"/>
                <a:ea typeface="+mn-ea"/>
                <a:cs typeface="+mn-cs"/>
              </a:rPr>
              <a:t>Military personnel who are dishonorably discharged</a:t>
            </a:r>
            <a:endParaRPr kumimoji="0" lang="en-US" sz="3200" b="0" i="0" u="none" strike="noStrike" kern="1200" cap="none" spc="0" normalizeH="0" baseline="0" noProof="0" dirty="0">
              <a:ln>
                <a:noFill/>
              </a:ln>
              <a:solidFill>
                <a:srgbClr val="202452"/>
              </a:solidFill>
              <a:effectLst/>
              <a:uLnTx/>
              <a:uFillTx/>
              <a:latin typeface="Calibri"/>
              <a:ea typeface="+mn-ea"/>
              <a:cs typeface="+mn-cs"/>
            </a:endParaRPr>
          </a:p>
        </p:txBody>
      </p:sp>
    </p:spTree>
    <p:extLst>
      <p:ext uri="{BB962C8B-B14F-4D97-AF65-F5344CB8AC3E}">
        <p14:creationId xmlns:p14="http://schemas.microsoft.com/office/powerpoint/2010/main" val="218371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Federal Bonding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4EA0C978-0269-C66C-0852-98D4F3E11C2D}"/>
              </a:ext>
            </a:extLst>
          </p:cNvPr>
          <p:cNvPicPr>
            <a:picLocks noChangeAspect="1"/>
          </p:cNvPicPr>
          <p:nvPr/>
        </p:nvPicPr>
        <p:blipFill>
          <a:blip r:embed="rId4"/>
          <a:stretch>
            <a:fillRect/>
          </a:stretch>
        </p:blipFill>
        <p:spPr>
          <a:xfrm>
            <a:off x="4264139" y="1144197"/>
            <a:ext cx="7927861" cy="4569605"/>
          </a:xfrm>
          <a:prstGeom prst="rect">
            <a:avLst/>
          </a:prstGeom>
        </p:spPr>
      </p:pic>
      <p:sp>
        <p:nvSpPr>
          <p:cNvPr id="6" name="Content Placeholder 14">
            <a:extLst>
              <a:ext uri="{FF2B5EF4-FFF2-40B4-BE49-F238E27FC236}">
                <a16:creationId xmlns:a16="http://schemas.microsoft.com/office/drawing/2014/main" id="{A8C6583A-E6C1-DC8A-73A5-F2DAB002A70E}"/>
              </a:ext>
            </a:extLst>
          </p:cNvPr>
          <p:cNvSpPr txBox="1">
            <a:spLocks/>
          </p:cNvSpPr>
          <p:nvPr/>
        </p:nvSpPr>
        <p:spPr>
          <a:xfrm>
            <a:off x="2356339" y="2848709"/>
            <a:ext cx="3024553" cy="18522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a:ln>
                  <a:noFill/>
                </a:ln>
                <a:solidFill>
                  <a:srgbClr val="202452"/>
                </a:solidFill>
                <a:effectLst/>
                <a:uLnTx/>
                <a:uFillTx/>
                <a:latin typeface="Calibri"/>
                <a:ea typeface="+mn-ea"/>
                <a:cs typeface="+mn-cs"/>
              </a:rPr>
              <a:t>This program helps more than just “ex-offenders”</a:t>
            </a:r>
            <a:endParaRPr kumimoji="0" lang="en-US" sz="2500" b="0" i="0" u="none" strike="noStrike" kern="1200" cap="none" spc="0" normalizeH="0" baseline="0" noProof="0" dirty="0">
              <a:ln>
                <a:noFill/>
              </a:ln>
              <a:solidFill>
                <a:srgbClr val="202452"/>
              </a:solidFill>
              <a:effectLst/>
              <a:uLnTx/>
              <a:uFillTx/>
              <a:latin typeface="Calibri"/>
              <a:ea typeface="+mn-ea"/>
              <a:cs typeface="+mn-cs"/>
            </a:endParaRPr>
          </a:p>
        </p:txBody>
      </p:sp>
    </p:spTree>
    <p:extLst>
      <p:ext uri="{BB962C8B-B14F-4D97-AF65-F5344CB8AC3E}">
        <p14:creationId xmlns:p14="http://schemas.microsoft.com/office/powerpoint/2010/main" val="2648248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is the bond issued?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12">
            <a:extLst>
              <a:ext uri="{FF2B5EF4-FFF2-40B4-BE49-F238E27FC236}">
                <a16:creationId xmlns:a16="http://schemas.microsoft.com/office/drawing/2014/main" id="{BF08B2E8-2365-8130-277D-C574FE7EDC47}"/>
              </a:ext>
            </a:extLst>
          </p:cNvPr>
          <p:cNvSpPr txBox="1">
            <a:spLocks/>
          </p:cNvSpPr>
          <p:nvPr/>
        </p:nvSpPr>
        <p:spPr>
          <a:xfrm>
            <a:off x="838200" y="1875281"/>
            <a:ext cx="4173794" cy="3107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srgbClr val="202452"/>
                </a:solidFill>
                <a:effectLst/>
                <a:uLnTx/>
                <a:uFillTx/>
                <a:latin typeface="Calibri"/>
                <a:ea typeface="+mn-ea"/>
                <a:cs typeface="+mn-cs"/>
              </a:rPr>
              <a:t>The individual must have a </a:t>
            </a:r>
            <a:r>
              <a:rPr kumimoji="0" lang="en-US" sz="2800" b="1" i="1" u="none" strike="noStrike" kern="1200" cap="none" spc="0" normalizeH="0" baseline="0" noProof="0">
                <a:ln>
                  <a:noFill/>
                </a:ln>
                <a:solidFill>
                  <a:srgbClr val="202452"/>
                </a:solidFill>
                <a:effectLst/>
                <a:uLnTx/>
                <a:uFillTx/>
                <a:latin typeface="Calibri"/>
                <a:ea typeface="+mn-ea"/>
                <a:cs typeface="+mn-cs"/>
              </a:rPr>
              <a:t>job offer </a:t>
            </a:r>
            <a:r>
              <a:rPr kumimoji="0" lang="en-US" sz="2800" b="0" i="0" u="none" strike="noStrike" kern="1200" cap="none" spc="0" normalizeH="0" baseline="0" noProof="0">
                <a:ln>
                  <a:noFill/>
                </a:ln>
                <a:solidFill>
                  <a:srgbClr val="202452"/>
                </a:solidFill>
                <a:effectLst/>
                <a:uLnTx/>
                <a:uFillTx/>
                <a:latin typeface="Calibri"/>
                <a:ea typeface="+mn-ea"/>
                <a:cs typeface="+mn-cs"/>
              </a:rPr>
              <a:t>and a </a:t>
            </a:r>
            <a:r>
              <a:rPr kumimoji="0" lang="en-US" sz="2800" b="1" i="1" u="none" strike="noStrike" kern="1200" cap="none" spc="0" normalizeH="0" baseline="0" noProof="0">
                <a:ln>
                  <a:noFill/>
                </a:ln>
                <a:solidFill>
                  <a:srgbClr val="202452"/>
                </a:solidFill>
                <a:effectLst/>
                <a:uLnTx/>
                <a:uFillTx/>
                <a:latin typeface="Calibri"/>
                <a:ea typeface="+mn-ea"/>
                <a:cs typeface="+mn-cs"/>
              </a:rPr>
              <a:t>job start date</a:t>
            </a:r>
            <a:endParaRPr kumimoji="0" lang="en-US" sz="2800" b="1" i="1" u="none" strike="noStrike" kern="1200" cap="none" spc="0" normalizeH="0" baseline="0" noProof="0" dirty="0">
              <a:ln>
                <a:noFill/>
              </a:ln>
              <a:solidFill>
                <a:srgbClr val="202452"/>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F904DEA-FAA4-802E-9D7E-535C3A3FD532}"/>
              </a:ext>
            </a:extLst>
          </p:cNvPr>
          <p:cNvPicPr>
            <a:picLocks noChangeAspect="1"/>
          </p:cNvPicPr>
          <p:nvPr/>
        </p:nvPicPr>
        <p:blipFill>
          <a:blip r:embed="rId4"/>
          <a:stretch>
            <a:fillRect/>
          </a:stretch>
        </p:blipFill>
        <p:spPr>
          <a:xfrm>
            <a:off x="5777237" y="1760742"/>
            <a:ext cx="4984548" cy="3336513"/>
          </a:xfrm>
          <a:prstGeom prst="rect">
            <a:avLst/>
          </a:prstGeom>
        </p:spPr>
      </p:pic>
    </p:spTree>
    <p:extLst>
      <p:ext uri="{BB962C8B-B14F-4D97-AF65-F5344CB8AC3E}">
        <p14:creationId xmlns:p14="http://schemas.microsoft.com/office/powerpoint/2010/main" val="247205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How is the bond issued?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Content Placeholder 12">
            <a:extLst>
              <a:ext uri="{FF2B5EF4-FFF2-40B4-BE49-F238E27FC236}">
                <a16:creationId xmlns:a16="http://schemas.microsoft.com/office/drawing/2014/main" id="{1792D165-EFF9-6696-0FCC-7C2ED46AA4E6}"/>
              </a:ext>
            </a:extLst>
          </p:cNvPr>
          <p:cNvSpPr txBox="1">
            <a:spLocks/>
          </p:cNvSpPr>
          <p:nvPr/>
        </p:nvSpPr>
        <p:spPr>
          <a:xfrm>
            <a:off x="838200" y="1690688"/>
            <a:ext cx="4864740" cy="37722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202452"/>
                </a:solidFill>
                <a:effectLst/>
                <a:uLnTx/>
                <a:uFillTx/>
                <a:latin typeface="Calibri"/>
                <a:ea typeface="+mn-ea"/>
                <a:cs typeface="+mn-cs"/>
              </a:rPr>
              <a:t>Regional Workforce Board (RWB) or provider staff</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202452"/>
                </a:solidFill>
                <a:effectLst/>
                <a:uLnTx/>
                <a:uFillTx/>
                <a:latin typeface="Calibri"/>
                <a:ea typeface="+mn-ea"/>
                <a:cs typeface="+mn-cs"/>
              </a:rPr>
              <a:t>Ensures the individual has a job offer and a job start date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202452"/>
                </a:solidFill>
                <a:effectLst/>
                <a:uLnTx/>
                <a:uFillTx/>
                <a:latin typeface="Calibri"/>
                <a:ea typeface="+mn-ea"/>
                <a:cs typeface="+mn-cs"/>
              </a:rPr>
              <a:t>Fills out the </a:t>
            </a:r>
            <a:r>
              <a:rPr kumimoji="0" lang="en-US" sz="2600" b="0" i="0" u="none" strike="noStrike" kern="1200" cap="none" spc="0" normalizeH="0" baseline="0" noProof="0" dirty="0">
                <a:ln>
                  <a:noFill/>
                </a:ln>
                <a:solidFill>
                  <a:srgbClr val="202452"/>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Bond Certification Form</a:t>
            </a:r>
            <a:r>
              <a:rPr kumimoji="0" lang="en-US" sz="2600" b="0" i="0" u="none" strike="noStrike" kern="1200" cap="none" spc="0" normalizeH="0" baseline="0" noProof="0" dirty="0">
                <a:ln>
                  <a:noFill/>
                </a:ln>
                <a:solidFill>
                  <a:srgbClr val="202452"/>
                </a:solidFill>
                <a:effectLst/>
                <a:uLnTx/>
                <a:uFillTx/>
                <a:latin typeface="Calibri"/>
                <a:ea typeface="+mn-ea"/>
                <a:cs typeface="+mn-cs"/>
              </a:rPr>
              <a:t> </a:t>
            </a:r>
          </a:p>
        </p:txBody>
      </p:sp>
      <p:pic>
        <p:nvPicPr>
          <p:cNvPr id="6" name="Picture 5">
            <a:extLst>
              <a:ext uri="{FF2B5EF4-FFF2-40B4-BE49-F238E27FC236}">
                <a16:creationId xmlns:a16="http://schemas.microsoft.com/office/drawing/2014/main" id="{7AE39BEE-BEC2-CF56-3800-598F7BCC9CB3}"/>
              </a:ext>
            </a:extLst>
          </p:cNvPr>
          <p:cNvPicPr>
            <a:picLocks noChangeAspect="1"/>
          </p:cNvPicPr>
          <p:nvPr/>
        </p:nvPicPr>
        <p:blipFill>
          <a:blip r:embed="rId5"/>
          <a:stretch>
            <a:fillRect/>
          </a:stretch>
        </p:blipFill>
        <p:spPr>
          <a:xfrm>
            <a:off x="6096000" y="1810690"/>
            <a:ext cx="4864739" cy="3236620"/>
          </a:xfrm>
          <a:prstGeom prst="rect">
            <a:avLst/>
          </a:prstGeom>
        </p:spPr>
      </p:pic>
    </p:spTree>
    <p:extLst>
      <p:ext uri="{BB962C8B-B14F-4D97-AF65-F5344CB8AC3E}">
        <p14:creationId xmlns:p14="http://schemas.microsoft.com/office/powerpoint/2010/main" val="349450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1791</Words>
  <Application>Microsoft Office PowerPoint</Application>
  <PresentationFormat>Widescreen</PresentationFormat>
  <Paragraphs>109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Franklin Gothic Book</vt:lpstr>
      <vt:lpstr>Office Theme</vt:lpstr>
      <vt:lpstr>PowerPoint Presentation</vt:lpstr>
      <vt:lpstr>What is the Federal Bonding Program?</vt:lpstr>
      <vt:lpstr>What makes this program great?</vt:lpstr>
      <vt:lpstr>What does the program not cover?</vt:lpstr>
      <vt:lpstr>Who does the program help?</vt:lpstr>
      <vt:lpstr>Who does the program help?</vt:lpstr>
      <vt:lpstr>Federal Bonding</vt:lpstr>
      <vt:lpstr>How is the bond issued?</vt:lpstr>
      <vt:lpstr>How is the bond issued?</vt:lpstr>
      <vt:lpstr>How is the bond issued?</vt:lpstr>
      <vt:lpstr>How is the bond issued?</vt:lpstr>
      <vt:lpstr>How is the bond issued?</vt:lpstr>
      <vt:lpstr>How is the bond issued?</vt:lpstr>
      <vt:lpstr>What does the employer have to do?</vt:lpstr>
      <vt:lpstr>What can we do to make this a success?</vt:lpstr>
      <vt:lpstr>What can we do to make this a success?</vt:lpstr>
      <vt:lpstr>Has the Federal Bonding Program been successful?</vt:lpstr>
      <vt:lpstr>Where can I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2024-03-20T13:53:13Z</dcterms:modified>
</cp:coreProperties>
</file>